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71" r:id="rId5"/>
    <p:sldId id="374" r:id="rId6"/>
    <p:sldId id="376" r:id="rId7"/>
    <p:sldId id="377" r:id="rId8"/>
    <p:sldId id="379" r:id="rId9"/>
    <p:sldId id="381" r:id="rId10"/>
    <p:sldId id="382" r:id="rId11"/>
    <p:sldId id="384" r:id="rId12"/>
    <p:sldId id="385" r:id="rId13"/>
    <p:sldId id="386" r:id="rId14"/>
    <p:sldId id="393" r:id="rId15"/>
    <p:sldId id="388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4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2" name="yt_shape_13172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20844d6e-c662-459d-a429-feddfc74bb4c.png&quot;}"/>
            </a:endParaRPr>
          </a:p>
        </p:txBody>
      </p:sp>
      <p:sp>
        <p:nvSpPr>
          <p:cNvPr id="13173" name="yt_shape_13173"/>
          <p:cNvSpPr txBox="1"/>
          <p:nvPr/>
        </p:nvSpPr>
        <p:spPr>
          <a:xfrm>
            <a:off x="540000" y="1661816"/>
            <a:ext cx="48474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顶点在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圆心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的角叫做圆心角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3174" name="yt_shape_13174"/>
          <p:cNvSpPr txBox="1"/>
          <p:nvPr/>
        </p:nvSpPr>
        <p:spPr>
          <a:xfrm>
            <a:off x="540119" y="214111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圆心角的关系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在同圆或等圆中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相等的圆心角所对的弦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相等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所对的弧也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相等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在同圆或等圆中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如果两条弧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两条弦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两个圆心角中有一组量相等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则其余各组量也都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相等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273945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73989" y="161501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98907" y="209431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74108" y="256980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12508" y="304528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55" name="yt_shape_13255"/>
              <p:cNvSpPr txBox="1"/>
              <p:nvPr/>
            </p:nvSpPr>
            <p:spPr>
              <a:xfrm>
                <a:off x="540119" y="900000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255" name="yt_shape_132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86489"/>
              </a:xfrm>
              <a:prstGeom prst="rect">
                <a:avLst/>
              </a:prstGeom>
              <a:blipFill rotWithShape="1">
                <a:blip r:embed="rId1"/>
                <a:stretch>
                  <a:fillRect l="-3" t="-21" r="5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57" name="yt_image_1325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88834" y="2060848"/>
            <a:ext cx="1463284" cy="164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259"/>
              <p:cNvSpPr txBox="1"/>
              <p:nvPr/>
            </p:nvSpPr>
            <p:spPr>
              <a:xfrm>
                <a:off x="540000" y="2033908"/>
                <a:ext cx="4496424" cy="36273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是正方形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𝐴𝑀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𝐵𝑀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32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33908"/>
                <a:ext cx="4496424" cy="3627340"/>
              </a:xfrm>
              <a:prstGeom prst="rect">
                <a:avLst/>
              </a:prstGeom>
              <a:blipFill rotWithShape="1">
                <a:blip r:embed="rId3"/>
                <a:stretch>
                  <a:fillRect l="-6" r="-2424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61" name="yt_shape_13261"/>
              <p:cNvSpPr txBox="1"/>
              <p:nvPr/>
            </p:nvSpPr>
            <p:spPr>
              <a:xfrm>
                <a:off x="540119" y="900000"/>
                <a:ext cx="11111999" cy="9700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的中点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261" name="yt_shape_132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70009"/>
              </a:xfrm>
              <a:prstGeom prst="rect">
                <a:avLst/>
              </a:prstGeom>
              <a:blipFill rotWithShape="1">
                <a:blip r:embed="rId1"/>
                <a:stretch>
                  <a:fillRect l="-3" t="-21" r="5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63" name="yt_image_132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21398" y="2039893"/>
            <a:ext cx="1930483" cy="1630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3265"/>
          <p:cNvSpPr txBox="1"/>
          <p:nvPr/>
        </p:nvSpPr>
        <p:spPr>
          <a:xfrm>
            <a:off x="540000" y="2018684"/>
            <a:ext cx="18306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yt_shape_13266"/>
          <p:cNvSpPr txBox="1"/>
          <p:nvPr/>
        </p:nvSpPr>
        <p:spPr>
          <a:xfrm>
            <a:off x="540000" y="2497987"/>
            <a:ext cx="25984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yt_shape_13267"/>
          <p:cNvSpPr txBox="1"/>
          <p:nvPr/>
        </p:nvSpPr>
        <p:spPr>
          <a:xfrm>
            <a:off x="540000" y="297729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140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268"/>
              <p:cNvSpPr txBox="1"/>
              <p:nvPr/>
            </p:nvSpPr>
            <p:spPr>
              <a:xfrm>
                <a:off x="540000" y="3456593"/>
                <a:ext cx="4223464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" name="yt_shape_132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56593"/>
                <a:ext cx="4223464" cy="490006"/>
              </a:xfrm>
              <a:prstGeom prst="rect">
                <a:avLst/>
              </a:prstGeom>
              <a:blipFill rotWithShape="1">
                <a:blip r:embed="rId3"/>
                <a:stretch>
                  <a:fillRect l="-6" t="-59" r="-1826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270"/>
              <p:cNvSpPr txBox="1"/>
              <p:nvPr/>
            </p:nvSpPr>
            <p:spPr>
              <a:xfrm>
                <a:off x="540000" y="3997387"/>
                <a:ext cx="5107167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70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6" name="yt_shape_132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97387"/>
                <a:ext cx="5107167" cy="638893"/>
              </a:xfrm>
              <a:prstGeom prst="rect">
                <a:avLst/>
              </a:prstGeom>
              <a:blipFill rotWithShape="1">
                <a:blip r:embed="rId4"/>
                <a:stretch>
                  <a:fillRect l="-5" t="-10" r="-1888" b="-6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3272"/>
          <p:cNvSpPr txBox="1"/>
          <p:nvPr/>
        </p:nvSpPr>
        <p:spPr>
          <a:xfrm>
            <a:off x="540000" y="4687068"/>
            <a:ext cx="1796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273"/>
              <p:cNvSpPr txBox="1"/>
              <p:nvPr/>
            </p:nvSpPr>
            <p:spPr>
              <a:xfrm>
                <a:off x="540000" y="5166371"/>
                <a:ext cx="669895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180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8" name="yt_shape_132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66371"/>
                <a:ext cx="6698950" cy="638893"/>
              </a:xfrm>
              <a:prstGeom prst="rect">
                <a:avLst/>
              </a:prstGeom>
              <a:blipFill rotWithShape="1">
                <a:blip r:embed="rId5"/>
                <a:stretch>
                  <a:fillRect l="-4" t="-2" r="-1195" b="-60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327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75409" y="3840094"/>
            <a:ext cx="1822459" cy="163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7" name="yt_shape_13277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5d48b9c0-cc9a-487b-9603-c6046c4633ae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278" name="yt_shape_13278"/>
              <p:cNvSpPr txBox="1"/>
              <p:nvPr/>
            </p:nvSpPr>
            <p:spPr>
              <a:xfrm>
                <a:off x="540119" y="1661816"/>
                <a:ext cx="11244513" cy="7961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推理能力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绵阳市中考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的直径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CF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垂足为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BF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278" name="yt_shape_132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1816"/>
                <a:ext cx="11244513" cy="796115"/>
              </a:xfrm>
              <a:prstGeom prst="rect">
                <a:avLst/>
              </a:prstGeom>
              <a:blipFill rotWithShape="1">
                <a:blip r:embed="rId1"/>
                <a:stretch>
                  <a:fillRect l="-3" t="-242" r="3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80" name="yt_shape_13280"/>
          <p:cNvSpPr txBox="1"/>
          <p:nvPr/>
        </p:nvSpPr>
        <p:spPr>
          <a:xfrm>
            <a:off x="540000" y="2564904"/>
            <a:ext cx="4070025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BFG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27413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281"/>
              <p:cNvSpPr txBox="1"/>
              <p:nvPr/>
            </p:nvSpPr>
            <p:spPr>
              <a:xfrm>
                <a:off x="540000" y="3068960"/>
                <a:ext cx="5624938" cy="35611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的直径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且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𝐵𝐹</m:t>
                        </m:r>
                      </m:e>
                    </m:groupChr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𝐵𝐹</m:t>
                        </m:r>
                      </m:e>
                    </m:groupChr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𝐶𝐹</m:t>
                        </m:r>
                      </m:e>
                    </m:groupChr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SSS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DGC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FGB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BFG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32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68960"/>
                <a:ext cx="5624938" cy="3561103"/>
              </a:xfrm>
              <a:prstGeom prst="rect">
                <a:avLst/>
              </a:prstGeom>
              <a:blipFill rotWithShape="1">
                <a:blip r:embed="rId3"/>
                <a:stretch>
                  <a:fillRect l="-4" r="-3550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328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55107" y="2674626"/>
            <a:ext cx="1696892" cy="1757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32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59479" y="4569360"/>
            <a:ext cx="1692520" cy="166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5" name="yt_shape_13285"/>
          <p:cNvSpPr txBox="1"/>
          <p:nvPr/>
        </p:nvSpPr>
        <p:spPr>
          <a:xfrm>
            <a:off x="540000" y="900000"/>
            <a:ext cx="43922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286"/>
              <p:cNvSpPr txBox="1"/>
              <p:nvPr/>
            </p:nvSpPr>
            <p:spPr>
              <a:xfrm>
                <a:off x="540000" y="1531667"/>
                <a:ext cx="6048772" cy="47143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H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BH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BOH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OHB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COE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BOH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𝐸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yt_shape_132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048772" cy="4714304"/>
              </a:xfrm>
              <a:prstGeom prst="rect">
                <a:avLst/>
              </a:prstGeom>
              <a:blipFill rotWithShape="1">
                <a:blip r:embed="rId1"/>
                <a:stretch>
                  <a:fillRect l="-4" t="-1" r="-850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88" name="yt_image_132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55107" y="1268760"/>
            <a:ext cx="1696892" cy="1757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32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59479" y="3163494"/>
            <a:ext cx="1692520" cy="166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2" name="yt_shape_13292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258a2dc2-1eb7-484f-a85a-3ee6457cc3f5.png&quot;}"/>
            </a:endParaRPr>
          </a:p>
        </p:txBody>
      </p:sp>
      <p:sp>
        <p:nvSpPr>
          <p:cNvPr id="13293" name="yt_shape_13293"/>
          <p:cNvSpPr txBox="1"/>
          <p:nvPr/>
        </p:nvSpPr>
        <p:spPr>
          <a:xfrm>
            <a:off x="868039" y="1370134"/>
            <a:ext cx="10455921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sp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在解决与圆心角的度数相关的问题时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常作半径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构造等腰三角形帮助解答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274165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5" name="yt_shape_13175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35f24e21-7ea8-42e2-a0e2-6784934c4e24.png&quot;}"/>
            </a:endParaRPr>
          </a:p>
        </p:txBody>
      </p:sp>
      <p:sp>
        <p:nvSpPr>
          <p:cNvPr id="13176" name="yt_shape_13176"/>
          <p:cNvSpPr txBox="1"/>
          <p:nvPr/>
        </p:nvSpPr>
        <p:spPr>
          <a:xfrm>
            <a:off x="540000" y="1670985"/>
            <a:ext cx="364202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圆心角的认识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177" name="yt_shape_13177"/>
          <p:cNvSpPr txBox="1"/>
          <p:nvPr/>
        </p:nvSpPr>
        <p:spPr>
          <a:xfrm>
            <a:off x="540000" y="2167857"/>
            <a:ext cx="63783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下列图形中表示的角是圆心角的是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180" name="yt_shape_13180"/>
              <p:cNvSpPr txBox="1"/>
              <p:nvPr/>
            </p:nvSpPr>
            <p:spPr>
              <a:xfrm>
                <a:off x="540000" y="3947134"/>
                <a:ext cx="9920473" cy="4901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𝑀𝑁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所对的圆心角等于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180" name="yt_shape_131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47134"/>
                <a:ext cx="9920473" cy="490134"/>
              </a:xfrm>
              <a:prstGeom prst="rect">
                <a:avLst/>
              </a:prstGeom>
              <a:blipFill rotWithShape="1">
                <a:blip r:embed="rId1"/>
                <a:stretch>
                  <a:fillRect l="-3" t="-124" r="-972" b="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183" name="yt_table_13183_skip" title="H_133.66016"/>
          <p:cNvGraphicFramePr>
            <a:graphicFrameLocks noGrp="1"/>
          </p:cNvGraphicFramePr>
          <p:nvPr/>
        </p:nvGraphicFramePr>
        <p:xfrm>
          <a:off x="540000" y="4668490"/>
          <a:ext cx="4403872" cy="848742"/>
        </p:xfrm>
        <a:graphic>
          <a:graphicData uri="http://schemas.openxmlformats.org/drawingml/2006/table">
            <a:tbl>
              <a:tblPr/>
              <a:tblGrid>
                <a:gridCol w="2201936"/>
                <a:gridCol w="2201936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80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120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100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3182" name="yt_image_13182_skip" title="H_108.425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39207" y="4488056"/>
            <a:ext cx="1510608" cy="13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27397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27398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936389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44255" y="3900328"/>
            <a:ext cx="400748" cy="57900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3178"/>
          <p:cNvPicPr>
            <a:picLocks noChangeAspect="1" noChangeArrowheads="1"/>
          </p:cNvPicPr>
          <p:nvPr/>
        </p:nvPicPr>
        <p:blipFill rotWithShape="1">
          <a:blip r:embed="rId5" cstate="print"/>
          <a:srcRect l="26480" r="53136"/>
          <a:stretch>
            <a:fillRect/>
          </a:stretch>
        </p:blipFill>
        <p:spPr bwMode="auto">
          <a:xfrm>
            <a:off x="2407270" y="2780928"/>
            <a:ext cx="936104" cy="1097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yt_image_13178"/>
          <p:cNvPicPr>
            <a:picLocks noChangeAspect="1" noChangeArrowheads="1"/>
          </p:cNvPicPr>
          <p:nvPr/>
        </p:nvPicPr>
        <p:blipFill rotWithShape="1">
          <a:blip r:embed="rId5" cstate="print"/>
          <a:srcRect r="79616"/>
          <a:stretch>
            <a:fillRect/>
          </a:stretch>
        </p:blipFill>
        <p:spPr bwMode="auto">
          <a:xfrm>
            <a:off x="540000" y="2780928"/>
            <a:ext cx="936104" cy="1097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3178"/>
          <p:cNvPicPr>
            <a:picLocks noChangeAspect="1" noChangeArrowheads="1"/>
          </p:cNvPicPr>
          <p:nvPr/>
        </p:nvPicPr>
        <p:blipFill rotWithShape="1">
          <a:blip r:embed="rId5" cstate="print"/>
          <a:srcRect l="54339" r="25277"/>
          <a:stretch>
            <a:fillRect/>
          </a:stretch>
        </p:blipFill>
        <p:spPr bwMode="auto">
          <a:xfrm>
            <a:off x="4355286" y="2780928"/>
            <a:ext cx="936104" cy="1097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yt_image_13178"/>
          <p:cNvPicPr>
            <a:picLocks noChangeAspect="1" noChangeArrowheads="1"/>
          </p:cNvPicPr>
          <p:nvPr/>
        </p:nvPicPr>
        <p:blipFill rotWithShape="1">
          <a:blip r:embed="rId5" cstate="print"/>
          <a:srcRect l="80994"/>
          <a:stretch>
            <a:fillRect/>
          </a:stretch>
        </p:blipFill>
        <p:spPr bwMode="auto">
          <a:xfrm>
            <a:off x="6231294" y="2780928"/>
            <a:ext cx="872818" cy="1097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3185"/>
          <p:cNvSpPr txBox="1"/>
          <p:nvPr/>
        </p:nvSpPr>
        <p:spPr>
          <a:xfrm>
            <a:off x="540119" y="6038748"/>
            <a:ext cx="1138852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所对的圆心角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834161" y="594928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6" name="yt_shape_13186"/>
          <p:cNvSpPr txBox="1"/>
          <p:nvPr/>
        </p:nvSpPr>
        <p:spPr>
          <a:xfrm>
            <a:off x="540000" y="900000"/>
            <a:ext cx="548868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圆心角之间的关系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187" name="yt_shape_13187"/>
              <p:cNvSpPr txBox="1"/>
              <p:nvPr/>
            </p:nvSpPr>
            <p:spPr>
              <a:xfrm>
                <a:off x="540000" y="1396872"/>
                <a:ext cx="7284192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AOC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等于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187" name="yt_shape_131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6872"/>
                <a:ext cx="7284192" cy="986489"/>
              </a:xfrm>
              <a:prstGeom prst="rect">
                <a:avLst/>
              </a:prstGeom>
              <a:blipFill rotWithShape="1">
                <a:blip r:embed="rId1"/>
                <a:stretch>
                  <a:fillRect l="-3" t="-51" r="5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192" name="yt_table_13192_skip" title="H_33.41504"/>
          <p:cNvGraphicFramePr>
            <a:graphicFrameLocks noGrp="1"/>
          </p:cNvGraphicFramePr>
          <p:nvPr/>
        </p:nvGraphicFramePr>
        <p:xfrm>
          <a:off x="540001" y="2572581"/>
          <a:ext cx="8992618" cy="424371"/>
        </p:xfrm>
        <a:graphic>
          <a:graphicData uri="http://schemas.openxmlformats.org/drawingml/2006/table">
            <a:tbl>
              <a:tblPr/>
              <a:tblGrid>
                <a:gridCol w="2481092"/>
                <a:gridCol w="2464267"/>
                <a:gridCol w="2464267"/>
                <a:gridCol w="1582992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80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85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90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3189" name="yt_shape_13189_skip" title="H_160.7811"/>
          <p:cNvGrpSpPr/>
          <p:nvPr/>
        </p:nvGrpSpPr>
        <p:grpSpPr>
          <a:xfrm>
            <a:off x="10178580" y="1412776"/>
            <a:ext cx="1471228" cy="2041920"/>
            <a:chOff x="0" y="0"/>
            <a:chExt cx="1471228" cy="2041920"/>
          </a:xfrm>
        </p:grpSpPr>
        <p:pic>
          <p:nvPicPr>
            <p:cNvPr id="2" name="yt_image_1318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71228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91" name="yt_shape_13191"/>
            <p:cNvSpPr txBox="1"/>
            <p:nvPr/>
          </p:nvSpPr>
          <p:spPr>
            <a:xfrm>
              <a:off x="202333" y="16819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27401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83593" y="1914017"/>
            <a:ext cx="400748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194"/>
              <p:cNvSpPr txBox="1"/>
              <p:nvPr/>
            </p:nvSpPr>
            <p:spPr>
              <a:xfrm>
                <a:off x="540119" y="3610379"/>
                <a:ext cx="7716121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是圆上的点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则下列结论正确的是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" name="yt_shape_131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10379"/>
                <a:ext cx="7716121" cy="986489"/>
              </a:xfrm>
              <a:prstGeom prst="rect">
                <a:avLst/>
              </a:prstGeom>
              <a:blipFill rotWithShape="1">
                <a:blip r:embed="rId4"/>
                <a:stretch>
                  <a:fillRect l="-5" t="-41" r="8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yt_table_13199_skip" title="H_66.83008"/>
          <p:cNvGraphicFramePr>
            <a:graphicFrameLocks noGrp="1"/>
          </p:cNvGraphicFramePr>
          <p:nvPr/>
        </p:nvGraphicFramePr>
        <p:xfrm>
          <a:off x="539999" y="4812506"/>
          <a:ext cx="8292305" cy="848742"/>
        </p:xfrm>
        <a:graphic>
          <a:graphicData uri="http://schemas.openxmlformats.org/drawingml/2006/table">
            <a:tbl>
              <a:tblPr/>
              <a:tblGrid>
                <a:gridCol w="4917286"/>
                <a:gridCol w="3375019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AD</a:t>
                      </a:r>
                      <a:endParaRPr lang="en-US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CD</a:t>
                      </a:r>
                      <a:endParaRPr lang="en-US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AC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BD</a:t>
                      </a:r>
                      <a:endParaRPr lang="en-US" altLang="zh-CN" sz="2400" b="0" i="1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BE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AD</a:t>
                      </a:r>
                      <a:endParaRPr lang="en-US" altLang="zh-CN" sz="2400" b="0" i="1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5645396" y="41036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8" name="yt_shape_13196_skip" title="H_160.37291"/>
          <p:cNvGrpSpPr/>
          <p:nvPr/>
        </p:nvGrpSpPr>
        <p:grpSpPr>
          <a:xfrm>
            <a:off x="10114441" y="3933056"/>
            <a:ext cx="1638005" cy="2036736"/>
            <a:chOff x="0" y="0"/>
            <a:chExt cx="1638005" cy="2036736"/>
          </a:xfrm>
        </p:grpSpPr>
        <p:pic>
          <p:nvPicPr>
            <p:cNvPr id="9" name="yt_image_1319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638005" cy="1640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yt_shape_13198"/>
            <p:cNvSpPr txBox="1"/>
            <p:nvPr/>
          </p:nvSpPr>
          <p:spPr>
            <a:xfrm>
              <a:off x="285721" y="1676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1" name="yt_shape_13201"/>
          <p:cNvSpPr txBox="1"/>
          <p:nvPr/>
        </p:nvSpPr>
        <p:spPr>
          <a:xfrm>
            <a:off x="540119" y="900000"/>
            <a:ext cx="850820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的两条弦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86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3205" name="yt_shape_13205"/>
          <p:cNvSpPr txBox="1"/>
          <p:nvPr/>
        </p:nvSpPr>
        <p:spPr>
          <a:xfrm>
            <a:off x="540000" y="411507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grpSp>
        <p:nvGrpSpPr>
          <p:cNvPr id="13202" name="yt_shape_13202" title="H_161.6485"/>
          <p:cNvGrpSpPr/>
          <p:nvPr/>
        </p:nvGrpSpPr>
        <p:grpSpPr>
          <a:xfrm>
            <a:off x="10008618" y="1088032"/>
            <a:ext cx="1643263" cy="2052936"/>
            <a:chOff x="0" y="0"/>
            <a:chExt cx="1643263" cy="2052936"/>
          </a:xfrm>
        </p:grpSpPr>
        <p:pic>
          <p:nvPicPr>
            <p:cNvPr id="2" name="yt_image_1320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643263" cy="1656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04" name="yt_shape_13204"/>
            <p:cNvSpPr txBox="1"/>
            <p:nvPr/>
          </p:nvSpPr>
          <p:spPr>
            <a:xfrm>
              <a:off x="288350" y="16929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522178" y="130866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86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3206"/>
          <p:cNvSpPr txBox="1"/>
          <p:nvPr/>
        </p:nvSpPr>
        <p:spPr>
          <a:xfrm>
            <a:off x="540119" y="33569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grpSp>
        <p:nvGrpSpPr>
          <p:cNvPr id="5" name="yt_shape_13207" title="H_163.79149"/>
          <p:cNvGrpSpPr/>
          <p:nvPr/>
        </p:nvGrpSpPr>
        <p:grpSpPr>
          <a:xfrm>
            <a:off x="5283998" y="4468791"/>
            <a:ext cx="1624003" cy="2080152"/>
            <a:chOff x="0" y="0"/>
            <a:chExt cx="1624003" cy="2080152"/>
          </a:xfrm>
        </p:grpSpPr>
        <p:pic>
          <p:nvPicPr>
            <p:cNvPr id="6" name="yt_image_1320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4003" cy="1684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3209"/>
            <p:cNvSpPr txBox="1"/>
            <p:nvPr/>
          </p:nvSpPr>
          <p:spPr>
            <a:xfrm>
              <a:off x="278720" y="17201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158383" y="378567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11" name="yt_shape_13211"/>
              <p:cNvSpPr txBox="1"/>
              <p:nvPr/>
            </p:nvSpPr>
            <p:spPr>
              <a:xfrm>
                <a:off x="540119" y="900000"/>
                <a:ext cx="11111999" cy="10448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上的点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判断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与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之间的关系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并说明理由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211" name="yt_shape_132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44838"/>
              </a:xfrm>
              <a:prstGeom prst="rect">
                <a:avLst/>
              </a:prstGeom>
              <a:blipFill rotWithShape="1">
                <a:blip r:embed="rId1"/>
                <a:stretch>
                  <a:fillRect l="-3" t="-20" r="5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13" name="yt_image_132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41683" y="2060848"/>
            <a:ext cx="1510435" cy="154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215"/>
              <p:cNvSpPr txBox="1"/>
              <p:nvPr/>
            </p:nvSpPr>
            <p:spPr>
              <a:xfrm>
                <a:off x="540000" y="2071446"/>
                <a:ext cx="2793842" cy="4868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理由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32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71446"/>
                <a:ext cx="2793842" cy="486865"/>
              </a:xfrm>
              <a:prstGeom prst="rect">
                <a:avLst/>
              </a:prstGeom>
              <a:blipFill rotWithShape="1">
                <a:blip r:embed="rId3"/>
                <a:stretch>
                  <a:fillRect l="-9" t="-16" r="-3429" b="-4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3217"/>
          <p:cNvSpPr txBox="1"/>
          <p:nvPr/>
        </p:nvSpPr>
        <p:spPr>
          <a:xfrm>
            <a:off x="540000" y="2609099"/>
            <a:ext cx="11974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CO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yt_shape_13218"/>
          <p:cNvSpPr txBox="1"/>
          <p:nvPr/>
        </p:nvSpPr>
        <p:spPr>
          <a:xfrm>
            <a:off x="540000" y="3088402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yt_shape_13219"/>
          <p:cNvSpPr txBox="1"/>
          <p:nvPr/>
        </p:nvSpPr>
        <p:spPr>
          <a:xfrm>
            <a:off x="540000" y="3567705"/>
            <a:ext cx="25648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平分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yt_shape_13220"/>
          <p:cNvSpPr txBox="1"/>
          <p:nvPr/>
        </p:nvSpPr>
        <p:spPr>
          <a:xfrm>
            <a:off x="540000" y="4047008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BOC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221"/>
              <p:cNvSpPr txBox="1"/>
              <p:nvPr/>
            </p:nvSpPr>
            <p:spPr>
              <a:xfrm>
                <a:off x="540000" y="4526311"/>
                <a:ext cx="1562735" cy="4868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7" name="yt_shape_132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26311"/>
                <a:ext cx="1562735" cy="486865"/>
              </a:xfrm>
              <a:prstGeom prst="rect">
                <a:avLst/>
              </a:prstGeom>
              <a:blipFill rotWithShape="1">
                <a:blip r:embed="rId4"/>
                <a:stretch>
                  <a:fillRect l="-16" t="-6" r="-6892" b="-4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32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39351" y="3789040"/>
            <a:ext cx="1315098" cy="150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5" name="yt_shape_13225"/>
          <p:cNvSpPr txBox="1"/>
          <p:nvPr/>
        </p:nvSpPr>
        <p:spPr>
          <a:xfrm>
            <a:off x="540000" y="900000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易忽略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在同圆或等圆中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这一隐含条件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226" name="yt_shape_13226"/>
          <p:cNvSpPr txBox="1"/>
          <p:nvPr>
            <p:custDataLst>
              <p:tags r:id="rId1"/>
            </p:custDataLst>
          </p:nvPr>
        </p:nvSpPr>
        <p:spPr>
          <a:xfrm>
            <a:off x="540119" y="155659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在同圆中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下列四个命题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圆心角是顶点在圆心的角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两个圆心角相等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它们所对的弦也相等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两条弦相等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它们所对的弧也相等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等弧所对的圆心角相等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其中真命题有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3227" name="yt_table_13227" title="H_66.8300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40000" y="3148520"/>
          <a:ext cx="5115243" cy="848742"/>
        </p:xfrm>
        <a:graphic>
          <a:graphicData uri="http://schemas.openxmlformats.org/drawingml/2006/table">
            <a:tbl>
              <a:tblPr/>
              <a:tblGrid>
                <a:gridCol w="3184843"/>
                <a:gridCol w="1930400"/>
              </a:tblGrid>
              <a:tr h="370840"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.①②③④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.①②④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.②③④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.②④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345708" y="24607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9" name="yt_shape_13229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46db9aff-34bc-4d04-bc2c-a3fe1dfa8a66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230" name="yt_shape_13230"/>
              <p:cNvSpPr txBox="1"/>
              <p:nvPr/>
            </p:nvSpPr>
            <p:spPr>
              <a:xfrm>
                <a:off x="540119" y="1652711"/>
                <a:ext cx="11111999" cy="11329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将圆沿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折叠后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圆弧恰好经过圆心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AMB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　　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所对的圆心角等于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230" name="yt_shape_132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2711"/>
                <a:ext cx="11111999" cy="1132939"/>
              </a:xfrm>
              <a:prstGeom prst="rect">
                <a:avLst/>
              </a:prstGeom>
              <a:blipFill rotWithShape="1">
                <a:blip r:embed="rId1"/>
                <a:stretch>
                  <a:fillRect l="-3" t="-39" r="5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235" name="yt_table_13235_skip" title="H_33.41504"/>
          <p:cNvGraphicFramePr>
            <a:graphicFrameLocks noGrp="1"/>
          </p:cNvGraphicFramePr>
          <p:nvPr/>
        </p:nvGraphicFramePr>
        <p:xfrm>
          <a:off x="540000" y="5308885"/>
          <a:ext cx="9638666" cy="424371"/>
        </p:xfrm>
        <a:graphic>
          <a:graphicData uri="http://schemas.openxmlformats.org/drawingml/2006/table">
            <a:tbl>
              <a:tblPr/>
              <a:tblGrid>
                <a:gridCol w="2575243"/>
                <a:gridCol w="2557780"/>
                <a:gridCol w="2710180"/>
                <a:gridCol w="17954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120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150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3232" name="yt_shape_13232_skip" title="H_164.6589"/>
          <p:cNvGrpSpPr/>
          <p:nvPr/>
        </p:nvGrpSpPr>
        <p:grpSpPr>
          <a:xfrm>
            <a:off x="5273305" y="2980454"/>
            <a:ext cx="1643302" cy="2091168"/>
            <a:chOff x="0" y="0"/>
            <a:chExt cx="1643302" cy="2091168"/>
          </a:xfrm>
        </p:grpSpPr>
        <p:pic>
          <p:nvPicPr>
            <p:cNvPr id="2" name="yt_image_1323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43302" cy="1695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34" name="yt_shape_13234"/>
            <p:cNvSpPr txBox="1"/>
            <p:nvPr/>
          </p:nvSpPr>
          <p:spPr>
            <a:xfrm>
              <a:off x="212187" y="173116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27408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9708" y="23035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7" name="yt_shape_1323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3241" name="yt_table_13241_skip" title="H_33.41504"/>
          <p:cNvGraphicFramePr>
            <a:graphicFrameLocks noGrp="1"/>
          </p:cNvGraphicFramePr>
          <p:nvPr/>
        </p:nvGraphicFramePr>
        <p:xfrm>
          <a:off x="540000" y="1988840"/>
          <a:ext cx="8796360" cy="424371"/>
        </p:xfrm>
        <a:graphic>
          <a:graphicData uri="http://schemas.openxmlformats.org/drawingml/2006/table">
            <a:tbl>
              <a:tblPr/>
              <a:tblGrid>
                <a:gridCol w="2426943"/>
                <a:gridCol w="2410486"/>
                <a:gridCol w="2410486"/>
                <a:gridCol w="1548445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80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3238" name="yt_shape_13238_skip" title="H_147.41292"/>
          <p:cNvGrpSpPr/>
          <p:nvPr/>
        </p:nvGrpSpPr>
        <p:grpSpPr>
          <a:xfrm>
            <a:off x="9871877" y="1988840"/>
            <a:ext cx="1777998" cy="1872144"/>
            <a:chOff x="0" y="0"/>
            <a:chExt cx="1779573" cy="1872144"/>
          </a:xfrm>
        </p:grpSpPr>
        <p:pic>
          <p:nvPicPr>
            <p:cNvPr id="2" name="yt_image_13238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779573" cy="1476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40" name="yt_shape_13240"/>
            <p:cNvSpPr txBox="1"/>
            <p:nvPr/>
          </p:nvSpPr>
          <p:spPr>
            <a:xfrm>
              <a:off x="280322" y="151214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17584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43" name="yt_shape_13243"/>
              <p:cNvSpPr txBox="1"/>
              <p:nvPr/>
            </p:nvSpPr>
            <p:spPr>
              <a:xfrm>
                <a:off x="540119" y="900000"/>
                <a:ext cx="11111999" cy="4900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＜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243" name="yt_shape_132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490006"/>
              </a:xfrm>
              <a:prstGeom prst="rect">
                <a:avLst/>
              </a:prstGeom>
              <a:blipFill rotWithShape="1">
                <a:blip r:embed="rId1"/>
                <a:stretch>
                  <a:fillRect l="-3" t="-42" r="5" b="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48" name="yt_shape_13248"/>
          <p:cNvSpPr txBox="1"/>
          <p:nvPr/>
        </p:nvSpPr>
        <p:spPr>
          <a:xfrm>
            <a:off x="540000" y="341137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grpSp>
        <p:nvGrpSpPr>
          <p:cNvPr id="13245" name="yt_shape_13245" title="H_139.1981"/>
          <p:cNvGrpSpPr/>
          <p:nvPr/>
        </p:nvGrpSpPr>
        <p:grpSpPr>
          <a:xfrm>
            <a:off x="5369101" y="1593158"/>
            <a:ext cx="1453797" cy="1767816"/>
            <a:chOff x="0" y="0"/>
            <a:chExt cx="1453797" cy="1767816"/>
          </a:xfrm>
        </p:grpSpPr>
        <p:pic>
          <p:nvPicPr>
            <p:cNvPr id="2" name="yt_image_1324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53797" cy="13718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47" name="yt_shape_13247"/>
            <p:cNvSpPr txBox="1"/>
            <p:nvPr/>
          </p:nvSpPr>
          <p:spPr>
            <a:xfrm>
              <a:off x="117434" y="140781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066366" y="853194"/>
            <a:ext cx="789685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249"/>
              <p:cNvSpPr txBox="1"/>
              <p:nvPr/>
            </p:nvSpPr>
            <p:spPr>
              <a:xfrm>
                <a:off x="540119" y="3574168"/>
                <a:ext cx="11111999" cy="11308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已知半圆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的直径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与弦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垂足为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的长为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yt_shape_132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74168"/>
                <a:ext cx="11111999" cy="1130822"/>
              </a:xfrm>
              <a:prstGeom prst="rect">
                <a:avLst/>
              </a:prstGeom>
              <a:blipFill rotWithShape="1">
                <a:blip r:embed="rId3"/>
                <a:stretch>
                  <a:fillRect l="-3" t="-34" r="5" b="-90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yt_shape_13251" title="H_121.9011"/>
          <p:cNvGrpSpPr/>
          <p:nvPr/>
        </p:nvGrpSpPr>
        <p:grpSpPr>
          <a:xfrm>
            <a:off x="5121319" y="4977200"/>
            <a:ext cx="1949360" cy="1548144"/>
            <a:chOff x="0" y="0"/>
            <a:chExt cx="1949360" cy="1548144"/>
          </a:xfrm>
        </p:grpSpPr>
        <p:pic>
          <p:nvPicPr>
            <p:cNvPr id="6" name="yt_image_1325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49360" cy="1152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3253"/>
            <p:cNvSpPr txBox="1"/>
            <p:nvPr/>
          </p:nvSpPr>
          <p:spPr>
            <a:xfrm>
              <a:off x="365216" y="118814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4166446" y="3921900"/>
                <a:ext cx="888174" cy="7380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6446" y="3921900"/>
                <a:ext cx="888174" cy="738010"/>
              </a:xfrm>
              <a:prstGeom prst="rect">
                <a:avLst/>
              </a:prstGeom>
              <a:blipFill rotWithShape="1">
                <a:blip r:embed="rId5"/>
                <a:stretch>
                  <a:fillRect l="-24" t="-1396" r="2" b="-14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8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PP_MARK_KEY" val="0c27c9a9-c296-45e5-ac16-d6068bb562bd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2031</Words>
  <Application>WPS 演示</Application>
  <PresentationFormat>宽屏</PresentationFormat>
  <Paragraphs>208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Cambria Math</vt:lpstr>
      <vt:lpstr>楷体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43</cp:revision>
  <dcterms:created xsi:type="dcterms:W3CDTF">2023-05-05T05:33:00Z</dcterms:created>
  <dcterms:modified xsi:type="dcterms:W3CDTF">2023-05-15T02:49:39Z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