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5" r:id="rId5"/>
    <p:sldId id="400" r:id="rId6"/>
    <p:sldId id="377" r:id="rId7"/>
    <p:sldId id="381" r:id="rId8"/>
    <p:sldId id="385" r:id="rId9"/>
    <p:sldId id="388" r:id="rId10"/>
    <p:sldId id="390" r:id="rId11"/>
    <p:sldId id="392" r:id="rId12"/>
    <p:sldId id="396" r:id="rId13"/>
    <p:sldId id="398" r:id="rId14"/>
    <p:sldId id="401" r:id="rId15"/>
    <p:sldId id="399" r:id="rId16"/>
    <p:sldId id="402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9" name="yt_shape_10749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37e5066-a9e4-4818-a45c-e64d39de5043.png&quot;}"/>
            </a:endParaRPr>
          </a:p>
        </p:txBody>
      </p:sp>
      <p:sp>
        <p:nvSpPr>
          <p:cNvPr id="10750" name="yt_shape_10750"/>
          <p:cNvSpPr txBox="1"/>
          <p:nvPr/>
        </p:nvSpPr>
        <p:spPr>
          <a:xfrm>
            <a:off x="540000" y="1634501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一元二次方程及其有关概念</a:t>
            </a:r>
          </a:p>
        </p:txBody>
      </p:sp>
      <p:sp>
        <p:nvSpPr>
          <p:cNvPr id="10751" name="yt_shape_10751"/>
          <p:cNvSpPr txBox="1"/>
          <p:nvPr/>
        </p:nvSpPr>
        <p:spPr>
          <a:xfrm>
            <a:off x="540000" y="2131373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52" name="yt_table_1075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5937536"/>
                  </p:ext>
                </p:extLst>
              </p:nvPr>
            </p:nvGraphicFramePr>
            <p:xfrm>
              <a:off x="540000" y="2763040"/>
              <a:ext cx="7036118" cy="1059562"/>
            </p:xfrm>
            <a:graphic>
              <a:graphicData uri="http://schemas.openxmlformats.org/drawingml/2006/table">
                <a:tbl>
                  <a:tblPr/>
                  <a:tblGrid>
                    <a:gridCol w="4945380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2090738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为常数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52" name="yt_table_10752" descr="{&quot;rangeId&quot;:2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5937536"/>
                  </p:ext>
                </p:extLst>
              </p:nvPr>
            </p:nvGraphicFramePr>
            <p:xfrm>
              <a:off x="540000" y="2763040"/>
              <a:ext cx="7036118" cy="1059562"/>
            </p:xfrm>
            <a:graphic>
              <a:graphicData uri="http://schemas.openxmlformats.org/drawingml/2006/table">
                <a:tbl>
                  <a:tblPr/>
                  <a:tblGrid>
                    <a:gridCol w="4945380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2090738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为常数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42241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53" name="yt_shape_10753"/>
          <p:cNvSpPr txBox="1"/>
          <p:nvPr/>
        </p:nvSpPr>
        <p:spPr>
          <a:xfrm>
            <a:off x="540119" y="38731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54" name="yt_table_1075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966774"/>
              </p:ext>
            </p:extLst>
          </p:nvPr>
        </p:nvGraphicFramePr>
        <p:xfrm>
          <a:off x="540001" y="4984955"/>
          <a:ext cx="8879754" cy="424371"/>
        </p:xfrm>
        <a:graphic>
          <a:graphicData uri="http://schemas.openxmlformats.org/drawingml/2006/table">
            <a:tbl>
              <a:tblPr/>
              <a:tblGrid>
                <a:gridCol w="2474933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456515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456515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1491791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756" name="yt_shape_10756"/>
          <p:cNvSpPr txBox="1"/>
          <p:nvPr/>
        </p:nvSpPr>
        <p:spPr>
          <a:xfrm>
            <a:off x="540119" y="54600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化为一元二次方程的一般形式为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其中二次项系数是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常数项是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58404">
            <a:extLst>
              <a:ext uri="{FF2B5EF4-FFF2-40B4-BE49-F238E27FC236}">
                <a16:creationId xmlns:a16="http://schemas.microsoft.com/office/drawing/2014/main" id="{D3060336-BC1F-3B4A-9563-8FFDBCE2534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5" name="yt_shape_1683888058422">
            <a:extLst>
              <a:ext uri="{FF2B5EF4-FFF2-40B4-BE49-F238E27FC236}">
                <a16:creationId xmlns:a16="http://schemas.microsoft.com/office/drawing/2014/main" id="{BE114A03-EFE6-E9F4-9EC1-5DC8CB0BE38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0E1809-9806-EEFC-4CC1-1558D838E0B2}"/>
              </a:ext>
            </a:extLst>
          </p:cNvPr>
          <p:cNvSpPr txBox="1"/>
          <p:nvPr/>
        </p:nvSpPr>
        <p:spPr>
          <a:xfrm>
            <a:off x="6545989" y="20845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DCA72B-7FBA-8BFE-FE3A-EC656C436C00}"/>
              </a:ext>
            </a:extLst>
          </p:cNvPr>
          <p:cNvSpPr txBox="1"/>
          <p:nvPr/>
        </p:nvSpPr>
        <p:spPr>
          <a:xfrm>
            <a:off x="1059708" y="43018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5D5C94-FFDA-C9B8-00A6-E902DE53CC05}"/>
              </a:ext>
            </a:extLst>
          </p:cNvPr>
          <p:cNvSpPr txBox="1"/>
          <p:nvPr/>
        </p:nvSpPr>
        <p:spPr>
          <a:xfrm>
            <a:off x="9073357" y="5413214"/>
            <a:ext cx="22856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56A1B6-401B-30A6-598F-0250783CFD0E}"/>
              </a:ext>
            </a:extLst>
          </p:cNvPr>
          <p:cNvSpPr txBox="1"/>
          <p:nvPr/>
        </p:nvSpPr>
        <p:spPr>
          <a:xfrm>
            <a:off x="3143672" y="588870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3A6C30-7FB7-1407-704F-7C6580814C3D}"/>
              </a:ext>
            </a:extLst>
          </p:cNvPr>
          <p:cNvSpPr txBox="1"/>
          <p:nvPr/>
        </p:nvSpPr>
        <p:spPr>
          <a:xfrm>
            <a:off x="6039271" y="588870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AE4D65-B8A6-1CD4-B5D8-8ACA0129376D}"/>
              </a:ext>
            </a:extLst>
          </p:cNvPr>
          <p:cNvSpPr txBox="1"/>
          <p:nvPr/>
        </p:nvSpPr>
        <p:spPr>
          <a:xfrm>
            <a:off x="8630071" y="58887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7" name="yt_shape_10807"/>
          <p:cNvSpPr txBox="1"/>
          <p:nvPr/>
        </p:nvSpPr>
        <p:spPr>
          <a:xfrm>
            <a:off x="540000" y="234430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求进馆人次的月平均增长率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08" name="yt_shape_10808"/>
          <p:cNvSpPr txBox="1"/>
          <p:nvPr/>
        </p:nvSpPr>
        <p:spPr>
          <a:xfrm>
            <a:off x="540000" y="2823610"/>
            <a:ext cx="567623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设进馆人次的月平均增长率为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进馆人次的月平均增长率为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09" name="yt_shape_10809"/>
          <p:cNvSpPr txBox="1"/>
          <p:nvPr/>
        </p:nvSpPr>
        <p:spPr>
          <a:xfrm>
            <a:off x="540119" y="474330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因条件限制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学校图书馆每月接纳能力不得超过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在进馆人次的月平均增长率不变的条件下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学校图书馆能否接待第四个月的进馆人次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10" name="yt_shape_10810"/>
          <p:cNvSpPr txBox="1"/>
          <p:nvPr/>
        </p:nvSpPr>
        <p:spPr>
          <a:xfrm>
            <a:off x="540000" y="5686263"/>
            <a:ext cx="9335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第四个月进馆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11" name="yt_shape_10811"/>
          <p:cNvSpPr txBox="1"/>
          <p:nvPr/>
        </p:nvSpPr>
        <p:spPr>
          <a:xfrm>
            <a:off x="540000" y="6165566"/>
            <a:ext cx="600164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学校图书馆能接待第四个月的进馆人次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805">
            <a:extLst>
              <a:ext uri="{FF2B5EF4-FFF2-40B4-BE49-F238E27FC236}">
                <a16:creationId xmlns:a16="http://schemas.microsoft.com/office/drawing/2014/main" id="{A2F2D2B0-C4DD-185C-51CA-90D530C8E43C}"/>
              </a:ext>
            </a:extLst>
          </p:cNvPr>
          <p:cNvSpPr txBox="1"/>
          <p:nvPr/>
        </p:nvSpPr>
        <p:spPr>
          <a:xfrm>
            <a:off x="540119" y="90872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某校为响应全民阅读活动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利用节假日面向社会开放学校图书馆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据统计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第一个月进馆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进馆人次逐月增加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到第三个月进馆达到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若进馆人次的月平均增长率相同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8" grpId="0" build="allAtOnce"/>
      <p:bldP spid="10810" grpId="0" build="allAtOnce"/>
      <p:bldP spid="108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2" name="yt_shape_10812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df85dc5-a038-4de2-a7c0-0a424eb2adc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13" name="yt_shape_10813"/>
              <p:cNvSpPr txBox="1"/>
              <p:nvPr/>
            </p:nvSpPr>
            <p:spPr>
              <a:xfrm>
                <a:off x="540119" y="1652711"/>
                <a:ext cx="11316521" cy="4691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13" name="yt_shape_10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316521" cy="469103"/>
              </a:xfrm>
              <a:prstGeom prst="rect">
                <a:avLst/>
              </a:prstGeom>
              <a:blipFill>
                <a:blip r:embed="rId2"/>
                <a:stretch>
                  <a:fillRect l="-1670" t="-2597" r="-1185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5" name="yt_table_1081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258016"/>
              </p:ext>
            </p:extLst>
          </p:nvPr>
        </p:nvGraphicFramePr>
        <p:xfrm>
          <a:off x="540000" y="2316368"/>
          <a:ext cx="6987223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为任意实数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17" name="yt_shape_10817"/>
              <p:cNvSpPr txBox="1"/>
              <p:nvPr/>
            </p:nvSpPr>
            <p:spPr>
              <a:xfrm>
                <a:off x="540119" y="3215710"/>
                <a:ext cx="11111999" cy="1219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有两个不相等的实数根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17" name="yt_shape_108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5710"/>
                <a:ext cx="11111999" cy="1219180"/>
              </a:xfrm>
              <a:prstGeom prst="rect">
                <a:avLst/>
              </a:prstGeom>
              <a:blipFill>
                <a:blip r:embed="rId3"/>
                <a:stretch>
                  <a:fillRect l="-1701" t="-4500" b="-3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9" name="yt_table_1081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968286"/>
              </p:ext>
            </p:extLst>
          </p:nvPr>
        </p:nvGraphicFramePr>
        <p:xfrm>
          <a:off x="540000" y="4638042"/>
          <a:ext cx="8267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1" name="yt_shape_10821"/>
              <p:cNvSpPr txBox="1"/>
              <p:nvPr/>
            </p:nvSpPr>
            <p:spPr>
              <a:xfrm>
                <a:off x="540000" y="5113107"/>
                <a:ext cx="10424007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0821" name="yt_shape_10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13107"/>
                <a:ext cx="10424007" cy="651653"/>
              </a:xfrm>
              <a:prstGeom prst="rect">
                <a:avLst/>
              </a:prstGeom>
              <a:blipFill>
                <a:blip r:embed="rId4"/>
                <a:stretch>
                  <a:fillRect l="-1813" r="-58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58570">
            <a:extLst>
              <a:ext uri="{FF2B5EF4-FFF2-40B4-BE49-F238E27FC236}">
                <a16:creationId xmlns:a16="http://schemas.microsoft.com/office/drawing/2014/main" id="{2BB74969-EC3D-291A-77B1-CDF597C5862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5BE06F-A326-E3AF-76B1-07ABCA50DC33}"/>
              </a:ext>
            </a:extLst>
          </p:cNvPr>
          <p:cNvSpPr txBox="1"/>
          <p:nvPr/>
        </p:nvSpPr>
        <p:spPr>
          <a:xfrm>
            <a:off x="10964007" y="1628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73287B-73DA-BDD3-0D9A-F4F84D16CF7B}"/>
              </a:ext>
            </a:extLst>
          </p:cNvPr>
          <p:cNvSpPr txBox="1"/>
          <p:nvPr/>
        </p:nvSpPr>
        <p:spPr>
          <a:xfrm>
            <a:off x="5869008" y="3644392"/>
            <a:ext cx="400748" cy="82551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A104C2-BFEC-758A-5733-C76F60E1CB08}"/>
              </a:ext>
            </a:extLst>
          </p:cNvPr>
          <p:cNvSpPr txBox="1"/>
          <p:nvPr/>
        </p:nvSpPr>
        <p:spPr>
          <a:xfrm>
            <a:off x="9630184" y="5066301"/>
            <a:ext cx="1094487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" name="yt_shape_10823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58f1d5b-bb6b-4220-9907-a42de4cd2bae.png&quot;}"/>
            </a:endParaRPr>
          </a:p>
        </p:txBody>
      </p:sp>
      <p:sp>
        <p:nvSpPr>
          <p:cNvPr id="10824" name="yt_shape_10824"/>
          <p:cNvSpPr txBox="1"/>
          <p:nvPr/>
        </p:nvSpPr>
        <p:spPr>
          <a:xfrm>
            <a:off x="540000" y="1601923"/>
            <a:ext cx="938397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25" name="yt_shape_10825"/>
          <p:cNvSpPr txBox="1"/>
          <p:nvPr/>
        </p:nvSpPr>
        <p:spPr>
          <a:xfrm>
            <a:off x="540000" y="2081226"/>
            <a:ext cx="798455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26" name="yt_shape_10826"/>
          <p:cNvSpPr txBox="1"/>
          <p:nvPr/>
        </p:nvSpPr>
        <p:spPr>
          <a:xfrm>
            <a:off x="540000" y="2560529"/>
            <a:ext cx="10249601" cy="8440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27" name="yt_shape_10827"/>
          <p:cNvSpPr txBox="1"/>
          <p:nvPr/>
        </p:nvSpPr>
        <p:spPr>
          <a:xfrm>
            <a:off x="540000" y="3519964"/>
            <a:ext cx="906177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若原方程的一个根大于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另一个根小于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的最大整数值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28" name="yt_shape_10828"/>
              <p:cNvSpPr txBox="1"/>
              <p:nvPr/>
            </p:nvSpPr>
            <p:spPr>
              <a:xfrm>
                <a:off x="540000" y="3999267"/>
                <a:ext cx="6078587" cy="28067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设方程的两个根分别是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的最大整数值为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28" name="yt_shape_10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9267"/>
                <a:ext cx="6078587" cy="2806730"/>
              </a:xfrm>
              <a:prstGeom prst="rect">
                <a:avLst/>
              </a:prstGeom>
              <a:blipFill>
                <a:blip r:embed="rId2"/>
                <a:stretch>
                  <a:fillRect l="-3109" t="-2826" r="-2006" b="-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58594">
            <a:extLst>
              <a:ext uri="{FF2B5EF4-FFF2-40B4-BE49-F238E27FC236}">
                <a16:creationId xmlns:a16="http://schemas.microsoft.com/office/drawing/2014/main" id="{65BEE12B-8EFE-5939-9DF0-D79F574A82C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6" grpId="0" build="allAtOnce"/>
      <p:bldP spid="1082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为积极响应新旧动能转换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提高公司经济效益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某科技公司近期研发出一种新型高科技设备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每台设备成本价为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经过市场调研发现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每台售价为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每台售价为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假定该设备的年销售量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成一次函数关系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1" name="yt_shape_10831"/>
          <p:cNvSpPr txBox="1"/>
          <p:nvPr/>
        </p:nvSpPr>
        <p:spPr>
          <a:xfrm>
            <a:off x="540000" y="2819698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求年销售量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32" name="yt_shape_10832"/>
              <p:cNvSpPr txBox="1"/>
              <p:nvPr/>
            </p:nvSpPr>
            <p:spPr>
              <a:xfrm>
                <a:off x="540000" y="3299001"/>
                <a:ext cx="9435275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设年销售量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与销售单价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年销售量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与销售单价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32" name="yt_shape_10832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9001"/>
                <a:ext cx="9435275" cy="1979581"/>
              </a:xfrm>
              <a:prstGeom prst="rect">
                <a:avLst/>
              </a:prstGeom>
              <a:blipFill>
                <a:blip r:embed="rId2"/>
                <a:stretch>
                  <a:fillRect l="-2004" t="-2462" r="-970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根据相关规定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此设备的销售单价不得高于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如果该公司想获得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万元的年利润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则该设备的销售单价应是多少万元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835" name="yt_shape_10835"/>
          <p:cNvSpPr txBox="1"/>
          <p:nvPr/>
        </p:nvSpPr>
        <p:spPr>
          <a:xfrm>
            <a:off x="540119" y="1842955"/>
            <a:ext cx="9876361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根据题意可知每台设备的利润为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年销售量为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此设备的销售单价不得高于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6" name="yt_shape_10836"/>
          <p:cNvSpPr txBox="1"/>
          <p:nvPr/>
        </p:nvSpPr>
        <p:spPr>
          <a:xfrm>
            <a:off x="540000" y="520304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该设备的销售单价应是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5" grpId="0" build="allAtOnce"/>
      <p:bldP spid="1083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7" name="yt_shape_108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38" name="yt_shape_10838"/>
              <p:cNvSpPr txBox="1"/>
              <p:nvPr/>
            </p:nvSpPr>
            <p:spPr>
              <a:xfrm>
                <a:off x="540000" y="1859435"/>
                <a:ext cx="1042285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同时出发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那么几秒后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38" name="yt_shape_10838" descr="{&quot;rangeId&quot;:3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10422853" cy="465577"/>
              </a:xfrm>
              <a:prstGeom prst="rect">
                <a:avLst/>
              </a:prstGeom>
              <a:blipFill>
                <a:blip r:embed="rId2"/>
                <a:stretch>
                  <a:fillRect l="-1814" t="-3947" r="-70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840"/>
              <p:cNvSpPr txBox="1"/>
              <p:nvPr/>
            </p:nvSpPr>
            <p:spPr>
              <a:xfrm>
                <a:off x="540000" y="2528164"/>
                <a:ext cx="4815549" cy="29567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的长度等于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0840" descr="{&quot;rangeId&quot;:2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8164"/>
                <a:ext cx="4815549" cy="2956771"/>
              </a:xfrm>
              <a:prstGeom prst="rect">
                <a:avLst/>
              </a:prstGeom>
              <a:blipFill>
                <a:blip r:embed="rId3"/>
                <a:stretch>
                  <a:fillRect l="-3924" t="-825" r="-2911" b="-5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42" name="yt_image_1084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95494" y="2528164"/>
            <a:ext cx="1356505" cy="163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" name="yt_shape_10844"/>
          <p:cNvSpPr txBox="1"/>
          <p:nvPr/>
        </p:nvSpPr>
        <p:spPr>
          <a:xfrm>
            <a:off x="540000" y="900000"/>
            <a:ext cx="8103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的面积能否等于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45"/>
              <p:cNvSpPr txBox="1"/>
              <p:nvPr/>
            </p:nvSpPr>
            <p:spPr>
              <a:xfrm>
                <a:off x="540000" y="1531667"/>
                <a:ext cx="6718186" cy="32084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的面积不能等于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方程没有实数根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0845" descr="{&quot;rangeId&quot;:2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718186" cy="3208442"/>
              </a:xfrm>
              <a:prstGeom prst="rect">
                <a:avLst/>
              </a:prstGeom>
              <a:blipFill>
                <a:blip r:embed="rId2"/>
                <a:stretch>
                  <a:fillRect l="-2813" t="-1518" r="-1633" b="-4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47" name="yt_image_1084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5494" y="1531667"/>
            <a:ext cx="1356505" cy="163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9" name="yt_shape_10849"/>
          <p:cNvSpPr txBox="1"/>
          <p:nvPr/>
        </p:nvSpPr>
        <p:spPr>
          <a:xfrm>
            <a:off x="540000" y="4790189"/>
            <a:ext cx="44098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的面积不能等于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84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7" name="yt_shape_10757"/>
              <p:cNvSpPr txBox="1"/>
              <p:nvPr/>
            </p:nvSpPr>
            <p:spPr>
              <a:xfrm>
                <a:off x="540000" y="900000"/>
                <a:ext cx="10165283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57" name="yt_shape_10757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65283" cy="641394"/>
              </a:xfrm>
              <a:prstGeom prst="rect">
                <a:avLst/>
              </a:prstGeom>
              <a:blipFill>
                <a:blip r:embed="rId2"/>
                <a:stretch>
                  <a:fillRect l="-1860" r="-9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59" name="yt_shape_10759"/>
              <p:cNvSpPr txBox="1"/>
              <p:nvPr/>
            </p:nvSpPr>
            <p:spPr>
              <a:xfrm>
                <a:off x="540000" y="1592182"/>
                <a:ext cx="10281661" cy="2146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59" name="yt_shape_10759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2182"/>
                <a:ext cx="10281661" cy="2146100"/>
              </a:xfrm>
              <a:prstGeom prst="rect">
                <a:avLst/>
              </a:prstGeom>
              <a:blipFill>
                <a:blip r:embed="rId3"/>
                <a:stretch>
                  <a:fillRect l="-1839" t="-2273" r="-890" b="-3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1" name="yt_shape_10761"/>
          <p:cNvSpPr txBox="1"/>
          <p:nvPr/>
        </p:nvSpPr>
        <p:spPr>
          <a:xfrm>
            <a:off x="540000" y="900000"/>
            <a:ext cx="43858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一元二次方程的解法</a:t>
            </a:r>
          </a:p>
        </p:txBody>
      </p:sp>
      <p:sp>
        <p:nvSpPr>
          <p:cNvPr id="10762" name="yt_shape_10762"/>
          <p:cNvSpPr txBox="1"/>
          <p:nvPr/>
        </p:nvSpPr>
        <p:spPr>
          <a:xfrm>
            <a:off x="540000" y="1396872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63" name="yt_table_1076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587178"/>
              </p:ext>
            </p:extLst>
          </p:nvPr>
        </p:nvGraphicFramePr>
        <p:xfrm>
          <a:off x="540000" y="2028539"/>
          <a:ext cx="7432993" cy="848742"/>
        </p:xfrm>
        <a:graphic>
          <a:graphicData uri="http://schemas.openxmlformats.org/drawingml/2006/table">
            <a:tbl>
              <a:tblPr/>
              <a:tblGrid>
                <a:gridCol w="4021455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3411538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sp>
        <p:nvSpPr>
          <p:cNvPr id="10765" name="yt_shape_10765"/>
          <p:cNvSpPr txBox="1"/>
          <p:nvPr/>
        </p:nvSpPr>
        <p:spPr>
          <a:xfrm>
            <a:off x="540000" y="2927881"/>
            <a:ext cx="79845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下列配方正确的是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66" name="yt_table_1076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46466"/>
              </p:ext>
            </p:extLst>
          </p:nvPr>
        </p:nvGraphicFramePr>
        <p:xfrm>
          <a:off x="540000" y="3559548"/>
          <a:ext cx="6739255" cy="848742"/>
        </p:xfrm>
        <a:graphic>
          <a:graphicData uri="http://schemas.openxmlformats.org/drawingml/2006/table">
            <a:tbl>
              <a:tblPr/>
              <a:tblGrid>
                <a:gridCol w="4021455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68" name="yt_shape_10768"/>
              <p:cNvSpPr txBox="1"/>
              <p:nvPr/>
            </p:nvSpPr>
            <p:spPr>
              <a:xfrm>
                <a:off x="540000" y="4458890"/>
                <a:ext cx="10082888" cy="592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68" name="yt_shape_1076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8890"/>
                <a:ext cx="10082888" cy="592213"/>
              </a:xfrm>
              <a:prstGeom prst="rect">
                <a:avLst/>
              </a:prstGeom>
              <a:blipFill>
                <a:blip r:embed="rId2"/>
                <a:stretch>
                  <a:fillRect l="-1874" r="-60" b="-23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58455">
            <a:extLst>
              <a:ext uri="{FF2B5EF4-FFF2-40B4-BE49-F238E27FC236}">
                <a16:creationId xmlns:a16="http://schemas.microsoft.com/office/drawing/2014/main" id="{624E112C-E733-D2F9-F183-CEC1E38B44F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4FEFD9-FF3B-C796-8BE9-516BB6CCF9B0}"/>
              </a:ext>
            </a:extLst>
          </p:cNvPr>
          <p:cNvSpPr txBox="1"/>
          <p:nvPr/>
        </p:nvSpPr>
        <p:spPr>
          <a:xfrm>
            <a:off x="463146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BF2C6-D816-CF8E-596C-A6758E452414}"/>
              </a:ext>
            </a:extLst>
          </p:cNvPr>
          <p:cNvSpPr txBox="1"/>
          <p:nvPr/>
        </p:nvSpPr>
        <p:spPr>
          <a:xfrm>
            <a:off x="7527064" y="28810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824296-A269-9810-EBD5-1BD4CFD0BFBB}"/>
                  </a:ext>
                </a:extLst>
              </p:cNvPr>
              <p:cNvSpPr txBox="1"/>
              <p:nvPr/>
            </p:nvSpPr>
            <p:spPr>
              <a:xfrm>
                <a:off x="9035189" y="4331134"/>
                <a:ext cx="1351662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824296-A269-9810-EBD5-1BD4CFD0B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5189" y="4331134"/>
                <a:ext cx="1351662" cy="680098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1" name="yt_shape_10771"/>
          <p:cNvSpPr txBox="1"/>
          <p:nvPr/>
        </p:nvSpPr>
        <p:spPr>
          <a:xfrm>
            <a:off x="540000" y="1350643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72" name="yt_shape_10772"/>
          <p:cNvSpPr txBox="1"/>
          <p:nvPr/>
        </p:nvSpPr>
        <p:spPr>
          <a:xfrm>
            <a:off x="540000" y="1829946"/>
            <a:ext cx="314509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73" name="yt_shape_10773"/>
          <p:cNvSpPr txBox="1"/>
          <p:nvPr/>
        </p:nvSpPr>
        <p:spPr>
          <a:xfrm>
            <a:off x="540000" y="3749644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74" name="yt_shape_10774"/>
              <p:cNvSpPr txBox="1"/>
              <p:nvPr/>
            </p:nvSpPr>
            <p:spPr>
              <a:xfrm>
                <a:off x="540000" y="4228947"/>
                <a:ext cx="6439263" cy="23684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196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10±14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74" name="yt_shape_10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8947"/>
                <a:ext cx="6439263" cy="2368405"/>
              </a:xfrm>
              <a:prstGeom prst="rect">
                <a:avLst/>
              </a:prstGeom>
              <a:blipFill>
                <a:blip r:embed="rId2"/>
                <a:stretch>
                  <a:fillRect l="-2936" t="-2320" r="-1894" b="-3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770">
            <a:extLst>
              <a:ext uri="{FF2B5EF4-FFF2-40B4-BE49-F238E27FC236}">
                <a16:creationId xmlns:a16="http://schemas.microsoft.com/office/drawing/2014/main" id="{5A2F9DEA-4952-6BFE-A74B-BA51967E655F}"/>
              </a:ext>
            </a:extLst>
          </p:cNvPr>
          <p:cNvSpPr txBox="1"/>
          <p:nvPr/>
        </p:nvSpPr>
        <p:spPr>
          <a:xfrm>
            <a:off x="540000" y="855307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72" grpId="0" build="allAtOnce"/>
      <p:bldP spid="1077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6" name="yt_shape_10776"/>
          <p:cNvSpPr txBox="1"/>
          <p:nvPr/>
        </p:nvSpPr>
        <p:spPr>
          <a:xfrm>
            <a:off x="540000" y="900000"/>
            <a:ext cx="4153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77" name="yt_shape_10777"/>
              <p:cNvSpPr txBox="1"/>
              <p:nvPr/>
            </p:nvSpPr>
            <p:spPr>
              <a:xfrm>
                <a:off x="540000" y="1379303"/>
                <a:ext cx="4853893" cy="16005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77" name="yt_shape_10777" descr="{&quot;rangeId&quot;:2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853893" cy="1600503"/>
              </a:xfrm>
              <a:prstGeom prst="rect">
                <a:avLst/>
              </a:prstGeom>
              <a:blipFill>
                <a:blip r:embed="rId2"/>
                <a:stretch>
                  <a:fillRect l="-3894" t="-3042" r="-276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79" name="yt_shape_10779"/>
          <p:cNvSpPr txBox="1"/>
          <p:nvPr/>
        </p:nvSpPr>
        <p:spPr>
          <a:xfrm>
            <a:off x="540000" y="3030594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80" name="yt_shape_10780"/>
          <p:cNvSpPr txBox="1"/>
          <p:nvPr/>
        </p:nvSpPr>
        <p:spPr>
          <a:xfrm>
            <a:off x="540000" y="3509897"/>
            <a:ext cx="319638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77" grpId="0" build="allAtOnce"/>
      <p:bldP spid="1078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40000" y="900000"/>
            <a:ext cx="684802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根的判别式及根与系数关系的综合运用</a:t>
            </a:r>
          </a:p>
        </p:txBody>
      </p:sp>
      <p:sp>
        <p:nvSpPr>
          <p:cNvPr id="10782" name="yt_shape_1078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则此方程的另一个根是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83" name="yt_table_1078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819450"/>
              </p:ext>
            </p:extLst>
          </p:nvPr>
        </p:nvGraphicFramePr>
        <p:xfrm>
          <a:off x="540000" y="2508671"/>
          <a:ext cx="7505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sp>
        <p:nvSpPr>
          <p:cNvPr id="10785" name="yt_shape_10785"/>
          <p:cNvSpPr txBox="1"/>
          <p:nvPr/>
        </p:nvSpPr>
        <p:spPr>
          <a:xfrm>
            <a:off x="540000" y="2983736"/>
            <a:ext cx="11028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86" name="yt_table_1078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46238"/>
              </p:ext>
            </p:extLst>
          </p:nvPr>
        </p:nvGraphicFramePr>
        <p:xfrm>
          <a:off x="540000" y="3615403"/>
          <a:ext cx="6310948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88" name="yt_shape_10788"/>
              <p:cNvSpPr txBox="1"/>
              <p:nvPr/>
            </p:nvSpPr>
            <p:spPr>
              <a:xfrm>
                <a:off x="540119" y="4514745"/>
                <a:ext cx="11111999" cy="11793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鄂州市中考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88" name="yt_shape_1078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14745"/>
                <a:ext cx="11111999" cy="1179362"/>
              </a:xfrm>
              <a:prstGeom prst="rect">
                <a:avLst/>
              </a:prstGeom>
              <a:blipFill>
                <a:blip r:embed="rId2"/>
                <a:stretch>
                  <a:fillRect l="-1701" t="-3627" r="-878" b="-9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58495">
            <a:extLst>
              <a:ext uri="{FF2B5EF4-FFF2-40B4-BE49-F238E27FC236}">
                <a16:creationId xmlns:a16="http://schemas.microsoft.com/office/drawing/2014/main" id="{C09BDCE2-C5F7-E3B5-BD81-33F35F38A88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39821F-EA45-3484-CF27-9231313C9A43}"/>
              </a:ext>
            </a:extLst>
          </p:cNvPr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DD40F3-F4C4-AF34-AAF7-C0EBE734B854}"/>
              </a:ext>
            </a:extLst>
          </p:cNvPr>
          <p:cNvSpPr txBox="1"/>
          <p:nvPr/>
        </p:nvSpPr>
        <p:spPr>
          <a:xfrm>
            <a:off x="10541726" y="29369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213ACE-955D-5F85-E9B6-E079CBDECE84}"/>
                  </a:ext>
                </a:extLst>
              </p:cNvPr>
              <p:cNvSpPr txBox="1"/>
              <p:nvPr/>
            </p:nvSpPr>
            <p:spPr>
              <a:xfrm>
                <a:off x="8044073" y="5013176"/>
                <a:ext cx="918274" cy="7413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213ACE-955D-5F85-E9B6-E079CBDECE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4073" y="5013176"/>
                <a:ext cx="918274" cy="741312"/>
              </a:xfrm>
              <a:prstGeom prst="rect">
                <a:avLst/>
              </a:prstGeom>
              <a:blipFill>
                <a:blip r:embed="rId4"/>
                <a:stretch>
                  <a:fillRect l="-10667" b="-8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0EB9B1C-6B68-5C0C-3640-899FCDA1E9FC}"/>
              </a:ext>
            </a:extLst>
          </p:cNvPr>
          <p:cNvCxnSpPr/>
          <p:nvPr/>
        </p:nvCxnSpPr>
        <p:spPr>
          <a:xfrm>
            <a:off x="7829284" y="5701751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yt_shape_10790">
            <a:extLst>
              <a:ext uri="{FF2B5EF4-FFF2-40B4-BE49-F238E27FC236}">
                <a16:creationId xmlns:a16="http://schemas.microsoft.com/office/drawing/2014/main" id="{0ED4B495-8E71-53DB-A914-625B4587D31F}"/>
              </a:ext>
            </a:extLst>
          </p:cNvPr>
          <p:cNvSpPr txBox="1"/>
          <p:nvPr/>
        </p:nvSpPr>
        <p:spPr>
          <a:xfrm>
            <a:off x="540119" y="57846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有两个相同的实数根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EDD710-2B5F-BAFC-13F1-2ED412071133}"/>
              </a:ext>
            </a:extLst>
          </p:cNvPr>
          <p:cNvSpPr txBox="1"/>
          <p:nvPr/>
        </p:nvSpPr>
        <p:spPr>
          <a:xfrm>
            <a:off x="1059708" y="621332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0" name="yt_shape_10790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792">
            <a:extLst>
              <a:ext uri="{FF2B5EF4-FFF2-40B4-BE49-F238E27FC236}">
                <a16:creationId xmlns:a16="http://schemas.microsoft.com/office/drawing/2014/main" id="{7BF0F36C-10DB-5858-B8EE-73CF110BBF80}"/>
              </a:ext>
            </a:extLst>
          </p:cNvPr>
          <p:cNvSpPr txBox="1"/>
          <p:nvPr/>
        </p:nvSpPr>
        <p:spPr>
          <a:xfrm>
            <a:off x="540000" y="1412776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793">
                <a:extLst>
                  <a:ext uri="{FF2B5EF4-FFF2-40B4-BE49-F238E27FC236}">
                    <a16:creationId xmlns:a16="http://schemas.microsoft.com/office/drawing/2014/main" id="{431D1956-99F4-72B0-2A73-5EA1CC3C6310}"/>
                  </a:ext>
                </a:extLst>
              </p:cNvPr>
              <p:cNvSpPr txBox="1"/>
              <p:nvPr/>
            </p:nvSpPr>
            <p:spPr>
              <a:xfrm>
                <a:off x="540000" y="1892079"/>
                <a:ext cx="9582752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0793">
                <a:extLst>
                  <a:ext uri="{FF2B5EF4-FFF2-40B4-BE49-F238E27FC236}">
                    <a16:creationId xmlns:a16="http://schemas.microsoft.com/office/drawing/2014/main" id="{431D1956-99F4-72B0-2A73-5EA1CC3C63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2079"/>
                <a:ext cx="9582752" cy="1119024"/>
              </a:xfrm>
              <a:prstGeom prst="rect">
                <a:avLst/>
              </a:prstGeom>
              <a:blipFill>
                <a:blip r:embed="rId2"/>
                <a:stretch>
                  <a:fillRect l="-1972" t="-4348" r="-95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795">
            <a:extLst>
              <a:ext uri="{FF2B5EF4-FFF2-40B4-BE49-F238E27FC236}">
                <a16:creationId xmlns:a16="http://schemas.microsoft.com/office/drawing/2014/main" id="{5331CA18-A0E8-F389-144B-DD22AE151EAD}"/>
              </a:ext>
            </a:extLst>
          </p:cNvPr>
          <p:cNvSpPr txBox="1"/>
          <p:nvPr/>
        </p:nvSpPr>
        <p:spPr>
          <a:xfrm>
            <a:off x="540000" y="3061891"/>
            <a:ext cx="52466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796">
                <a:extLst>
                  <a:ext uri="{FF2B5EF4-FFF2-40B4-BE49-F238E27FC236}">
                    <a16:creationId xmlns:a16="http://schemas.microsoft.com/office/drawing/2014/main" id="{4958EA52-4740-E844-4A6F-1F86E9ECA328}"/>
                  </a:ext>
                </a:extLst>
              </p:cNvPr>
              <p:cNvSpPr txBox="1"/>
              <p:nvPr/>
            </p:nvSpPr>
            <p:spPr>
              <a:xfrm>
                <a:off x="540000" y="3541194"/>
                <a:ext cx="6112251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796">
                <a:extLst>
                  <a:ext uri="{FF2B5EF4-FFF2-40B4-BE49-F238E27FC236}">
                    <a16:creationId xmlns:a16="http://schemas.microsoft.com/office/drawing/2014/main" id="{4958EA52-4740-E844-4A6F-1F86E9ECA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1194"/>
                <a:ext cx="6112251" cy="3027047"/>
              </a:xfrm>
              <a:prstGeom prst="rect">
                <a:avLst/>
              </a:prstGeom>
              <a:blipFill>
                <a:blip r:embed="rId3"/>
                <a:stretch>
                  <a:fillRect l="-3094" r="-2096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8" name="yt_shape_10798"/>
          <p:cNvSpPr txBox="1"/>
          <p:nvPr/>
        </p:nvSpPr>
        <p:spPr>
          <a:xfrm>
            <a:off x="540000" y="900000"/>
            <a:ext cx="500136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一元二次方程的实际应用</a:t>
            </a:r>
          </a:p>
        </p:txBody>
      </p:sp>
      <p:sp>
        <p:nvSpPr>
          <p:cNvPr id="10799" name="yt_shape_10799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某种细胞分裂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一个细胞经过两轮分裂后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个细胞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设每轮分裂中平均一个细胞分裂成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个细胞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0" name="yt_table_1080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912052"/>
              </p:ext>
            </p:extLst>
          </p:nvPr>
        </p:nvGraphicFramePr>
        <p:xfrm>
          <a:off x="540000" y="2508671"/>
          <a:ext cx="6520180" cy="848742"/>
        </p:xfrm>
        <a:graphic>
          <a:graphicData uri="http://schemas.openxmlformats.org/drawingml/2006/table">
            <a:tbl>
              <a:tblPr/>
              <a:tblGrid>
                <a:gridCol w="36499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87020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sp>
        <p:nvSpPr>
          <p:cNvPr id="10802" name="yt_shape_10802"/>
          <p:cNvSpPr txBox="1"/>
          <p:nvPr/>
        </p:nvSpPr>
        <p:spPr>
          <a:xfrm>
            <a:off x="540119" y="3408013"/>
            <a:ext cx="1117250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小明家有一块长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的矩形地毯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为了使地毯美观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小明请来工匠在地毯的四周镶上宽度相同的花色地毯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镶完后地毯的面积是原地毯面积的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则花色地毯的宽为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803" name="yt_image_1080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6567" y="4999943"/>
            <a:ext cx="1358865" cy="91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058532">
            <a:extLst>
              <a:ext uri="{FF2B5EF4-FFF2-40B4-BE49-F238E27FC236}">
                <a16:creationId xmlns:a16="http://schemas.microsoft.com/office/drawing/2014/main" id="{6DC0C337-3A88-B66E-31FA-509986FFD0C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D9AECB-7D77-6569-8414-3F7971D6C926}"/>
              </a:ext>
            </a:extLst>
          </p:cNvPr>
          <p:cNvSpPr txBox="1"/>
          <p:nvPr/>
        </p:nvSpPr>
        <p:spPr>
          <a:xfrm>
            <a:off x="6698507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8E8B1D-A096-20A6-118A-FB1E158135FD}"/>
              </a:ext>
            </a:extLst>
          </p:cNvPr>
          <p:cNvSpPr txBox="1"/>
          <p:nvPr/>
        </p:nvSpPr>
        <p:spPr>
          <a:xfrm>
            <a:off x="3215680" y="431218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5" name="yt_shape_10805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田亩比类乘除捷法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是我国古代数学家杨辉的著作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其中有一个数学问题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直田积八百六十四步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只云长阔共六十步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问长多阔几何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意思是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一块矩形田地的面积为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只知道它的长与宽共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问它的长比宽多多少步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得长比宽多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EDA9FC-3E34-D055-5BF4-37ECD7B4FE2A}"/>
              </a:ext>
            </a:extLst>
          </p:cNvPr>
          <p:cNvSpPr txBox="1"/>
          <p:nvPr/>
        </p:nvSpPr>
        <p:spPr>
          <a:xfrm>
            <a:off x="3498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2397</Words>
  <Application>Microsoft Office PowerPoint</Application>
  <PresentationFormat>宽屏</PresentationFormat>
  <Paragraphs>162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48</cp:revision>
  <dcterms:created xsi:type="dcterms:W3CDTF">2023-05-05T05:33:04Z</dcterms:created>
  <dcterms:modified xsi:type="dcterms:W3CDTF">2023-05-14T15:52:49Z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