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3" r:id="rId4"/>
    <p:sldId id="365" r:id="rId5"/>
    <p:sldId id="370" r:id="rId6"/>
    <p:sldId id="373" r:id="rId7"/>
    <p:sldId id="377" r:id="rId8"/>
    <p:sldId id="379" r:id="rId9"/>
    <p:sldId id="381" r:id="rId10"/>
    <p:sldId id="387" r:id="rId11"/>
    <p:sldId id="392" r:id="rId12"/>
    <p:sldId id="402" r:id="rId13"/>
    <p:sldId id="39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2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1" name="yt_shape_1261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988f769c-e2bf-4bf6-ba00-d18c169ef150.png&quot;}"/>
            </a:endParaRPr>
          </a:p>
        </p:txBody>
      </p:sp>
      <p:sp>
        <p:nvSpPr>
          <p:cNvPr id="12612" name="yt_shape_12612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两个点关于原点对称时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它们的坐标符号相反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关于原点的对称点为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P'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22982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10533" y="2046921"/>
            <a:ext cx="197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2" name="yt_shape_1267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f18d55c-0a7d-4e13-95e0-aa93e0a710f7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673" name="yt_shape_12673"/>
              <p:cNvSpPr txBox="1"/>
              <p:nvPr/>
            </p:nvSpPr>
            <p:spPr>
              <a:xfrm>
                <a:off x="540119" y="1611028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几何直观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都关于原点对称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673" name="yt_shape_126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1028"/>
                <a:ext cx="11111999" cy="1107547"/>
              </a:xfrm>
              <a:prstGeom prst="rect">
                <a:avLst/>
              </a:prstGeom>
              <a:blipFill rotWithShape="1">
                <a:blip r:embed="rId1"/>
                <a:stretch>
                  <a:fillRect l="-3" t="-3" r="5" b="-4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75" name="yt_shape_12675"/>
          <p:cNvSpPr txBox="1"/>
          <p:nvPr/>
        </p:nvSpPr>
        <p:spPr>
          <a:xfrm>
            <a:off x="540000" y="2769363"/>
            <a:ext cx="3351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677"/>
              <p:cNvSpPr txBox="1"/>
              <p:nvPr/>
            </p:nvSpPr>
            <p:spPr>
              <a:xfrm>
                <a:off x="540119" y="3284984"/>
                <a:ext cx="8116357" cy="30280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都关于原点对称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26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84984"/>
                <a:ext cx="8116357" cy="3028073"/>
              </a:xfrm>
              <a:prstGeom prst="rect">
                <a:avLst/>
              </a:prstGeom>
              <a:blipFill rotWithShape="1">
                <a:blip r:embed="rId2"/>
                <a:stretch>
                  <a:fillRect l="-5" t="-4" r="2" b="-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79" name="yt_image_126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3431" y="3880333"/>
            <a:ext cx="1988568" cy="199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22998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1" name="yt_shape_12681"/>
          <p:cNvSpPr txBox="1"/>
          <p:nvPr/>
        </p:nvSpPr>
        <p:spPr>
          <a:xfrm>
            <a:off x="540000" y="1462285"/>
            <a:ext cx="38808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682"/>
              <p:cNvSpPr txBox="1"/>
              <p:nvPr/>
            </p:nvSpPr>
            <p:spPr>
              <a:xfrm>
                <a:off x="540119" y="2093952"/>
                <a:ext cx="8580217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四边形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26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93952"/>
                <a:ext cx="8580217" cy="1119024"/>
              </a:xfrm>
              <a:prstGeom prst="rect">
                <a:avLst/>
              </a:prstGeom>
              <a:blipFill rotWithShape="1">
                <a:blip r:embed="rId1"/>
                <a:stretch>
                  <a:fillRect l="-4" t="-32" r="5" b="-2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84" name="yt_image_126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3431" y="1531667"/>
            <a:ext cx="1988568" cy="199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676"/>
          <p:cNvSpPr txBox="1"/>
          <p:nvPr/>
        </p:nvSpPr>
        <p:spPr>
          <a:xfrm>
            <a:off x="540000" y="941747"/>
            <a:ext cx="94897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可看作是由线段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绕着点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69727" y="894941"/>
            <a:ext cx="705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09589" y="89494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6" name="yt_shape_12686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fea33ac2-11a0-42ec-9efc-678cc86e93dc.png&quot;}"/>
            </a:endParaRPr>
          </a:p>
        </p:txBody>
      </p:sp>
      <p:sp>
        <p:nvSpPr>
          <p:cNvPr id="12687" name="yt_shape_12687"/>
          <p:cNvSpPr txBox="1"/>
          <p:nvPr/>
        </p:nvSpPr>
        <p:spPr>
          <a:xfrm>
            <a:off x="4711005" y="1415723"/>
            <a:ext cx="2769989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中点坐标公式的应用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688" name="yt_shape_12688"/>
              <p:cNvSpPr txBox="1"/>
              <p:nvPr/>
            </p:nvSpPr>
            <p:spPr>
              <a:xfrm>
                <a:off x="540119" y="1895026"/>
                <a:ext cx="10812465" cy="14462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中点坐标公式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如果线段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的两个端点的坐标分别为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那么线段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的中点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的坐标记为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故已知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三点中任意两点的坐标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可根据上述等量关系求出第三点的坐标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688" name="yt_shape_126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5026"/>
                <a:ext cx="10812465" cy="1446293"/>
              </a:xfrm>
              <a:prstGeom prst="rect">
                <a:avLst/>
              </a:prstGeom>
              <a:blipFill rotWithShape="1">
                <a:blip r:embed="rId1"/>
                <a:stretch>
                  <a:fillRect l="-3" t="-13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2300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p:sp>
        <p:nvSpPr>
          <p:cNvPr id="2" name="yt_shape_12690"/>
          <p:cNvSpPr txBox="1"/>
          <p:nvPr/>
        </p:nvSpPr>
        <p:spPr>
          <a:xfrm>
            <a:off x="540000" y="3429000"/>
            <a:ext cx="1846659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【对应训练】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4" name="yt_shape_12691"/>
          <p:cNvSpPr txBox="1"/>
          <p:nvPr/>
        </p:nvSpPr>
        <p:spPr>
          <a:xfrm>
            <a:off x="540119" y="3908303"/>
            <a:ext cx="7860137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yt_table_12693_skip" title="H_133.66016"/>
          <p:cNvGraphicFramePr>
            <a:graphicFrameLocks noGrp="1"/>
          </p:cNvGraphicFramePr>
          <p:nvPr/>
        </p:nvGraphicFramePr>
        <p:xfrm>
          <a:off x="540000" y="4867738"/>
          <a:ext cx="5772024" cy="741680"/>
        </p:xfrm>
        <a:graphic>
          <a:graphicData uri="http://schemas.openxmlformats.org/drawingml/2006/table">
            <a:tbl>
              <a:tblPr/>
              <a:tblGrid>
                <a:gridCol w="2886012"/>
                <a:gridCol w="2886012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yt_image_12692_skip" title="H_117.048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3918" y="3933056"/>
            <a:ext cx="1655929" cy="148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6703364" y="43369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2695"/>
          <p:cNvSpPr txBox="1"/>
          <p:nvPr/>
        </p:nvSpPr>
        <p:spPr>
          <a:xfrm>
            <a:off x="540119" y="5738105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互相平分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关于原点对称的点的坐标为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0" name="yt_image_1269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7579" y="6597352"/>
            <a:ext cx="5376841" cy="17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6766771" y="6093296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13" name="yt_image_1261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8720"/>
            <a:ext cx="4108824" cy="65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5" name="yt_shape_12615"/>
          <p:cNvSpPr txBox="1"/>
          <p:nvPr/>
        </p:nvSpPr>
        <p:spPr>
          <a:xfrm>
            <a:off x="540000" y="1612548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关于原点对称的点的坐标特点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616" name="yt_shape_12616"/>
          <p:cNvSpPr txBox="1"/>
          <p:nvPr/>
        </p:nvSpPr>
        <p:spPr>
          <a:xfrm>
            <a:off x="540119" y="21094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关于原点对称的点的坐标是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617" name="yt_table_12617" title="H_66.83008"/>
          <p:cNvGraphicFramePr>
            <a:graphicFrameLocks noGrp="1"/>
          </p:cNvGraphicFramePr>
          <p:nvPr/>
        </p:nvGraphicFramePr>
        <p:xfrm>
          <a:off x="540000" y="3221219"/>
          <a:ext cx="6639243" cy="848742"/>
        </p:xfrm>
        <a:graphic>
          <a:graphicData uri="http://schemas.openxmlformats.org/drawingml/2006/table">
            <a:tbl>
              <a:tblPr/>
              <a:tblGrid>
                <a:gridCol w="3776980"/>
                <a:gridCol w="28622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" name="yt_shape_168388822984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51844"/>
            <a:ext cx="1346264" cy="3631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59708" y="25381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2619"/>
          <p:cNvSpPr txBox="1"/>
          <p:nvPr/>
        </p:nvSpPr>
        <p:spPr>
          <a:xfrm>
            <a:off x="540119" y="41490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关于原点的对称点向左平移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得到的点的坐标是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7" name="yt_table_12620" title="H_66.83008"/>
          <p:cNvGraphicFramePr>
            <a:graphicFrameLocks noGrp="1"/>
          </p:cNvGraphicFramePr>
          <p:nvPr/>
        </p:nvGraphicFramePr>
        <p:xfrm>
          <a:off x="539999" y="5260879"/>
          <a:ext cx="6512311" cy="848742"/>
        </p:xfrm>
        <a:graphic>
          <a:graphicData uri="http://schemas.openxmlformats.org/drawingml/2006/table">
            <a:tbl>
              <a:tblPr/>
              <a:tblGrid>
                <a:gridCol w="3768985"/>
                <a:gridCol w="2743326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193308" y="45777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2" name="yt_shape_12622"/>
          <p:cNvSpPr txBox="1"/>
          <p:nvPr/>
        </p:nvSpPr>
        <p:spPr>
          <a:xfrm>
            <a:off x="540119" y="91344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轴对称的点的坐标为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轴对称的点的坐标为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关于原点对称的点的坐标为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anose="02020603050405020304" pitchFamily="24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623" name="yt_shape_12623"/>
          <p:cNvSpPr txBox="1"/>
          <p:nvPr/>
        </p:nvSpPr>
        <p:spPr>
          <a:xfrm>
            <a:off x="540119" y="23530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轴右侧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轴的距离分别为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关于原点对称的点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624" name="yt_shape_12624"/>
          <p:cNvSpPr txBox="1"/>
          <p:nvPr/>
        </p:nvSpPr>
        <p:spPr>
          <a:xfrm>
            <a:off x="540000" y="3456457"/>
            <a:ext cx="695863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知点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故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86121" y="86663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42646" y="134212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108" y="1817610"/>
            <a:ext cx="190147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6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24" grpId="0" build="allAtOnce"/>
      <p:bldP spid="3" grpId="0" build="allAtOnce"/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5" name="yt_shape_12625"/>
          <p:cNvSpPr txBox="1"/>
          <p:nvPr/>
        </p:nvSpPr>
        <p:spPr>
          <a:xfrm>
            <a:off x="540000" y="900000"/>
            <a:ext cx="8874224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利用关于原点对称的点的坐标特点求字母的取值范围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626" name="yt_shape_12626"/>
          <p:cNvSpPr txBox="1"/>
          <p:nvPr/>
        </p:nvSpPr>
        <p:spPr>
          <a:xfrm>
            <a:off x="540000" y="1396872"/>
            <a:ext cx="104291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627" name="yt_table_12627" title="H_33.41504"/>
          <p:cNvGraphicFramePr>
            <a:graphicFrameLocks noGrp="1"/>
          </p:cNvGraphicFramePr>
          <p:nvPr/>
        </p:nvGraphicFramePr>
        <p:xfrm>
          <a:off x="540000" y="2028539"/>
          <a:ext cx="7809866" cy="424371"/>
        </p:xfrm>
        <a:graphic>
          <a:graphicData uri="http://schemas.openxmlformats.org/drawingml/2006/table">
            <a:tbl>
              <a:tblPr/>
              <a:tblGrid>
                <a:gridCol w="2041843"/>
                <a:gridCol w="2329180"/>
                <a:gridCol w="2024380"/>
                <a:gridCol w="1414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629" name="yt_shape_12629"/>
          <p:cNvSpPr txBox="1"/>
          <p:nvPr/>
        </p:nvSpPr>
        <p:spPr>
          <a:xfrm>
            <a:off x="540119" y="25036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关于原点的对称点在第二象限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30" name="yt_table_12630" title="H_99.79008"/>
              <p:cNvGraphicFramePr>
                <a:graphicFrameLocks noGrp="1"/>
              </p:cNvGraphicFramePr>
              <p:nvPr/>
            </p:nvGraphicFramePr>
            <p:xfrm>
              <a:off x="540000" y="3615403"/>
              <a:ext cx="6734811" cy="1267334"/>
            </p:xfrm>
            <a:graphic>
              <a:graphicData uri="http://schemas.openxmlformats.org/drawingml/2006/table">
                <a:tbl>
                  <a:tblPr/>
                  <a:tblGrid>
                    <a:gridCol w="4371023"/>
                    <a:gridCol w="2363788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630" name="yt_table_12630" title="H_99.79008"/>
              <p:cNvGraphicFramePr>
                <a:graphicFrameLocks noGrp="1"/>
              </p:cNvGraphicFramePr>
              <p:nvPr/>
            </p:nvGraphicFramePr>
            <p:xfrm>
              <a:off x="540000" y="3615403"/>
              <a:ext cx="6734811" cy="1267334"/>
            </p:xfrm>
            <a:graphic>
              <a:graphicData uri="http://schemas.openxmlformats.org/drawingml/2006/table">
                <a:tbl>
                  <a:tblPr/>
                  <a:tblGrid>
                    <a:gridCol w="4371023"/>
                    <a:gridCol w="2363788"/>
                  </a:tblGrid>
                  <a:tr h="67754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  <a:tr h="6775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yt_shape_168388822987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965464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9708" y="29322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1" name="yt_shape_12631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i="1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632" name="yt_shape_12632"/>
          <p:cNvSpPr txBox="1"/>
          <p:nvPr/>
        </p:nvSpPr>
        <p:spPr>
          <a:xfrm>
            <a:off x="540000" y="1378240"/>
            <a:ext cx="96116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633" name="yt_shape_12633"/>
              <p:cNvSpPr txBox="1"/>
              <p:nvPr/>
            </p:nvSpPr>
            <p:spPr>
              <a:xfrm>
                <a:off x="540000" y="1857543"/>
                <a:ext cx="7260257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en-US" altLang="zh-CN" sz="2400" b="0" i="1" u="none" baseline="30000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633" name="yt_shape_126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7543"/>
                <a:ext cx="7260257" cy="1499449"/>
              </a:xfrm>
              <a:prstGeom prst="rect">
                <a:avLst/>
              </a:prstGeom>
              <a:blipFill rotWithShape="1">
                <a:blip r:embed="rId1"/>
                <a:stretch>
                  <a:fillRect l="-3" t="-11" r="8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10488488" y="853194"/>
            <a:ext cx="81981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33" grpId="0" build="allAtOnce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5" name="yt_shape_12635"/>
          <p:cNvSpPr txBox="1"/>
          <p:nvPr/>
        </p:nvSpPr>
        <p:spPr>
          <a:xfrm>
            <a:off x="540000" y="900000"/>
            <a:ext cx="641201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利用关于原点对称的点的坐标作图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636" name="yt_shape_12636"/>
          <p:cNvSpPr txBox="1"/>
          <p:nvPr/>
        </p:nvSpPr>
        <p:spPr>
          <a:xfrm>
            <a:off x="540119" y="1396872"/>
            <a:ext cx="1030840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的三个顶点坐标分别为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637" name="yt_shape_12637"/>
          <p:cNvSpPr txBox="1"/>
          <p:nvPr/>
        </p:nvSpPr>
        <p:spPr>
          <a:xfrm>
            <a:off x="540000" y="2356307"/>
            <a:ext cx="9419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成中心对称的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2638"/>
          <p:cNvSpPr txBox="1"/>
          <p:nvPr/>
        </p:nvSpPr>
        <p:spPr>
          <a:xfrm>
            <a:off x="540000" y="2924944"/>
            <a:ext cx="72824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所求作的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639" name="yt_image_1263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413065" y="2996952"/>
            <a:ext cx="2238934" cy="224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22990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pic>
        <p:nvPicPr>
          <p:cNvPr id="3" name="yt_image_126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4396" y="4509120"/>
            <a:ext cx="2243208" cy="224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641"/>
          <p:cNvSpPr txBox="1"/>
          <p:nvPr/>
        </p:nvSpPr>
        <p:spPr>
          <a:xfrm>
            <a:off x="540000" y="3457916"/>
            <a:ext cx="58108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轴对称的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2642"/>
          <p:cNvSpPr txBox="1"/>
          <p:nvPr/>
        </p:nvSpPr>
        <p:spPr>
          <a:xfrm>
            <a:off x="540000" y="4014042"/>
            <a:ext cx="5145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所求作的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7" name="yt_shape_12647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未理解对称点坐标的特点致错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648" name="yt_shape_12648"/>
          <p:cNvSpPr txBox="1"/>
          <p:nvPr>
            <p:custDataLst>
              <p:tags r:id="rId1"/>
            </p:custDataLst>
          </p:nvPr>
        </p:nvSpPr>
        <p:spPr>
          <a:xfrm>
            <a:off x="551430" y="1531825"/>
            <a:ext cx="86001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649" name="yt_table_12649" title="H_66.8300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430" y="2163492"/>
          <a:ext cx="4792980" cy="848742"/>
        </p:xfrm>
        <a:graphic>
          <a:graphicData uri="http://schemas.openxmlformats.org/drawingml/2006/table">
            <a:tbl>
              <a:tblPr/>
              <a:tblGrid>
                <a:gridCol w="2481580"/>
                <a:gridCol w="2311400"/>
              </a:tblGrid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轴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轴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轴或原点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995694" y="14850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1" name="yt_shape_12651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46aa7179-506b-4012-9e72-15cf07daee03.png&quot;}"/>
            </a:endParaRPr>
          </a:p>
        </p:txBody>
      </p:sp>
      <p:sp>
        <p:nvSpPr>
          <p:cNvPr id="12652" name="yt_shape_12652"/>
          <p:cNvSpPr txBox="1"/>
          <p:nvPr/>
        </p:nvSpPr>
        <p:spPr>
          <a:xfrm>
            <a:off x="540000" y="1652711"/>
            <a:ext cx="104193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关于原点对称的点在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653" name="yt_table_12653" title="H_66.83008"/>
          <p:cNvGraphicFramePr>
            <a:graphicFrameLocks noGrp="1"/>
          </p:cNvGraphicFramePr>
          <p:nvPr/>
        </p:nvGraphicFramePr>
        <p:xfrm>
          <a:off x="540000" y="2284378"/>
          <a:ext cx="5285106" cy="848742"/>
        </p:xfrm>
        <a:graphic>
          <a:graphicData uri="http://schemas.openxmlformats.org/drawingml/2006/table">
            <a:tbl>
              <a:tblPr/>
              <a:tblGrid>
                <a:gridCol w="3108643"/>
                <a:gridCol w="2176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第一象限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第二象限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第三象限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第四象限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655" name="yt_shape_12655"/>
              <p:cNvSpPr txBox="1"/>
              <p:nvPr/>
            </p:nvSpPr>
            <p:spPr>
              <a:xfrm>
                <a:off x="540119" y="3183720"/>
                <a:ext cx="11111999" cy="9538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｜，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关于原点对称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2024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655" name="yt_shape_126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83720"/>
                <a:ext cx="11111999" cy="953851"/>
              </a:xfrm>
              <a:prstGeom prst="rect">
                <a:avLst/>
              </a:prstGeom>
              <a:blipFill rotWithShape="1">
                <a:blip r:embed="rId1"/>
                <a:stretch>
                  <a:fillRect l="-3" t="-49" r="5" b="-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57" name="yt_shape_12657"/>
          <p:cNvSpPr txBox="1"/>
          <p:nvPr/>
        </p:nvSpPr>
        <p:spPr>
          <a:xfrm>
            <a:off x="540000" y="4188359"/>
            <a:ext cx="109485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关于原点对称的抛物线的解析式为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658" name="yt_shape_12658"/>
          <p:cNvSpPr txBox="1"/>
          <p:nvPr/>
        </p:nvSpPr>
        <p:spPr>
          <a:xfrm>
            <a:off x="540119" y="4667662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22994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938286" y="16059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10646" y="3657170"/>
            <a:ext cx="1094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2024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28801" y="4113806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3872" y="5096344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0" name="yt_shape_12660"/>
          <p:cNvSpPr txBox="1"/>
          <p:nvPr/>
        </p:nvSpPr>
        <p:spPr>
          <a:xfrm>
            <a:off x="540000" y="189845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请按下列要求画图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661" name="yt_shape_12661"/>
          <p:cNvSpPr txBox="1"/>
          <p:nvPr/>
        </p:nvSpPr>
        <p:spPr>
          <a:xfrm>
            <a:off x="540119" y="2377759"/>
            <a:ext cx="850820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先向右平移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再向上平移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662" name="yt_shape_12662"/>
          <p:cNvSpPr txBox="1"/>
          <p:nvPr/>
        </p:nvSpPr>
        <p:spPr>
          <a:xfrm>
            <a:off x="540000" y="3337194"/>
            <a:ext cx="79653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成中心对称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2663"/>
          <p:cNvSpPr txBox="1"/>
          <p:nvPr/>
        </p:nvSpPr>
        <p:spPr>
          <a:xfrm>
            <a:off x="540000" y="3816497"/>
            <a:ext cx="591508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即为所求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664" name="yt_image_1266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01072" y="1484784"/>
            <a:ext cx="2350926" cy="243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659"/>
          <p:cNvSpPr txBox="1"/>
          <p:nvPr/>
        </p:nvSpPr>
        <p:spPr>
          <a:xfrm>
            <a:off x="540120" y="899064"/>
            <a:ext cx="836419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的三个顶点的坐标分别为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yt_image_126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1072" y="4077072"/>
            <a:ext cx="235092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668"/>
          <p:cNvSpPr txBox="1"/>
          <p:nvPr/>
        </p:nvSpPr>
        <p:spPr>
          <a:xfrm>
            <a:off x="540119" y="4841014"/>
            <a:ext cx="796520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中所得的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成中心对称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请直接写出对称中心点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2669"/>
          <p:cNvSpPr txBox="1"/>
          <p:nvPr/>
        </p:nvSpPr>
        <p:spPr>
          <a:xfrm>
            <a:off x="540000" y="5952813"/>
            <a:ext cx="3026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33322580-f6cf-41b7-8d80-4503c50da4a8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2184</Words>
  <Application>WPS 演示</Application>
  <PresentationFormat>宽屏</PresentationFormat>
  <Paragraphs>195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Cambria Math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46</cp:revision>
  <dcterms:created xsi:type="dcterms:W3CDTF">2023-05-05T05:33:00Z</dcterms:created>
  <dcterms:modified xsi:type="dcterms:W3CDTF">2023-05-15T02:47:25Z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