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9" r:id="rId5"/>
    <p:sldId id="376" r:id="rId6"/>
    <p:sldId id="380" r:id="rId7"/>
    <p:sldId id="381" r:id="rId8"/>
    <p:sldId id="382" r:id="rId9"/>
    <p:sldId id="383" r:id="rId10"/>
    <p:sldId id="385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8" name="yt_shape_15438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39" name="yt_shape_15439"/>
          <p:cNvSpPr txBox="1"/>
          <p:nvPr/>
        </p:nvSpPr>
        <p:spPr>
          <a:xfrm>
            <a:off x="540000" y="1379303"/>
            <a:ext cx="99177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其中应在方程左右两边同时加上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440" name="yt_table_1544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555564"/>
              </p:ext>
            </p:extLst>
          </p:nvPr>
        </p:nvGraphicFramePr>
        <p:xfrm>
          <a:off x="540000" y="2010970"/>
          <a:ext cx="6342380" cy="848742"/>
        </p:xfrm>
        <a:graphic>
          <a:graphicData uri="http://schemas.openxmlformats.org/drawingml/2006/table">
            <a:tbl>
              <a:tblPr/>
              <a:tblGrid>
                <a:gridCol w="3964305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</a:tbl>
          </a:graphicData>
        </a:graphic>
      </p:graphicFrame>
      <p:sp>
        <p:nvSpPr>
          <p:cNvPr id="15442" name="yt_shape_15442"/>
          <p:cNvSpPr txBox="1"/>
          <p:nvPr/>
        </p:nvSpPr>
        <p:spPr>
          <a:xfrm>
            <a:off x="540119" y="29103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在某篮球邀请赛中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参赛的每两个队之间都要比赛一场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个队参赛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443" name="yt_table_1544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5066622"/>
                  </p:ext>
                </p:extLst>
              </p:nvPr>
            </p:nvGraphicFramePr>
            <p:xfrm>
              <a:off x="540000" y="4022111"/>
              <a:ext cx="6978968" cy="1057085"/>
            </p:xfrm>
            <a:graphic>
              <a:graphicData uri="http://schemas.openxmlformats.org/drawingml/2006/table">
                <a:tbl>
                  <a:tblPr/>
                  <a:tblGrid>
                    <a:gridCol w="3964305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  <a:gridCol w="3014663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443" name="yt_table_1544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5066622"/>
                  </p:ext>
                </p:extLst>
              </p:nvPr>
            </p:nvGraphicFramePr>
            <p:xfrm>
              <a:off x="540000" y="4022111"/>
              <a:ext cx="6978968" cy="1057085"/>
            </p:xfrm>
            <a:graphic>
              <a:graphicData uri="http://schemas.openxmlformats.org/drawingml/2006/table">
                <a:tbl>
                  <a:tblPr/>
                  <a:tblGrid>
                    <a:gridCol w="3964305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  <a:gridCol w="3014663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6037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515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0E3477-C163-6319-6A57-F6BF8C58EB41}"/>
              </a:ext>
            </a:extLst>
          </p:cNvPr>
          <p:cNvSpPr txBox="1"/>
          <p:nvPr/>
        </p:nvSpPr>
        <p:spPr>
          <a:xfrm>
            <a:off x="9441589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4ED4F2-F171-BB10-A6BB-5AE0113A3443}"/>
              </a:ext>
            </a:extLst>
          </p:cNvPr>
          <p:cNvSpPr txBox="1"/>
          <p:nvPr/>
        </p:nvSpPr>
        <p:spPr>
          <a:xfrm>
            <a:off x="5022108" y="33389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4" name="yt_shape_1548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小华准备到李伟处购买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吨该蔬菜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因数量多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李伟决定再给予两种优惠方案以供选择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485" name="yt_shape_15485"/>
          <p:cNvSpPr txBox="1"/>
          <p:nvPr/>
        </p:nvSpPr>
        <p:spPr>
          <a:xfrm>
            <a:off x="540000" y="1842955"/>
            <a:ext cx="307776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打九折销售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486" name="yt_shape_15486"/>
          <p:cNvSpPr txBox="1"/>
          <p:nvPr/>
        </p:nvSpPr>
        <p:spPr>
          <a:xfrm>
            <a:off x="540000" y="230577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不打折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每吨优惠现金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87" name="yt_shape_15487"/>
          <p:cNvSpPr txBox="1"/>
          <p:nvPr/>
        </p:nvSpPr>
        <p:spPr>
          <a:xfrm>
            <a:off x="540000" y="2785082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试问小华选择哪种方案购买更优惠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88" name="yt_shape_15488"/>
          <p:cNvSpPr txBox="1"/>
          <p:nvPr/>
        </p:nvSpPr>
        <p:spPr>
          <a:xfrm>
            <a:off x="540119" y="3264385"/>
            <a:ext cx="6924033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小华选择方案一购买更优惠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方案一所需费用为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方案二所需费用为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小华选择方案一购买更优惠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8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4" name="yt_shape_15444"/>
          <p:cNvSpPr txBox="1"/>
          <p:nvPr/>
        </p:nvSpPr>
        <p:spPr>
          <a:xfrm>
            <a:off x="540119" y="900000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个位上的数字比十位上的数字小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且个位数字与十位数字的平方和比这个两位数小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设十位上的数字为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则方程为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445" name="yt_table_1544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179997"/>
              </p:ext>
            </p:extLst>
          </p:nvPr>
        </p:nvGraphicFramePr>
        <p:xfrm>
          <a:off x="540000" y="1916832"/>
          <a:ext cx="5510213" cy="1587756"/>
        </p:xfrm>
        <a:graphic>
          <a:graphicData uri="http://schemas.openxmlformats.org/drawingml/2006/table">
            <a:tbl>
              <a:tblPr/>
              <a:tblGrid>
                <a:gridCol w="551021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B345014-3DA5-3ADA-FCF1-630A8895007C}"/>
              </a:ext>
            </a:extLst>
          </p:cNvPr>
          <p:cNvSpPr txBox="1"/>
          <p:nvPr/>
        </p:nvSpPr>
        <p:spPr>
          <a:xfrm>
            <a:off x="7900246" y="12687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5447">
            <a:extLst>
              <a:ext uri="{FF2B5EF4-FFF2-40B4-BE49-F238E27FC236}">
                <a16:creationId xmlns:a16="http://schemas.microsoft.com/office/drawing/2014/main" id="{5FA200CD-9490-78EF-239F-E6C636EEE8FB}"/>
              </a:ext>
            </a:extLst>
          </p:cNvPr>
          <p:cNvSpPr txBox="1"/>
          <p:nvPr/>
        </p:nvSpPr>
        <p:spPr>
          <a:xfrm>
            <a:off x="540119" y="3645024"/>
            <a:ext cx="11111999" cy="173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股票每天的涨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跌幅均不能超过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即当涨了原价的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便不能再涨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叫做涨停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当跌了原价的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便不能再跌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叫做跌停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已知一只股票某天跌停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之后两天时间又涨回到原价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若这两天此股票股价的平均增长率为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满足的方程是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yt_table_15448" title="H_100.16">
                <a:extLst>
                  <a:ext uri="{FF2B5EF4-FFF2-40B4-BE49-F238E27FC236}">
                    <a16:creationId xmlns:a16="http://schemas.microsoft.com/office/drawing/2014/main" id="{CB9086A8-F4FE-58E3-7BF3-3352441A481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4211855"/>
                  </p:ext>
                </p:extLst>
              </p:nvPr>
            </p:nvGraphicFramePr>
            <p:xfrm>
              <a:off x="540000" y="5571917"/>
              <a:ext cx="6712268" cy="1194182"/>
            </p:xfrm>
            <a:graphic>
              <a:graphicData uri="http://schemas.openxmlformats.org/drawingml/2006/table">
                <a:tbl>
                  <a:tblPr/>
                  <a:tblGrid>
                    <a:gridCol w="3830955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881313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yt_table_15448" title="H_100.16">
                <a:extLst>
                  <a:ext uri="{FF2B5EF4-FFF2-40B4-BE49-F238E27FC236}">
                    <a16:creationId xmlns:a16="http://schemas.microsoft.com/office/drawing/2014/main" id="{CB9086A8-F4FE-58E3-7BF3-3352441A481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4211855"/>
                  </p:ext>
                </p:extLst>
              </p:nvPr>
            </p:nvGraphicFramePr>
            <p:xfrm>
              <a:off x="540000" y="5571917"/>
              <a:ext cx="6712268" cy="1194182"/>
            </p:xfrm>
            <a:graphic>
              <a:graphicData uri="http://schemas.openxmlformats.org/drawingml/2006/table">
                <a:tbl>
                  <a:tblPr/>
                  <a:tblGrid>
                    <a:gridCol w="3830955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881313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597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199" b="-117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981" b="-1173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1"/>
                      </a:ext>
                    </a:extLst>
                  </a:tr>
                  <a:tr h="597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5199" b="-17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981" t="-100000" b="-173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4E904D3-62F5-8557-01CE-60BABB14AD7C}"/>
              </a:ext>
            </a:extLst>
          </p:cNvPr>
          <p:cNvSpPr txBox="1"/>
          <p:nvPr/>
        </p:nvSpPr>
        <p:spPr>
          <a:xfrm>
            <a:off x="1364508" y="48518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9" name="yt_shape_15449"/>
          <p:cNvSpPr txBox="1"/>
          <p:nvPr/>
        </p:nvSpPr>
        <p:spPr>
          <a:xfrm>
            <a:off x="540119" y="8923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某商店今年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月份的销售额是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月份的销售额是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该店销售额平均每月的增长率是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450" name="yt_table_1545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961256"/>
              </p:ext>
            </p:extLst>
          </p:nvPr>
        </p:nvGraphicFramePr>
        <p:xfrm>
          <a:off x="540000" y="2004194"/>
          <a:ext cx="6996160" cy="848742"/>
        </p:xfrm>
        <a:graphic>
          <a:graphicData uri="http://schemas.openxmlformats.org/drawingml/2006/table">
            <a:tbl>
              <a:tblPr/>
              <a:tblGrid>
                <a:gridCol w="4742186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  <a:gridCol w="2253974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20%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25%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50%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5%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7519D575-A9CF-1B69-10B9-46914C356443}"/>
              </a:ext>
            </a:extLst>
          </p:cNvPr>
          <p:cNvSpPr txBox="1"/>
          <p:nvPr/>
        </p:nvSpPr>
        <p:spPr>
          <a:xfrm>
            <a:off x="5936508" y="13210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452">
            <a:extLst>
              <a:ext uri="{FF2B5EF4-FFF2-40B4-BE49-F238E27FC236}">
                <a16:creationId xmlns:a16="http://schemas.microsoft.com/office/drawing/2014/main" id="{EC236EFC-CDB6-3B21-DD74-878854F6B235}"/>
              </a:ext>
            </a:extLst>
          </p:cNvPr>
          <p:cNvSpPr txBox="1"/>
          <p:nvPr/>
        </p:nvSpPr>
        <p:spPr>
          <a:xfrm>
            <a:off x="540119" y="29249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从一块正方形木板上锯掉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宽的长方形木条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剩下的面积是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则原来这块木板的面积是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5453" title="H_33.41504">
            <a:extLst>
              <a:ext uri="{FF2B5EF4-FFF2-40B4-BE49-F238E27FC236}">
                <a16:creationId xmlns:a16="http://schemas.microsoft.com/office/drawing/2014/main" id="{5EB2C400-0BB0-2EA9-0903-591B793784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948162"/>
              </p:ext>
            </p:extLst>
          </p:nvPr>
        </p:nvGraphicFramePr>
        <p:xfrm>
          <a:off x="540000" y="4036743"/>
          <a:ext cx="8868369" cy="424371"/>
        </p:xfrm>
        <a:graphic>
          <a:graphicData uri="http://schemas.openxmlformats.org/drawingml/2006/table">
            <a:tbl>
              <a:tblPr/>
              <a:tblGrid>
                <a:gridCol w="2304570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  <a:gridCol w="2436642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2436642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  <a:gridCol w="1690515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64m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81m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121m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BA91D4D4-4B0D-6F7B-00E5-A3EB8C82EDFE}"/>
              </a:ext>
            </a:extLst>
          </p:cNvPr>
          <p:cNvSpPr txBox="1"/>
          <p:nvPr/>
        </p:nvSpPr>
        <p:spPr>
          <a:xfrm>
            <a:off x="2583708" y="33536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5" name="yt_shape_15455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56" name="yt_shape_15456"/>
          <p:cNvSpPr txBox="1"/>
          <p:nvPr/>
        </p:nvSpPr>
        <p:spPr>
          <a:xfrm>
            <a:off x="540000" y="1379303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457" name="yt_shape_15457"/>
          <p:cNvSpPr txBox="1"/>
          <p:nvPr/>
        </p:nvSpPr>
        <p:spPr>
          <a:xfrm>
            <a:off x="540119" y="18586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在一次同学聚会上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若每两人握一次手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一共握了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则参加这次聚会的同学一共有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458" name="yt_shape_15458"/>
          <p:cNvSpPr txBox="1"/>
          <p:nvPr/>
        </p:nvSpPr>
        <p:spPr>
          <a:xfrm>
            <a:off x="540119" y="28180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某商品的进价为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当售价为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能销售该商品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则该商品的售价为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459" name="yt_shape_15459"/>
          <p:cNvSpPr txBox="1"/>
          <p:nvPr/>
        </p:nvSpPr>
        <p:spPr>
          <a:xfrm>
            <a:off x="540119" y="37774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某小区有一块长为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计划在其中修建两块相同的矩形绿地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它们的面积之和为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两块绿地之间及周边有宽度相等的人行通道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则人行通道的宽度为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5460" name="yt_image_1546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0503" y="5342336"/>
            <a:ext cx="1950993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E627FA-564B-A29C-8BE4-1C739E22DEBA}"/>
              </a:ext>
            </a:extLst>
          </p:cNvPr>
          <p:cNvSpPr txBox="1"/>
          <p:nvPr/>
        </p:nvSpPr>
        <p:spPr>
          <a:xfrm>
            <a:off x="10424251" y="133249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C9F7F5-FCF9-AC4A-E185-476EDF1FF598}"/>
              </a:ext>
            </a:extLst>
          </p:cNvPr>
          <p:cNvSpPr txBox="1"/>
          <p:nvPr/>
        </p:nvSpPr>
        <p:spPr>
          <a:xfrm>
            <a:off x="1974108" y="228728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388C2B-C5F0-70D1-AB62-EEDE841752A5}"/>
              </a:ext>
            </a:extLst>
          </p:cNvPr>
          <p:cNvSpPr txBox="1"/>
          <p:nvPr/>
        </p:nvSpPr>
        <p:spPr>
          <a:xfrm>
            <a:off x="3802908" y="32467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7CA677-5633-F41C-F3C8-FA2F5ADB1746}"/>
              </a:ext>
            </a:extLst>
          </p:cNvPr>
          <p:cNvSpPr txBox="1"/>
          <p:nvPr/>
        </p:nvSpPr>
        <p:spPr>
          <a:xfrm>
            <a:off x="4107708" y="468164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" name="yt_shape_1546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随着生产技术的进步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某制药厂生产成本逐年下降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两年前生产一吨药的成本是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现在生产一吨药的成本是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设生产成本的年平均下降率为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463" name="yt_shape_15463"/>
          <p:cNvSpPr txBox="1"/>
          <p:nvPr/>
        </p:nvSpPr>
        <p:spPr>
          <a:xfrm>
            <a:off x="540119" y="23395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轴的垂线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做匀速运动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分钟可到达点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做匀速运动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分钟可到达点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则经过的时间为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5464" name="yt_image_154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1934" y="3922016"/>
            <a:ext cx="1668130" cy="173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2B1513-5DC5-087E-1060-D22F052A5644}"/>
              </a:ext>
            </a:extLst>
          </p:cNvPr>
          <p:cNvSpPr txBox="1"/>
          <p:nvPr/>
        </p:nvSpPr>
        <p:spPr>
          <a:xfrm>
            <a:off x="1059708" y="1804170"/>
            <a:ext cx="104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898B99-D229-B3E9-35F2-A3DB157B2270}"/>
              </a:ext>
            </a:extLst>
          </p:cNvPr>
          <p:cNvSpPr txBox="1"/>
          <p:nvPr/>
        </p:nvSpPr>
        <p:spPr>
          <a:xfrm>
            <a:off x="8814646" y="324373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6" name="yt_shape_15466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67" name="yt_shape_15467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生物兴趣小组的学生将自己收集的标本向本组其他成员各赠送一件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全组共互相赠送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求该小组共有多少名学生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5468" name="yt_shape_15468"/>
          <p:cNvSpPr txBox="1"/>
          <p:nvPr/>
        </p:nvSpPr>
        <p:spPr>
          <a:xfrm>
            <a:off x="540000" y="2338738"/>
            <a:ext cx="87187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设该小组共有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名学生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由题意列方程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5469" name="yt_shape_15469"/>
          <p:cNvSpPr txBox="1"/>
          <p:nvPr/>
        </p:nvSpPr>
        <p:spPr>
          <a:xfrm>
            <a:off x="540000" y="2818041"/>
            <a:ext cx="309379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70" name="yt_shape_15470"/>
          <p:cNvSpPr txBox="1"/>
          <p:nvPr/>
        </p:nvSpPr>
        <p:spPr>
          <a:xfrm>
            <a:off x="540000" y="377747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该小组共有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名学生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8" grpId="0" build="allAtOnce"/>
      <p:bldP spid="15469" grpId="0" build="allAtOnce"/>
      <p:bldP spid="1547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1" name="yt_shape_1547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某地计划对矩形广场进行扩建改造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原广场长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要求扩充后的矩形广场长与宽的比为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扩充区域的扩建费用每平方米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扩建后在原广场和扩充区域都铺设地砖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铺设地砖费用每平方米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如果计划总费用为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扩充后广场的长和宽应分别是多少米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5472" name="yt_image_154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4639" y="2972062"/>
            <a:ext cx="1862721" cy="124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74" name="yt_shape_15474"/>
          <p:cNvSpPr txBox="1"/>
          <p:nvPr/>
        </p:nvSpPr>
        <p:spPr>
          <a:xfrm>
            <a:off x="540000" y="4268031"/>
            <a:ext cx="721351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设扩充后广场的长为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642000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75" name="yt_shape_15475"/>
          <p:cNvSpPr txBox="1"/>
          <p:nvPr/>
        </p:nvSpPr>
        <p:spPr>
          <a:xfrm>
            <a:off x="540000" y="5227466"/>
            <a:ext cx="432490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76" name="yt_shape_15476"/>
          <p:cNvSpPr txBox="1"/>
          <p:nvPr/>
        </p:nvSpPr>
        <p:spPr>
          <a:xfrm>
            <a:off x="540000" y="6186901"/>
            <a:ext cx="52482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扩充后广场的长为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4" grpId="0" build="allAtOnce"/>
      <p:bldP spid="15475" grpId="0" build="allAtOnce"/>
      <p:bldP spid="1547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7" name="yt_shape_1547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一学校为了绿化校园环境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向某园林公司购买了一批树苗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园林公司规定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如果购买树苗不超过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每棵售价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如果购买树苗超过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所出售的这批树苗每棵售价均降低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但每棵树苗最低售价不得少于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该校最终向园林公司支付树苗款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请问该校共购买了多少棵树苗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78" name="yt_shape_15478"/>
          <p:cNvSpPr txBox="1"/>
          <p:nvPr/>
        </p:nvSpPr>
        <p:spPr>
          <a:xfrm>
            <a:off x="540000" y="2819698"/>
            <a:ext cx="538609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该学校购买的树苗的数量超过了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设该校共购买了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棵树苗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5479" name="yt_shape_15479"/>
          <p:cNvSpPr txBox="1"/>
          <p:nvPr/>
        </p:nvSpPr>
        <p:spPr>
          <a:xfrm>
            <a:off x="540000" y="4739396"/>
            <a:ext cx="936955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应舍去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80" name="yt_shape_15480"/>
          <p:cNvSpPr txBox="1"/>
          <p:nvPr/>
        </p:nvSpPr>
        <p:spPr>
          <a:xfrm>
            <a:off x="540000" y="6178962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该校共购买了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棵树苗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4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 build="allAtOnce"/>
      <p:bldP spid="15479" grpId="0" build="allAtOnce"/>
      <p:bldP spid="1548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1" name="yt_shape_1548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菜农李伟种植的某蔬菜计划以每千克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元的单价对外批发销售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由于部分菜农盲目扩大种植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造成该蔬菜滞销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李伟为了加快销售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减少损失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对价格经过两次下调后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元的单价对外批发销售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82" name="yt_shape_15482"/>
          <p:cNvSpPr txBox="1"/>
          <p:nvPr/>
        </p:nvSpPr>
        <p:spPr>
          <a:xfrm>
            <a:off x="540000" y="2339566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求平均每次下调的百分率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83" name="yt_shape_15483"/>
          <p:cNvSpPr txBox="1"/>
          <p:nvPr/>
        </p:nvSpPr>
        <p:spPr>
          <a:xfrm>
            <a:off x="540000" y="2818869"/>
            <a:ext cx="673581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设平均每次下调的百分率为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平均每次下调的百分率为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8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1586</Words>
  <Application>Microsoft Office PowerPoint</Application>
  <PresentationFormat>宽屏</PresentationFormat>
  <Paragraphs>84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41</cp:revision>
  <dcterms:created xsi:type="dcterms:W3CDTF">2023-05-05T05:33:04Z</dcterms:created>
  <dcterms:modified xsi:type="dcterms:W3CDTF">2023-05-14T10:10:15Z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