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7" r:id="rId5"/>
    <p:sldId id="386" r:id="rId6"/>
    <p:sldId id="369" r:id="rId7"/>
    <p:sldId id="371" r:id="rId8"/>
    <p:sldId id="372" r:id="rId9"/>
    <p:sldId id="374" r:id="rId10"/>
    <p:sldId id="377" r:id="rId11"/>
    <p:sldId id="381" r:id="rId12"/>
    <p:sldId id="387" r:id="rId13"/>
    <p:sldId id="382" r:id="rId14"/>
    <p:sldId id="388" r:id="rId15"/>
    <p:sldId id="38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3" name="yt_shape_1115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c6d8f0c-4240-424a-8ebd-be56c88cb540.png&quot;}"/>
            </a:endParaRPr>
          </a:p>
        </p:txBody>
      </p:sp>
      <p:sp>
        <p:nvSpPr>
          <p:cNvPr id="11154" name="yt_shape_11154"/>
          <p:cNvSpPr txBox="1"/>
          <p:nvPr/>
        </p:nvSpPr>
        <p:spPr>
          <a:xfrm>
            <a:off x="540119" y="1661816"/>
            <a:ext cx="1124451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抛物线开口向上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增大而减小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有最小值是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抛物线开口向下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增大而减小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有最大值是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9983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23721" y="1615010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9057" y="1615010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3446" y="20904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3057" y="20904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5175" y="256598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5712" y="2565986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36360" y="256598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1624" y="304147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6037" y="304147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81863" y="3012743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5" name="yt_shape_112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为顶点的抛物线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06" name="yt_shape_11206"/>
          <p:cNvSpPr txBox="1"/>
          <p:nvPr/>
        </p:nvSpPr>
        <p:spPr>
          <a:xfrm>
            <a:off x="540000" y="1859435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1207"/>
          <p:cNvSpPr txBox="1"/>
          <p:nvPr/>
        </p:nvSpPr>
        <p:spPr>
          <a:xfrm>
            <a:off x="540119" y="2420888"/>
            <a:ext cx="7284073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设抛物线的对称轴与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轴相交于点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的坐标分别为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设平移后抛物线的解析式为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把点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的坐标代入平移后抛物线的解析式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32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208" name="yt_image_1120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25067" y="1915038"/>
            <a:ext cx="1926931" cy="194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10" name="yt_image_112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5068" y="3933056"/>
            <a:ext cx="1920458" cy="207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3" name="yt_shape_11213"/>
          <p:cNvSpPr txBox="1"/>
          <p:nvPr/>
        </p:nvSpPr>
        <p:spPr>
          <a:xfrm>
            <a:off x="540000" y="908720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若抛物线向上平移后恰好经过点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求平移后抛物线的解析式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1214"/>
          <p:cNvSpPr txBox="1"/>
          <p:nvPr/>
        </p:nvSpPr>
        <p:spPr>
          <a:xfrm>
            <a:off x="540119" y="1484784"/>
            <a:ext cx="8917320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可知抛物线的解析式为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的坐标代入解析式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设平移后抛物线的解析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平移后抛物线的解析式为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215" name="yt_image_112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81901" y="1484784"/>
            <a:ext cx="1870097" cy="188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c1d7603-a3da-4601-9440-c735681ba17f.png&quot;}"/>
            </a:endParaRPr>
          </a:p>
        </p:txBody>
      </p:sp>
      <p:sp>
        <p:nvSpPr>
          <p:cNvPr id="11219" name="yt_shape_11219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其顶点坐标为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20" name="yt_shape_11220"/>
          <p:cNvSpPr txBox="1"/>
          <p:nvPr/>
        </p:nvSpPr>
        <p:spPr>
          <a:xfrm>
            <a:off x="540000" y="2621251"/>
            <a:ext cx="55896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求出图象与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1221"/>
          <p:cNvSpPr txBox="1"/>
          <p:nvPr/>
        </p:nvSpPr>
        <p:spPr>
          <a:xfrm>
            <a:off x="540000" y="3252918"/>
            <a:ext cx="883895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的顶点坐标为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222" name="yt_image_112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50362" y="3252918"/>
            <a:ext cx="1601637" cy="161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10007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24" name="yt_shape_11224"/>
              <p:cNvSpPr txBox="1"/>
              <p:nvPr/>
            </p:nvSpPr>
            <p:spPr>
              <a:xfrm>
                <a:off x="540119" y="900000"/>
                <a:ext cx="11111999" cy="10978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在二次函数的图象上是否存在点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求出点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24" name="yt_shape_11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97865"/>
              </a:xfrm>
              <a:prstGeom prst="rect">
                <a:avLst/>
              </a:prstGeom>
              <a:blipFill rotWithShape="1">
                <a:blip r:embed="rId1"/>
                <a:stretch>
                  <a:fillRect l="-3" t="-19" r="5" b="-5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226"/>
              <p:cNvSpPr txBox="1"/>
              <p:nvPr/>
            </p:nvSpPr>
            <p:spPr>
              <a:xfrm>
                <a:off x="540000" y="2201017"/>
                <a:ext cx="7112525" cy="32405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同底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在二次函数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的图象上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存在这样的点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其坐标为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1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1017"/>
                <a:ext cx="7112525" cy="3240567"/>
              </a:xfrm>
              <a:prstGeom prst="rect">
                <a:avLst/>
              </a:prstGeom>
              <a:blipFill rotWithShape="1">
                <a:blip r:embed="rId2"/>
                <a:stretch>
                  <a:fillRect l="-4" t="-3" r="-2257" b="-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28" name="yt_image_112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6968" y="2201017"/>
            <a:ext cx="1645031" cy="166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6b4fee0a-cd46-43d9-a671-1d84f44091e9.png&quot;}"/>
            </a:endParaRPr>
          </a:p>
        </p:txBody>
      </p:sp>
      <p:sp>
        <p:nvSpPr>
          <p:cNvPr id="11231" name="yt_shape_11231"/>
          <p:cNvSpPr txBox="1"/>
          <p:nvPr/>
        </p:nvSpPr>
        <p:spPr>
          <a:xfrm>
            <a:off x="698121" y="1370134"/>
            <a:ext cx="1079575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平移不改变图形的形状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只改变图形的位置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所以二次项的系数相等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确定形状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确定左右平移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确定上下平移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平移规律为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上加下减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左加右减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0010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yt_shape_1115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ccbd657-5af1-4c8e-a6d3-de855fd90465.png&quot;}"/>
            </a:endParaRPr>
          </a:p>
        </p:txBody>
      </p:sp>
      <p:sp>
        <p:nvSpPr>
          <p:cNvPr id="11156" name="yt_shape_11156"/>
          <p:cNvSpPr txBox="1"/>
          <p:nvPr/>
        </p:nvSpPr>
        <p:spPr>
          <a:xfrm>
            <a:off x="540000" y="1670985"/>
            <a:ext cx="723114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的图象和性质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157" name="yt_shape_11157"/>
          <p:cNvSpPr txBox="1"/>
          <p:nvPr/>
        </p:nvSpPr>
        <p:spPr>
          <a:xfrm>
            <a:off x="540000" y="2167857"/>
            <a:ext cx="7676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图象的顶点坐标是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58" name="yt_table_11158" title="H_66.83008"/>
          <p:cNvGraphicFramePr>
            <a:graphicFrameLocks noGrp="1"/>
          </p:cNvGraphicFramePr>
          <p:nvPr/>
        </p:nvGraphicFramePr>
        <p:xfrm>
          <a:off x="540000" y="2799524"/>
          <a:ext cx="6334443" cy="848742"/>
        </p:xfrm>
        <a:graphic>
          <a:graphicData uri="http://schemas.openxmlformats.org/drawingml/2006/table">
            <a:tbl>
              <a:tblPr/>
              <a:tblGrid>
                <a:gridCol w="3472180"/>
                <a:gridCol w="28622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160" name="yt_shape_11160"/>
          <p:cNvSpPr txBox="1"/>
          <p:nvPr/>
        </p:nvSpPr>
        <p:spPr>
          <a:xfrm>
            <a:off x="540119" y="36988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61" name="yt_table_11161" title="H_66.83008"/>
          <p:cNvGraphicFramePr>
            <a:graphicFrameLocks noGrp="1"/>
          </p:cNvGraphicFramePr>
          <p:nvPr/>
        </p:nvGraphicFramePr>
        <p:xfrm>
          <a:off x="540000" y="4810665"/>
          <a:ext cx="5801043" cy="848742"/>
        </p:xfrm>
        <a:graphic>
          <a:graphicData uri="http://schemas.openxmlformats.org/drawingml/2006/table">
            <a:tbl>
              <a:tblPr/>
              <a:tblGrid>
                <a:gridCol w="3472180"/>
                <a:gridCol w="2328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9985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9988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222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4108" y="41275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" name="yt_shape_11163"/>
          <p:cNvSpPr txBox="1"/>
          <p:nvPr/>
        </p:nvSpPr>
        <p:spPr>
          <a:xfrm>
            <a:off x="540000" y="900000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指出下列抛物线的开口方向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64" name="yt_table_11164" title="H_203.0752"/>
          <p:cNvGraphicFramePr>
            <a:graphicFrameLocks noGrp="1"/>
          </p:cNvGraphicFramePr>
          <p:nvPr/>
        </p:nvGraphicFramePr>
        <p:xfrm>
          <a:off x="540000" y="1531667"/>
          <a:ext cx="11111999" cy="25790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15740"/>
                <a:gridCol w="2342340"/>
                <a:gridCol w="2733418"/>
                <a:gridCol w="2620501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抛物线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开口方向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对称轴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顶点坐标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向下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直线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向上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向上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向下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FF0000">
                            <a:alpha val="0"/>
                          </a:srgb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1166" name="yt_shape_11166"/>
          <p:cNvSpPr txBox="1"/>
          <p:nvPr/>
        </p:nvSpPr>
        <p:spPr>
          <a:xfrm>
            <a:off x="540000" y="4160941"/>
            <a:ext cx="6838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167" name="yt_shape_11167"/>
          <p:cNvSpPr txBox="1"/>
          <p:nvPr/>
        </p:nvSpPr>
        <p:spPr>
          <a:xfrm>
            <a:off x="540000" y="4640244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168" name="yt_shape_11168"/>
          <p:cNvSpPr txBox="1"/>
          <p:nvPr/>
        </p:nvSpPr>
        <p:spPr>
          <a:xfrm>
            <a:off x="540000" y="5119547"/>
            <a:ext cx="776174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经过点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3600" y="21015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6390" y="2101586"/>
            <a:ext cx="155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8384" y="212063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3600" y="26173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9715" y="2617397"/>
            <a:ext cx="168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85984" y="263644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3600" y="31427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2115" y="3142733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8384" y="315225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3600" y="36585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62115" y="3658544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90784" y="3677594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1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8" grpId="0" build="allAtOnce"/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9" name="yt_shape_1116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都在该抛物线上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170" name="yt_shape_11170"/>
          <p:cNvSpPr txBox="1"/>
          <p:nvPr/>
        </p:nvSpPr>
        <p:spPr>
          <a:xfrm>
            <a:off x="540000" y="1842955"/>
            <a:ext cx="820577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的对称轴为直线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在对称轴的左侧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抛物线开口向下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对称轴左侧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增大而增大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" name="yt_shape_11171"/>
          <p:cNvSpPr txBox="1"/>
          <p:nvPr/>
        </p:nvSpPr>
        <p:spPr>
          <a:xfrm>
            <a:off x="540000" y="900000"/>
            <a:ext cx="776013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之间的平移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172" name="yt_shape_1117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个单位长度所得抛物线对应的函数解析式为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73" name="yt_table_11173" title="H_66.83008"/>
          <p:cNvGraphicFramePr>
            <a:graphicFrameLocks noGrp="1"/>
          </p:cNvGraphicFramePr>
          <p:nvPr/>
        </p:nvGraphicFramePr>
        <p:xfrm>
          <a:off x="540000" y="2508671"/>
          <a:ext cx="7247256" cy="848742"/>
        </p:xfrm>
        <a:graphic>
          <a:graphicData uri="http://schemas.openxmlformats.org/drawingml/2006/table">
            <a:tbl>
              <a:tblPr/>
              <a:tblGrid>
                <a:gridCol w="4089718"/>
                <a:gridCol w="31575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9995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41707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75" name="yt_shape_11175"/>
              <p:cNvSpPr txBox="1"/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把二次函数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的图象先向左平移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再向上平移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得到二次函数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75" name="yt_shape_11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 rotWithShape="1">
                <a:blip r:embed="rId1"/>
                <a:stretch>
                  <a:fillRect l="-3" t="-6828" r="5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77" name="yt_shape_11177"/>
          <p:cNvSpPr txBox="1"/>
          <p:nvPr/>
        </p:nvSpPr>
        <p:spPr>
          <a:xfrm>
            <a:off x="540000" y="2069812"/>
            <a:ext cx="3983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78" name="yt_shape_11178"/>
              <p:cNvSpPr txBox="1"/>
              <p:nvPr/>
            </p:nvSpPr>
            <p:spPr>
              <a:xfrm>
                <a:off x="540000" y="2549115"/>
                <a:ext cx="426719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78" name="yt_shape_11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9115"/>
                <a:ext cx="4267194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6" t="-35" r="-2479" b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80" name="yt_shape_11180"/>
          <p:cNvSpPr txBox="1"/>
          <p:nvPr/>
        </p:nvSpPr>
        <p:spPr>
          <a:xfrm>
            <a:off x="540000" y="3238796"/>
            <a:ext cx="103602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指出二次函数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的图象的开口方向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对称轴和顶点坐标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81" name="yt_shape_11181"/>
              <p:cNvSpPr txBox="1"/>
              <p:nvPr/>
            </p:nvSpPr>
            <p:spPr>
              <a:xfrm>
                <a:off x="540000" y="3718099"/>
                <a:ext cx="9326271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开口方向向上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对称轴是直线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81" name="yt_shape_11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8099"/>
                <a:ext cx="9326271" cy="1586653"/>
              </a:xfrm>
              <a:prstGeom prst="rect">
                <a:avLst/>
              </a:prstGeom>
              <a:blipFill rotWithShape="1">
                <a:blip r:embed="rId3"/>
                <a:stretch>
                  <a:fillRect l="-3" t="-4814" r="-569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8" grpId="0" build="allAtOnce"/>
      <p:bldP spid="1118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3" name="yt_shape_11183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错误运用平移规律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184" name="yt_shape_11184"/>
          <p:cNvSpPr txBox="1"/>
          <p:nvPr>
            <p:custDataLst>
              <p:tags r:id="rId1"/>
            </p:custDataLst>
          </p:nvPr>
        </p:nvSpPr>
        <p:spPr>
          <a:xfrm>
            <a:off x="540119" y="15572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而把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轴分别向上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那么在新坐标系下抛物线的解析式是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917707" y="1958160"/>
            <a:ext cx="253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5" name="yt_shape_1118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81f4a4a-b126-49bf-8ce8-c30146c30255.png&quot;}"/>
            </a:endParaRPr>
          </a:p>
        </p:txBody>
      </p:sp>
      <p:sp>
        <p:nvSpPr>
          <p:cNvPr id="11186" name="yt_shape_11186"/>
          <p:cNvSpPr txBox="1"/>
          <p:nvPr/>
        </p:nvSpPr>
        <p:spPr>
          <a:xfrm>
            <a:off x="540119" y="1652711"/>
            <a:ext cx="1124451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的顶点在第一象限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87" name="yt_table_11187" title="H_66.83008"/>
          <p:cNvGraphicFramePr>
            <a:graphicFrameLocks noGrp="1"/>
          </p:cNvGraphicFramePr>
          <p:nvPr/>
        </p:nvGraphicFramePr>
        <p:xfrm>
          <a:off x="540000" y="2249003"/>
          <a:ext cx="5251768" cy="848742"/>
        </p:xfrm>
        <a:graphic>
          <a:graphicData uri="http://schemas.openxmlformats.org/drawingml/2006/table">
            <a:tbl>
              <a:tblPr/>
              <a:tblGrid>
                <a:gridCol w="2854643"/>
                <a:gridCol w="239712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189" name="yt_shape_11189"/>
          <p:cNvSpPr txBox="1"/>
          <p:nvPr/>
        </p:nvSpPr>
        <p:spPr>
          <a:xfrm>
            <a:off x="540119" y="3220353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的图象经过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91" name="yt_table_11191_skip" title="H_133.66016"/>
          <p:cNvGraphicFramePr>
            <a:graphicFrameLocks noGrp="1"/>
          </p:cNvGraphicFramePr>
          <p:nvPr/>
        </p:nvGraphicFramePr>
        <p:xfrm>
          <a:off x="540000" y="4323804"/>
          <a:ext cx="3395663" cy="1697484"/>
        </p:xfrm>
        <a:graphic>
          <a:graphicData uri="http://schemas.openxmlformats.org/drawingml/2006/table">
            <a:tbl>
              <a:tblPr/>
              <a:tblGrid>
                <a:gridCol w="33956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三象限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四象限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四象限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四象限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190" name="yt_image_11190_skip" title="H_109.7518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310485" y="4323804"/>
            <a:ext cx="1339293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0003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788488" y="16148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7608" y="36490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3" name="yt_shape_111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的大小关系为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194" name="yt_shape_11194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某次体育测试中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一名男生掷铅球的路线是抛物线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最高点为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出手点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7321" y="1279470"/>
            <a:ext cx="180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1195"/>
          <p:cNvSpPr txBox="1"/>
          <p:nvPr/>
        </p:nvSpPr>
        <p:spPr>
          <a:xfrm>
            <a:off x="540000" y="286648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196"/>
              <p:cNvSpPr txBox="1"/>
              <p:nvPr/>
            </p:nvSpPr>
            <p:spPr>
              <a:xfrm>
                <a:off x="540000" y="3498153"/>
                <a:ext cx="8329203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1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8153"/>
                <a:ext cx="8329203" cy="1316899"/>
              </a:xfrm>
              <a:prstGeom prst="rect">
                <a:avLst/>
              </a:prstGeom>
              <a:blipFill rotWithShape="1">
                <a:blip r:embed="rId1"/>
                <a:stretch>
                  <a:fillRect l="-3" t="-5830" r="-70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1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9275" y="3498153"/>
            <a:ext cx="2012724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200"/>
          <p:cNvSpPr txBox="1"/>
          <p:nvPr/>
        </p:nvSpPr>
        <p:spPr>
          <a:xfrm>
            <a:off x="540000" y="4920454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问铅球可掷出多远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201"/>
              <p:cNvSpPr txBox="1"/>
              <p:nvPr/>
            </p:nvSpPr>
            <p:spPr>
              <a:xfrm>
                <a:off x="540120" y="5552121"/>
                <a:ext cx="11460536" cy="4691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故可掷出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1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552121"/>
                <a:ext cx="11460536" cy="469167"/>
              </a:xfrm>
              <a:prstGeom prst="rect">
                <a:avLst/>
              </a:prstGeom>
              <a:blipFill rotWithShape="1">
                <a:blip r:embed="rId3"/>
                <a:stretch>
                  <a:fillRect l="-3" t="-67" r="4" b="-16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84791578-900d-447b-805b-d01e378c625c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2553</Words>
  <Application>WPS 演示</Application>
  <PresentationFormat>宽屏</PresentationFormat>
  <Paragraphs>249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