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9" r:id="rId3"/>
    <p:sldId id="365" r:id="rId4"/>
    <p:sldId id="366" r:id="rId5"/>
    <p:sldId id="381" r:id="rId6"/>
    <p:sldId id="367" r:id="rId7"/>
    <p:sldId id="369" r:id="rId8"/>
    <p:sldId id="375" r:id="rId9"/>
    <p:sldId id="370" r:id="rId10"/>
    <p:sldId id="377" r:id="rId11"/>
    <p:sldId id="378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bin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bin"/><Relationship Id="rId3" Type="http://schemas.openxmlformats.org/officeDocument/2006/relationships/image" Target="../media/image21.png"/><Relationship Id="rId7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6" name="yt_shape_11886"/>
          <p:cNvSpPr txBox="1"/>
          <p:nvPr/>
        </p:nvSpPr>
        <p:spPr>
          <a:xfrm>
            <a:off x="540000" y="900000"/>
            <a:ext cx="6232475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与特殊三角形有关的二次函数问题</a:t>
            </a:r>
          </a:p>
        </p:txBody>
      </p:sp>
      <p:sp>
        <p:nvSpPr>
          <p:cNvPr id="11887" name="yt_shape_11887"/>
          <p:cNvSpPr txBox="1"/>
          <p:nvPr/>
        </p:nvSpPr>
        <p:spPr>
          <a:xfrm>
            <a:off x="540119" y="1396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的左边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为抛物线的对称轴上的点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888" name="yt_image_1188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7393" y="2937590"/>
            <a:ext cx="1446537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90" name="yt_shape_11890"/>
              <p:cNvSpPr txBox="1"/>
              <p:nvPr/>
            </p:nvSpPr>
            <p:spPr>
              <a:xfrm>
                <a:off x="540119" y="2852936"/>
                <a:ext cx="8796241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抛物线的对称轴为直线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90" name="yt_shape_11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52936"/>
                <a:ext cx="8796241" cy="1119987"/>
              </a:xfrm>
              <a:prstGeom prst="rect">
                <a:avLst/>
              </a:prstGeom>
              <a:blipFill>
                <a:blip r:embed="rId3"/>
                <a:stretch>
                  <a:fillRect l="-2148" t="-4348" r="-69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3888171934">
            <a:extLst>
              <a:ext uri="{FF2B5EF4-FFF2-40B4-BE49-F238E27FC236}">
                <a16:creationId xmlns:a16="http://schemas.microsoft.com/office/drawing/2014/main" id="{CA003FFF-2144-CB7C-DF5F-1ECC24902C9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p:sp>
        <p:nvSpPr>
          <p:cNvPr id="7" name="yt_shape_11892">
            <a:extLst>
              <a:ext uri="{FF2B5EF4-FFF2-40B4-BE49-F238E27FC236}">
                <a16:creationId xmlns:a16="http://schemas.microsoft.com/office/drawing/2014/main" id="{63F8CB43-CC85-80AC-3851-915A412134C9}"/>
              </a:ext>
            </a:extLst>
          </p:cNvPr>
          <p:cNvSpPr txBox="1"/>
          <p:nvPr/>
        </p:nvSpPr>
        <p:spPr>
          <a:xfrm>
            <a:off x="540000" y="4057274"/>
            <a:ext cx="576119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1893">
            <a:extLst>
              <a:ext uri="{FF2B5EF4-FFF2-40B4-BE49-F238E27FC236}">
                <a16:creationId xmlns:a16="http://schemas.microsoft.com/office/drawing/2014/main" id="{D077F16E-A72C-1A21-15E5-1ADD4223F9F7}"/>
              </a:ext>
            </a:extLst>
          </p:cNvPr>
          <p:cNvSpPr txBox="1"/>
          <p:nvPr/>
        </p:nvSpPr>
        <p:spPr>
          <a:xfrm>
            <a:off x="540000" y="5016709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1894">
                <a:extLst>
                  <a:ext uri="{FF2B5EF4-FFF2-40B4-BE49-F238E27FC236}">
                    <a16:creationId xmlns:a16="http://schemas.microsoft.com/office/drawing/2014/main" id="{AB1B1F95-DA17-94D9-664E-F150605965E5}"/>
                  </a:ext>
                </a:extLst>
              </p:cNvPr>
              <p:cNvSpPr txBox="1"/>
              <p:nvPr/>
            </p:nvSpPr>
            <p:spPr>
              <a:xfrm>
                <a:off x="540119" y="550762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="">
          <p:sp>
            <p:nvSpPr>
              <p:cNvPr id="9" name="yt_shape_11894">
                <a:extLst>
                  <a:ext uri="{FF2B5EF4-FFF2-40B4-BE49-F238E27FC236}">
                    <a16:creationId xmlns:a16="http://schemas.microsoft.com/office/drawing/2014/main" id="{AB1B1F95-DA17-94D9-664E-F15060596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507628"/>
                <a:ext cx="11111999" cy="945708"/>
              </a:xfrm>
              <a:prstGeom prst="rect">
                <a:avLst/>
              </a:prstGeom>
              <a:blipFill>
                <a:blip r:embed="rId5"/>
                <a:stretch>
                  <a:fillRect l="-1701" t="-5128" r="-43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90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5" name="yt_shape_119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966"/>
              <p:cNvSpPr txBox="1"/>
              <p:nvPr/>
            </p:nvSpPr>
            <p:spPr>
              <a:xfrm>
                <a:off x="540000" y="2011799"/>
                <a:ext cx="5400517" cy="2387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1966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5400517" cy="2387192"/>
              </a:xfrm>
              <a:prstGeom prst="rect">
                <a:avLst/>
              </a:prstGeom>
              <a:blipFill>
                <a:blip r:embed="rId2"/>
                <a:stretch>
                  <a:fillRect l="-3503" t="-2041" r="-2486" b="-6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8" name="yt_image_1196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179" y="2011799"/>
            <a:ext cx="1988820" cy="197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0" name="yt_shape_11970"/>
          <p:cNvSpPr txBox="1"/>
          <p:nvPr/>
        </p:nvSpPr>
        <p:spPr>
          <a:xfrm>
            <a:off x="540000" y="4449252"/>
            <a:ext cx="10958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的坐标分别代入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71" name="yt_shape_11971"/>
              <p:cNvSpPr txBox="1"/>
              <p:nvPr/>
            </p:nvSpPr>
            <p:spPr>
              <a:xfrm>
                <a:off x="540000" y="4928555"/>
                <a:ext cx="487710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1971" name="yt_shape_11971" descr="{&quot;rangeId&quot;:2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8555"/>
                <a:ext cx="4877104" cy="1070934"/>
              </a:xfrm>
              <a:prstGeom prst="rect">
                <a:avLst/>
              </a:prstGeom>
              <a:blipFill>
                <a:blip r:embed="rId4"/>
                <a:stretch>
                  <a:fillRect l="-3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73" name="yt_shape_11973"/>
          <p:cNvSpPr txBox="1"/>
          <p:nvPr/>
        </p:nvSpPr>
        <p:spPr>
          <a:xfrm>
            <a:off x="540000" y="6050277"/>
            <a:ext cx="4050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1983">
            <a:extLst>
              <a:ext uri="{FF2B5EF4-FFF2-40B4-BE49-F238E27FC236}">
                <a16:creationId xmlns:a16="http://schemas.microsoft.com/office/drawing/2014/main" id="{6407BF7A-3A29-BE10-9D45-71C04CFDEFF1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20136" y="2166296"/>
            <a:ext cx="1869543" cy="166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970" grpId="0" build="allAtOnce"/>
      <p:bldP spid="11971" grpId="0" build="allAtOnce"/>
      <p:bldP spid="1197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4" name="yt_shape_11974"/>
          <p:cNvSpPr txBox="1"/>
          <p:nvPr/>
        </p:nvSpPr>
        <p:spPr>
          <a:xfrm>
            <a:off x="540000" y="1911469"/>
            <a:ext cx="3303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75" name="yt_shape_11975"/>
              <p:cNvSpPr txBox="1"/>
              <p:nvPr/>
            </p:nvSpPr>
            <p:spPr>
              <a:xfrm>
                <a:off x="540000" y="2390772"/>
                <a:ext cx="156946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75" name="yt_shape_11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0772"/>
                <a:ext cx="1569469" cy="466666"/>
              </a:xfrm>
              <a:prstGeom prst="rect">
                <a:avLst/>
              </a:prstGeom>
              <a:blipFill>
                <a:blip r:embed="rId2"/>
                <a:stretch>
                  <a:fillRect l="-12062" t="-3896" r="-1050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77" name="yt_shape_11977"/>
          <p:cNvSpPr txBox="1"/>
          <p:nvPr/>
        </p:nvSpPr>
        <p:spPr>
          <a:xfrm>
            <a:off x="540000" y="2908226"/>
            <a:ext cx="18129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978" name="yt_shape_11978"/>
          <p:cNvSpPr txBox="1"/>
          <p:nvPr/>
        </p:nvSpPr>
        <p:spPr>
          <a:xfrm>
            <a:off x="540000" y="3387529"/>
            <a:ext cx="237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1979" name="yt_shape_11979"/>
          <p:cNvSpPr txBox="1"/>
          <p:nvPr/>
        </p:nvSpPr>
        <p:spPr>
          <a:xfrm>
            <a:off x="540000" y="3866832"/>
            <a:ext cx="2172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80" name="yt_shape_11980"/>
          <p:cNvSpPr txBox="1"/>
          <p:nvPr/>
        </p:nvSpPr>
        <p:spPr>
          <a:xfrm>
            <a:off x="540000" y="4346135"/>
            <a:ext cx="1402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81" name="yt_shape_11981"/>
          <p:cNvSpPr txBox="1"/>
          <p:nvPr/>
        </p:nvSpPr>
        <p:spPr>
          <a:xfrm>
            <a:off x="540000" y="4825438"/>
            <a:ext cx="4700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982" name="yt_shape_11982"/>
          <p:cNvSpPr txBox="1"/>
          <p:nvPr/>
        </p:nvSpPr>
        <p:spPr>
          <a:xfrm>
            <a:off x="540000" y="5304741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" name="yt_image_11968">
            <a:extLst>
              <a:ext uri="{FF2B5EF4-FFF2-40B4-BE49-F238E27FC236}">
                <a16:creationId xmlns:a16="http://schemas.microsoft.com/office/drawing/2014/main" id="{613514F9-A909-CB11-D874-A22A982655B5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179" y="2208221"/>
            <a:ext cx="1988820" cy="197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1983">
            <a:extLst>
              <a:ext uri="{FF2B5EF4-FFF2-40B4-BE49-F238E27FC236}">
                <a16:creationId xmlns:a16="http://schemas.microsoft.com/office/drawing/2014/main" id="{CCE2F659-ECC8-1D71-AE9A-A5B3CE4A8B19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0136" y="2362718"/>
            <a:ext cx="1869543" cy="166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965">
            <a:extLst>
              <a:ext uri="{FF2B5EF4-FFF2-40B4-BE49-F238E27FC236}">
                <a16:creationId xmlns:a16="http://schemas.microsoft.com/office/drawing/2014/main" id="{196D2492-988E-8700-7F5A-B6C59ADD3D88}"/>
              </a:ext>
            </a:extLst>
          </p:cNvPr>
          <p:cNvSpPr txBox="1"/>
          <p:nvPr/>
        </p:nvSpPr>
        <p:spPr>
          <a:xfrm>
            <a:off x="540119" y="9120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74" grpId="0" build="allAtOnce"/>
      <p:bldP spid="11975" grpId="0" build="allAtOnce"/>
      <p:bldP spid="11977" grpId="0" build="allAtOnce"/>
      <p:bldP spid="11978" grpId="0" build="allAtOnce"/>
      <p:bldP spid="11979" grpId="0" build="allAtOnce"/>
      <p:bldP spid="11980" grpId="0" build="allAtOnce"/>
      <p:bldP spid="11981" grpId="0" build="allAtOnce"/>
      <p:bldP spid="1198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96" name="yt_shape_11896"/>
              <p:cNvSpPr txBox="1"/>
              <p:nvPr/>
            </p:nvSpPr>
            <p:spPr>
              <a:xfrm>
                <a:off x="540119" y="2378918"/>
                <a:ext cx="11388529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符合条件的点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96" name="yt_shape_11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8918"/>
                <a:ext cx="11388529" cy="1914178"/>
              </a:xfrm>
              <a:prstGeom prst="rect">
                <a:avLst/>
              </a:prstGeom>
              <a:blipFill>
                <a:blip r:embed="rId2"/>
                <a:stretch>
                  <a:fillRect l="-1660" t="-2548" r="-1552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1888">
            <a:extLst>
              <a:ext uri="{FF2B5EF4-FFF2-40B4-BE49-F238E27FC236}">
                <a16:creationId xmlns:a16="http://schemas.microsoft.com/office/drawing/2014/main" id="{F984A1DA-6300-D9D6-A464-27C2FBC0CEEC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2731" y="4390840"/>
            <a:ext cx="1446537" cy="155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887">
            <a:extLst>
              <a:ext uri="{FF2B5EF4-FFF2-40B4-BE49-F238E27FC236}">
                <a16:creationId xmlns:a16="http://schemas.microsoft.com/office/drawing/2014/main" id="{990608DB-628A-19FF-6C62-28760A9CF265}"/>
              </a:ext>
            </a:extLst>
          </p:cNvPr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的左边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为抛物线的对称轴上的点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9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" name="yt_shape_11898"/>
          <p:cNvSpPr txBox="1"/>
          <p:nvPr/>
        </p:nvSpPr>
        <p:spPr>
          <a:xfrm>
            <a:off x="540119" y="900000"/>
            <a:ext cx="8076161" cy="805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在对称轴上是否存在点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1899" name="yt_image_1189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7601" y="980728"/>
            <a:ext cx="191428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1" name="yt_shape_11901"/>
          <p:cNvSpPr txBox="1"/>
          <p:nvPr/>
        </p:nvSpPr>
        <p:spPr>
          <a:xfrm>
            <a:off x="540119" y="1802755"/>
            <a:ext cx="8580217" cy="16307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为直角三角形有三种情况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02" name="yt_shape_11902"/>
              <p:cNvSpPr txBox="1"/>
              <p:nvPr/>
            </p:nvSpPr>
            <p:spPr>
              <a:xfrm>
                <a:off x="540000" y="3501008"/>
                <a:ext cx="8952772" cy="597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902" name="yt_shape_119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1008"/>
                <a:ext cx="8952772" cy="597599"/>
              </a:xfrm>
              <a:prstGeom prst="rect">
                <a:avLst/>
              </a:prstGeom>
              <a:blipFill>
                <a:blip r:embed="rId3"/>
                <a:stretch>
                  <a:fillRect l="-2112" r="-1158" b="-17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904">
                <a:extLst>
                  <a:ext uri="{FF2B5EF4-FFF2-40B4-BE49-F238E27FC236}">
                    <a16:creationId xmlns:a16="http://schemas.microsoft.com/office/drawing/2014/main" id="{E797956B-3E42-0866-D2B7-4C1664E6E0B0}"/>
                  </a:ext>
                </a:extLst>
              </p:cNvPr>
              <p:cNvSpPr txBox="1"/>
              <p:nvPr/>
            </p:nvSpPr>
            <p:spPr>
              <a:xfrm>
                <a:off x="540000" y="4194295"/>
                <a:ext cx="9260548" cy="597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2" name="yt_shape_11904">
                <a:extLst>
                  <a:ext uri="{FF2B5EF4-FFF2-40B4-BE49-F238E27FC236}">
                    <a16:creationId xmlns:a16="http://schemas.microsoft.com/office/drawing/2014/main" id="{E797956B-3E42-0866-D2B7-4C1664E6E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4295"/>
                <a:ext cx="9260548" cy="597599"/>
              </a:xfrm>
              <a:prstGeom prst="rect">
                <a:avLst/>
              </a:prstGeom>
              <a:blipFill>
                <a:blip r:embed="rId4"/>
                <a:stretch>
                  <a:fillRect l="-2041" r="-1053" b="-17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906">
                <a:extLst>
                  <a:ext uri="{FF2B5EF4-FFF2-40B4-BE49-F238E27FC236}">
                    <a16:creationId xmlns:a16="http://schemas.microsoft.com/office/drawing/2014/main" id="{D98B7B08-EA19-1EB7-0FF0-B9BA4919395E}"/>
                  </a:ext>
                </a:extLst>
              </p:cNvPr>
              <p:cNvSpPr txBox="1"/>
              <p:nvPr/>
            </p:nvSpPr>
            <p:spPr>
              <a:xfrm>
                <a:off x="540119" y="4897146"/>
                <a:ext cx="11244513" cy="18238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存在四个点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906">
                <a:extLst>
                  <a:ext uri="{FF2B5EF4-FFF2-40B4-BE49-F238E27FC236}">
                    <a16:creationId xmlns:a16="http://schemas.microsoft.com/office/drawing/2014/main" id="{D98B7B08-EA19-1EB7-0FF0-B9BA491939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97146"/>
                <a:ext cx="11244513" cy="1823833"/>
              </a:xfrm>
              <a:prstGeom prst="rect">
                <a:avLst/>
              </a:prstGeom>
              <a:blipFill>
                <a:blip r:embed="rId5"/>
                <a:stretch>
                  <a:fillRect l="-1681" t="-5333" r="-976" b="-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1" grpId="0" build="allAtOnce"/>
      <p:bldP spid="11902" grpId="0" build="allAtOnce"/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8" name="yt_shape_1190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09" name="yt_shape_11909"/>
          <p:cNvSpPr txBox="1"/>
          <p:nvPr/>
        </p:nvSpPr>
        <p:spPr>
          <a:xfrm>
            <a:off x="540000" y="184295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910"/>
          <p:cNvSpPr txBox="1"/>
          <p:nvPr/>
        </p:nvSpPr>
        <p:spPr>
          <a:xfrm>
            <a:off x="540119" y="2474622"/>
            <a:ext cx="8652225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得平移后的抛物线的解析式为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11" name="yt_image_1191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6860" y="2474623"/>
            <a:ext cx="1985138" cy="153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3" name="yt_shape_11913"/>
          <p:cNvSpPr txBox="1"/>
          <p:nvPr/>
        </p:nvSpPr>
        <p:spPr>
          <a:xfrm>
            <a:off x="540119" y="900000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在图中的抛物线上是否存在点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914"/>
          <p:cNvSpPr txBox="1"/>
          <p:nvPr/>
        </p:nvSpPr>
        <p:spPr>
          <a:xfrm>
            <a:off x="540119" y="1844824"/>
            <a:ext cx="8504249" cy="48255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存在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关于抛物线对称轴对称的点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交抛物线的对称轴于点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结合抛物线的对称性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为抛物线的对称轴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抛物线的对称轴为直线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在图中的抛物线上存在点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15" name="yt_image_1191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130" y="2011799"/>
            <a:ext cx="2027868" cy="156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917">
            <a:extLst>
              <a:ext uri="{FF2B5EF4-FFF2-40B4-BE49-F238E27FC236}">
                <a16:creationId xmlns:a16="http://schemas.microsoft.com/office/drawing/2014/main" id="{E852C7A4-A567-7665-3159-21D209E37DF0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9" y="3747280"/>
            <a:ext cx="1710516" cy="133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9" name="yt_shape_11919"/>
          <p:cNvSpPr txBox="1"/>
          <p:nvPr/>
        </p:nvSpPr>
        <p:spPr>
          <a:xfrm>
            <a:off x="540000" y="900000"/>
            <a:ext cx="6540252" cy="446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NEU-BZ-S92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与三角形的面积有关的二次函数问题</a:t>
            </a:r>
          </a:p>
        </p:txBody>
      </p:sp>
      <p:sp>
        <p:nvSpPr>
          <p:cNvPr id="11920" name="yt_shape_11920"/>
          <p:cNvSpPr txBox="1"/>
          <p:nvPr/>
        </p:nvSpPr>
        <p:spPr>
          <a:xfrm>
            <a:off x="540119" y="139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在抛物线上且在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21" name="yt_image_1192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3815" y="2355141"/>
            <a:ext cx="2258066" cy="18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3888171986">
            <a:extLst>
              <a:ext uri="{FF2B5EF4-FFF2-40B4-BE49-F238E27FC236}">
                <a16:creationId xmlns:a16="http://schemas.microsoft.com/office/drawing/2014/main" id="{A9B2028B-1EA1-A42B-8989-58212E4215E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870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923">
                <a:extLst>
                  <a:ext uri="{FF2B5EF4-FFF2-40B4-BE49-F238E27FC236}">
                    <a16:creationId xmlns:a16="http://schemas.microsoft.com/office/drawing/2014/main" id="{D9FE4269-383E-E829-9F2A-8EF162124CFC}"/>
                  </a:ext>
                </a:extLst>
              </p:cNvPr>
              <p:cNvSpPr txBox="1"/>
              <p:nvPr/>
            </p:nvSpPr>
            <p:spPr>
              <a:xfrm>
                <a:off x="540000" y="2349803"/>
                <a:ext cx="5988048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2" name="yt_shape_11923">
                <a:extLst>
                  <a:ext uri="{FF2B5EF4-FFF2-40B4-BE49-F238E27FC236}">
                    <a16:creationId xmlns:a16="http://schemas.microsoft.com/office/drawing/2014/main" id="{D9FE4269-383E-E829-9F2A-8EF162124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9803"/>
                <a:ext cx="5988048" cy="1119024"/>
              </a:xfrm>
              <a:prstGeom prst="rect">
                <a:avLst/>
              </a:prstGeom>
              <a:blipFill>
                <a:blip r:embed="rId4"/>
                <a:stretch>
                  <a:fillRect l="-3157" t="-4348" r="-203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1925">
            <a:extLst>
              <a:ext uri="{FF2B5EF4-FFF2-40B4-BE49-F238E27FC236}">
                <a16:creationId xmlns:a16="http://schemas.microsoft.com/office/drawing/2014/main" id="{DA2AE9E6-FEE9-BF59-E8FD-A41C62BE7590}"/>
              </a:ext>
            </a:extLst>
          </p:cNvPr>
          <p:cNvSpPr txBox="1"/>
          <p:nvPr/>
        </p:nvSpPr>
        <p:spPr>
          <a:xfrm>
            <a:off x="540000" y="3543540"/>
            <a:ext cx="39481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5" name="yt_shape_11926">
            <a:extLst>
              <a:ext uri="{FF2B5EF4-FFF2-40B4-BE49-F238E27FC236}">
                <a16:creationId xmlns:a16="http://schemas.microsoft.com/office/drawing/2014/main" id="{F050E8AA-CA03-B5F8-9169-7070C0ED8A8A}"/>
              </a:ext>
            </a:extLst>
          </p:cNvPr>
          <p:cNvSpPr txBox="1"/>
          <p:nvPr/>
        </p:nvSpPr>
        <p:spPr>
          <a:xfrm>
            <a:off x="540000" y="4022843"/>
            <a:ext cx="358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927">
                <a:extLst>
                  <a:ext uri="{FF2B5EF4-FFF2-40B4-BE49-F238E27FC236}">
                    <a16:creationId xmlns:a16="http://schemas.microsoft.com/office/drawing/2014/main" id="{97EEBBEC-ADB9-8CD0-AD1A-0C808817D204}"/>
                  </a:ext>
                </a:extLst>
              </p:cNvPr>
              <p:cNvSpPr txBox="1"/>
              <p:nvPr/>
            </p:nvSpPr>
            <p:spPr>
              <a:xfrm>
                <a:off x="540000" y="4502146"/>
                <a:ext cx="6261458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6" name="yt_shape_11927">
                <a:extLst>
                  <a:ext uri="{FF2B5EF4-FFF2-40B4-BE49-F238E27FC236}">
                    <a16:creationId xmlns:a16="http://schemas.microsoft.com/office/drawing/2014/main" id="{97EEBBEC-ADB9-8CD0-AD1A-0C808817D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2146"/>
                <a:ext cx="6261458" cy="823815"/>
              </a:xfrm>
              <a:prstGeom prst="rect">
                <a:avLst/>
              </a:prstGeom>
              <a:blipFill>
                <a:blip r:embed="rId5"/>
                <a:stretch>
                  <a:fillRect l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929">
            <a:extLst>
              <a:ext uri="{FF2B5EF4-FFF2-40B4-BE49-F238E27FC236}">
                <a16:creationId xmlns:a16="http://schemas.microsoft.com/office/drawing/2014/main" id="{2A31FE0F-C1D5-9BBF-0939-8B611991273A}"/>
              </a:ext>
            </a:extLst>
          </p:cNvPr>
          <p:cNvSpPr txBox="1"/>
          <p:nvPr/>
        </p:nvSpPr>
        <p:spPr>
          <a:xfrm>
            <a:off x="540000" y="5376749"/>
            <a:ext cx="4273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8" name="yt_image_11930">
            <a:extLst>
              <a:ext uri="{FF2B5EF4-FFF2-40B4-BE49-F238E27FC236}">
                <a16:creationId xmlns:a16="http://schemas.microsoft.com/office/drawing/2014/main" id="{C45A9C52-47E5-21BC-DB7B-0EAD09664FB9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84519" y="4395079"/>
            <a:ext cx="2267362" cy="18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2" name="yt_shape_119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33" name="yt_shape_11933"/>
          <p:cNvSpPr txBox="1"/>
          <p:nvPr/>
        </p:nvSpPr>
        <p:spPr>
          <a:xfrm>
            <a:off x="540000" y="1859435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直接写出这个二次函数的解析式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934"/>
          <p:cNvSpPr txBox="1"/>
          <p:nvPr/>
        </p:nvSpPr>
        <p:spPr>
          <a:xfrm>
            <a:off x="540000" y="2491102"/>
            <a:ext cx="32813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35" name="yt_image_1193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5239" y="2060848"/>
            <a:ext cx="1846759" cy="202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937">
            <a:extLst>
              <a:ext uri="{FF2B5EF4-FFF2-40B4-BE49-F238E27FC236}">
                <a16:creationId xmlns:a16="http://schemas.microsoft.com/office/drawing/2014/main" id="{194AE169-417E-8EA9-BA79-D3A011DD5240}"/>
              </a:ext>
            </a:extLst>
          </p:cNvPr>
          <p:cNvSpPr txBox="1"/>
          <p:nvPr/>
        </p:nvSpPr>
        <p:spPr>
          <a:xfrm>
            <a:off x="540000" y="2996952"/>
            <a:ext cx="8803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下方抛物线上的一动点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1938">
            <a:extLst>
              <a:ext uri="{FF2B5EF4-FFF2-40B4-BE49-F238E27FC236}">
                <a16:creationId xmlns:a16="http://schemas.microsoft.com/office/drawing/2014/main" id="{9A884AD2-8BB4-8E2C-4912-E6950D0C4301}"/>
              </a:ext>
            </a:extLst>
          </p:cNvPr>
          <p:cNvSpPr txBox="1"/>
          <p:nvPr/>
        </p:nvSpPr>
        <p:spPr>
          <a:xfrm>
            <a:off x="540000" y="3573016"/>
            <a:ext cx="54021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941">
            <a:extLst>
              <a:ext uri="{FF2B5EF4-FFF2-40B4-BE49-F238E27FC236}">
                <a16:creationId xmlns:a16="http://schemas.microsoft.com/office/drawing/2014/main" id="{23FAB2EF-C2F1-344E-2F85-C576CBC682B8}"/>
              </a:ext>
            </a:extLst>
          </p:cNvPr>
          <p:cNvSpPr txBox="1"/>
          <p:nvPr/>
        </p:nvSpPr>
        <p:spPr>
          <a:xfrm>
            <a:off x="540000" y="4085792"/>
            <a:ext cx="8290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易得直线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1942">
            <a:extLst>
              <a:ext uri="{FF2B5EF4-FFF2-40B4-BE49-F238E27FC236}">
                <a16:creationId xmlns:a16="http://schemas.microsoft.com/office/drawing/2014/main" id="{4C435531-C467-15D1-7A6E-FC253F3920B4}"/>
              </a:ext>
            </a:extLst>
          </p:cNvPr>
          <p:cNvSpPr txBox="1"/>
          <p:nvPr/>
        </p:nvSpPr>
        <p:spPr>
          <a:xfrm>
            <a:off x="540000" y="4565095"/>
            <a:ext cx="6202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1943">
            <a:extLst>
              <a:ext uri="{FF2B5EF4-FFF2-40B4-BE49-F238E27FC236}">
                <a16:creationId xmlns:a16="http://schemas.microsoft.com/office/drawing/2014/main" id="{391C1D45-ACCD-C007-D922-F498530D59C1}"/>
              </a:ext>
            </a:extLst>
          </p:cNvPr>
          <p:cNvSpPr txBox="1"/>
          <p:nvPr/>
        </p:nvSpPr>
        <p:spPr>
          <a:xfrm>
            <a:off x="540000" y="5044398"/>
            <a:ext cx="6977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8" name="yt_shape_11944">
            <a:extLst>
              <a:ext uri="{FF2B5EF4-FFF2-40B4-BE49-F238E27FC236}">
                <a16:creationId xmlns:a16="http://schemas.microsoft.com/office/drawing/2014/main" id="{6A18090A-90CD-F5FF-04E4-CF8332E2FA0E}"/>
              </a:ext>
            </a:extLst>
          </p:cNvPr>
          <p:cNvSpPr txBox="1"/>
          <p:nvPr/>
        </p:nvSpPr>
        <p:spPr>
          <a:xfrm>
            <a:off x="540000" y="5523701"/>
            <a:ext cx="6131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7" name="yt_shape_11945">
            <a:extLst>
              <a:ext uri="{FF2B5EF4-FFF2-40B4-BE49-F238E27FC236}">
                <a16:creationId xmlns:a16="http://schemas.microsoft.com/office/drawing/2014/main" id="{D653A37E-DEAC-8544-6FFC-C9E8B987C0A7}"/>
              </a:ext>
            </a:extLst>
          </p:cNvPr>
          <p:cNvSpPr txBox="1"/>
          <p:nvPr/>
        </p:nvSpPr>
        <p:spPr>
          <a:xfrm>
            <a:off x="540000" y="6024821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8" name="yt_image_11957">
            <a:extLst>
              <a:ext uri="{FF2B5EF4-FFF2-40B4-BE49-F238E27FC236}">
                <a16:creationId xmlns:a16="http://schemas.microsoft.com/office/drawing/2014/main" id="{B931ECA6-5E48-F6EC-5E3A-0B8D9AD06E00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7024" y="4221088"/>
            <a:ext cx="1834973" cy="191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40000" y="1514667"/>
            <a:ext cx="304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PEB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47" name="yt_shape_11947"/>
              <p:cNvSpPr txBox="1"/>
              <p:nvPr/>
            </p:nvSpPr>
            <p:spPr>
              <a:xfrm>
                <a:off x="540000" y="1993970"/>
                <a:ext cx="132568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</a:p>
            </p:txBody>
          </p:sp>
        </mc:Choice>
        <mc:Fallback>
          <p:sp>
            <p:nvSpPr>
              <p:cNvPr id="11947" name="yt_shape_119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3970"/>
                <a:ext cx="1325684" cy="638893"/>
              </a:xfrm>
              <a:prstGeom prst="rect">
                <a:avLst/>
              </a:prstGeom>
              <a:blipFill>
                <a:blip r:embed="rId2"/>
                <a:stretch>
                  <a:fillRect l="-14286" r="-1336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949" name="yt_shape_11949"/>
              <p:cNvSpPr txBox="1"/>
              <p:nvPr/>
            </p:nvSpPr>
            <p:spPr>
              <a:xfrm>
                <a:off x="540000" y="2683651"/>
                <a:ext cx="314028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</p:txBody>
          </p:sp>
        </mc:Choice>
        <mc:Fallback>
          <p:sp>
            <p:nvSpPr>
              <p:cNvPr id="11949" name="yt_shape_119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3651"/>
                <a:ext cx="3140283" cy="638893"/>
              </a:xfrm>
              <a:prstGeom prst="rect">
                <a:avLst/>
              </a:prstGeom>
              <a:blipFill>
                <a:blip r:embed="rId3"/>
                <a:stretch>
                  <a:fillRect l="-6019" r="-485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951" name="yt_shape_11951"/>
              <p:cNvSpPr txBox="1"/>
              <p:nvPr/>
            </p:nvSpPr>
            <p:spPr>
              <a:xfrm>
                <a:off x="540000" y="3373332"/>
                <a:ext cx="173124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</a:p>
            </p:txBody>
          </p:sp>
        </mc:Choice>
        <mc:Fallback>
          <p:sp>
            <p:nvSpPr>
              <p:cNvPr id="11951" name="yt_shape_119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3332"/>
                <a:ext cx="1731243" cy="639855"/>
              </a:xfrm>
              <a:prstGeom prst="rect">
                <a:avLst/>
              </a:prstGeom>
              <a:blipFill>
                <a:blip r:embed="rId4"/>
                <a:stretch>
                  <a:fillRect l="-10915" r="-950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953" name="yt_shape_11953"/>
              <p:cNvSpPr txBox="1"/>
              <p:nvPr/>
            </p:nvSpPr>
            <p:spPr>
              <a:xfrm>
                <a:off x="540000" y="4063975"/>
                <a:ext cx="2845331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53" name="yt_shape_119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3975"/>
                <a:ext cx="2845331" cy="642933"/>
              </a:xfrm>
              <a:prstGeom prst="rect">
                <a:avLst/>
              </a:prstGeom>
              <a:blipFill>
                <a:blip r:embed="rId5"/>
                <a:stretch>
                  <a:fillRect l="-6652" r="-557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955" name="yt_shape_11955"/>
              <p:cNvSpPr txBox="1"/>
              <p:nvPr/>
            </p:nvSpPr>
            <p:spPr>
              <a:xfrm>
                <a:off x="540000" y="4757696"/>
                <a:ext cx="5911875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55" name="yt_shape_119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7696"/>
                <a:ext cx="5911875" cy="642933"/>
              </a:xfrm>
              <a:prstGeom prst="rect">
                <a:avLst/>
              </a:prstGeom>
              <a:blipFill>
                <a:blip r:embed="rId6"/>
                <a:stretch>
                  <a:fillRect l="-3199" r="-216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1935">
            <a:extLst>
              <a:ext uri="{FF2B5EF4-FFF2-40B4-BE49-F238E27FC236}">
                <a16:creationId xmlns:a16="http://schemas.microsoft.com/office/drawing/2014/main" id="{D5BFE54E-3C04-DD4E-95E1-3527981072F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74617" y="1584205"/>
            <a:ext cx="1777382" cy="194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957">
            <a:extLst>
              <a:ext uri="{FF2B5EF4-FFF2-40B4-BE49-F238E27FC236}">
                <a16:creationId xmlns:a16="http://schemas.microsoft.com/office/drawing/2014/main" id="{A283D95A-FDBD-58C5-E15B-A4DC2B3E856D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85958" y="3672437"/>
            <a:ext cx="1766039" cy="184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937">
            <a:extLst>
              <a:ext uri="{FF2B5EF4-FFF2-40B4-BE49-F238E27FC236}">
                <a16:creationId xmlns:a16="http://schemas.microsoft.com/office/drawing/2014/main" id="{CB360BF1-7D7F-1BA8-2763-6E134428E4BF}"/>
              </a:ext>
            </a:extLst>
          </p:cNvPr>
          <p:cNvSpPr txBox="1"/>
          <p:nvPr/>
        </p:nvSpPr>
        <p:spPr>
          <a:xfrm>
            <a:off x="540000" y="936133"/>
            <a:ext cx="8803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下方抛物线上的一动点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46" grpId="0" build="allAtOnce"/>
      <p:bldP spid="11947" grpId="0" build="allAtOnce"/>
      <p:bldP spid="11949" grpId="0" build="allAtOnce"/>
      <p:bldP spid="11951" grpId="0" build="allAtOnce"/>
      <p:bldP spid="11953" grpId="0" build="allAtOnce"/>
      <p:bldP spid="1195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9" name="yt_shape_11959"/>
          <p:cNvSpPr txBox="1"/>
          <p:nvPr/>
        </p:nvSpPr>
        <p:spPr>
          <a:xfrm>
            <a:off x="540119" y="900000"/>
            <a:ext cx="1045242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黑龙江龙东地区中考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为第二象限内抛物线上一点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60" name="yt_shape_11960"/>
          <p:cNvSpPr txBox="1"/>
          <p:nvPr/>
        </p:nvSpPr>
        <p:spPr>
          <a:xfrm>
            <a:off x="540000" y="185943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961"/>
              <p:cNvSpPr txBox="1"/>
              <p:nvPr/>
            </p:nvSpPr>
            <p:spPr>
              <a:xfrm>
                <a:off x="540119" y="2491102"/>
                <a:ext cx="9012265" cy="4010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的坐标分别代入函数解析式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1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1102"/>
                <a:ext cx="9012265" cy="4010778"/>
              </a:xfrm>
              <a:prstGeom prst="rect">
                <a:avLst/>
              </a:prstGeom>
              <a:blipFill>
                <a:blip r:embed="rId2"/>
                <a:stretch>
                  <a:fillRect l="-2097" t="-1368" b="-3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3" name="yt_image_1196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179" y="2491102"/>
            <a:ext cx="1988820" cy="197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1796</Words>
  <Application>Microsoft Office PowerPoint</Application>
  <PresentationFormat>宽屏</PresentationFormat>
  <Paragraphs>84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NEU-BZ-S92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44</cp:revision>
  <dcterms:created xsi:type="dcterms:W3CDTF">2023-05-05T05:33:04Z</dcterms:created>
  <dcterms:modified xsi:type="dcterms:W3CDTF">2023-05-14T16:05:15Z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