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75" r:id="rId5"/>
    <p:sldId id="368" r:id="rId6"/>
    <p:sldId id="376" r:id="rId7"/>
    <p:sldId id="369" r:id="rId8"/>
    <p:sldId id="371" r:id="rId9"/>
    <p:sldId id="373" r:id="rId10"/>
    <p:sldId id="374" r:id="rId11"/>
    <p:sldId id="378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8" name="yt_shape_10438"/>
          <p:cNvSpPr txBox="1"/>
          <p:nvPr/>
        </p:nvSpPr>
        <p:spPr>
          <a:xfrm>
            <a:off x="540000" y="900000"/>
            <a:ext cx="746358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利用根的判别式判断一元二次方程根的情况</a:t>
            </a:r>
          </a:p>
        </p:txBody>
      </p:sp>
      <p:sp>
        <p:nvSpPr>
          <p:cNvPr id="10439" name="yt_shape_10439"/>
          <p:cNvSpPr txBox="1"/>
          <p:nvPr/>
        </p:nvSpPr>
        <p:spPr>
          <a:xfrm>
            <a:off x="540000" y="1396872"/>
            <a:ext cx="108395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40" name="yt_shape_10440"/>
          <p:cNvSpPr txBox="1"/>
          <p:nvPr/>
        </p:nvSpPr>
        <p:spPr>
          <a:xfrm>
            <a:off x="540000" y="1876175"/>
            <a:ext cx="991617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恒成立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总有两个不相等的实数根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8013482">
            <a:extLst>
              <a:ext uri="{FF2B5EF4-FFF2-40B4-BE49-F238E27FC236}">
                <a16:creationId xmlns:a16="http://schemas.microsoft.com/office/drawing/2014/main" id="{1CED30CF-09BF-211E-51A1-E4EF58D8BF5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7" name="yt_shape_1047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78" name="yt_shape_10478"/>
          <p:cNvSpPr txBox="1"/>
          <p:nvPr/>
        </p:nvSpPr>
        <p:spPr>
          <a:xfrm>
            <a:off x="540000" y="1859435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79" name="yt_shape_10479"/>
          <p:cNvSpPr txBox="1"/>
          <p:nvPr/>
        </p:nvSpPr>
        <p:spPr>
          <a:xfrm>
            <a:off x="540119" y="2338738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有两个不相等的实数根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7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0" name="yt_shape_10480"/>
              <p:cNvSpPr txBox="1"/>
              <p:nvPr/>
            </p:nvSpPr>
            <p:spPr>
              <a:xfrm>
                <a:off x="540000" y="900000"/>
                <a:ext cx="6371744" cy="43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80" name="yt_shape_10480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71744" cy="434286"/>
              </a:xfrm>
              <a:prstGeom prst="rect">
                <a:avLst/>
              </a:prstGeom>
              <a:blipFill>
                <a:blip r:embed="rId2"/>
                <a:stretch>
                  <a:fillRect l="-2967" t="-12676" r="-1914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82" name="yt_shape_10482"/>
              <p:cNvSpPr txBox="1"/>
              <p:nvPr/>
            </p:nvSpPr>
            <p:spPr>
              <a:xfrm>
                <a:off x="540000" y="1385074"/>
                <a:ext cx="6444072" cy="33157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82" name="yt_shape_10482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5074"/>
                <a:ext cx="6444072" cy="3315780"/>
              </a:xfrm>
              <a:prstGeom prst="rect">
                <a:avLst/>
              </a:prstGeom>
              <a:blipFill>
                <a:blip r:embed="rId3"/>
                <a:stretch>
                  <a:fillRect l="-2933" t="-1471" r="-1987" b="-4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1" name="yt_shape_10441"/>
          <p:cNvSpPr txBox="1"/>
          <p:nvPr/>
        </p:nvSpPr>
        <p:spPr>
          <a:xfrm>
            <a:off x="540119" y="900000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没有实数根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是实数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有无实数根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42" name="yt_shape_10442"/>
          <p:cNvSpPr txBox="1"/>
          <p:nvPr/>
        </p:nvSpPr>
        <p:spPr>
          <a:xfrm>
            <a:off x="540000" y="1859435"/>
            <a:ext cx="750686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对于方程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有两个不相等的实数根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3" name="yt_shape_10443"/>
          <p:cNvSpPr txBox="1"/>
          <p:nvPr/>
        </p:nvSpPr>
        <p:spPr>
          <a:xfrm>
            <a:off x="540000" y="900000"/>
            <a:ext cx="623247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利用根的判别式求几何图形的周长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44" name="yt_shape_10444"/>
              <p:cNvSpPr txBox="1"/>
              <p:nvPr/>
            </p:nvSpPr>
            <p:spPr>
              <a:xfrm>
                <a:off x="540000" y="1396872"/>
                <a:ext cx="1035123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44" name="yt_shape_10444" descr="{&quot;rangeId&quot;:1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872"/>
                <a:ext cx="10351232" cy="638893"/>
              </a:xfrm>
              <a:prstGeom prst="rect">
                <a:avLst/>
              </a:prstGeom>
              <a:blipFill>
                <a:blip r:embed="rId2"/>
                <a:stretch>
                  <a:fillRect l="-1826" r="-94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46" name="yt_shape_10446"/>
          <p:cNvSpPr txBox="1"/>
          <p:nvPr/>
        </p:nvSpPr>
        <p:spPr>
          <a:xfrm>
            <a:off x="540000" y="2086553"/>
            <a:ext cx="88742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求出这时菱形的边长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47" name="yt_shape_10447"/>
              <p:cNvSpPr txBox="1"/>
              <p:nvPr/>
            </p:nvSpPr>
            <p:spPr>
              <a:xfrm>
                <a:off x="540119" y="2565856"/>
                <a:ext cx="11111999" cy="36331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代入方程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菱形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47" name="yt_shape_10447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5856"/>
                <a:ext cx="11111999" cy="3633174"/>
              </a:xfrm>
              <a:prstGeom prst="rect">
                <a:avLst/>
              </a:prstGeom>
              <a:blipFill>
                <a:blip r:embed="rId3"/>
                <a:stretch>
                  <a:fillRect l="-1701" t="-1510" r="-274" b="-1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13513">
            <a:extLst>
              <a:ext uri="{FF2B5EF4-FFF2-40B4-BE49-F238E27FC236}">
                <a16:creationId xmlns:a16="http://schemas.microsoft.com/office/drawing/2014/main" id="{1AB96743-596F-36BE-F27E-14F0C21B44B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9" name="yt_shape_10449"/>
          <p:cNvSpPr txBox="1"/>
          <p:nvPr/>
        </p:nvSpPr>
        <p:spPr>
          <a:xfrm>
            <a:off x="540000" y="900000"/>
            <a:ext cx="67085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50" name="yt_shape_10450"/>
              <p:cNvSpPr txBox="1"/>
              <p:nvPr/>
            </p:nvSpPr>
            <p:spPr>
              <a:xfrm>
                <a:off x="540000" y="1379303"/>
                <a:ext cx="6806350" cy="36488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是原方程的一个根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代入原方程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代入原方程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50" name="yt_shape_10450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806350" cy="3648819"/>
              </a:xfrm>
              <a:prstGeom prst="rect">
                <a:avLst/>
              </a:prstGeom>
              <a:blipFill>
                <a:blip r:embed="rId2"/>
                <a:stretch>
                  <a:fillRect l="-2778" t="-1336" r="-1792" b="-2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52" name="yt_shape_10452"/>
              <p:cNvSpPr txBox="1"/>
              <p:nvPr/>
            </p:nvSpPr>
            <p:spPr>
              <a:xfrm>
                <a:off x="540000" y="900000"/>
                <a:ext cx="691535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52" name="yt_shape_104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15355" cy="638893"/>
              </a:xfrm>
              <a:prstGeom prst="rect">
                <a:avLst/>
              </a:prstGeom>
              <a:blipFill>
                <a:blip r:embed="rId2"/>
                <a:stretch>
                  <a:fillRect l="-2734" r="-167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54" name="yt_shape_10454"/>
          <p:cNvSpPr txBox="1"/>
          <p:nvPr/>
        </p:nvSpPr>
        <p:spPr>
          <a:xfrm>
            <a:off x="540000" y="1589681"/>
            <a:ext cx="67534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这个方程总有实数根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55" name="yt_shape_10455"/>
              <p:cNvSpPr txBox="1"/>
              <p:nvPr/>
            </p:nvSpPr>
            <p:spPr>
              <a:xfrm>
                <a:off x="540119" y="2068984"/>
                <a:ext cx="11316521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无论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取何值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这个方程总有实数根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55" name="yt_shape_104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8984"/>
                <a:ext cx="11316521" cy="1106521"/>
              </a:xfrm>
              <a:prstGeom prst="rect">
                <a:avLst/>
              </a:prstGeom>
              <a:blipFill>
                <a:blip r:embed="rId3"/>
                <a:stretch>
                  <a:fillRect l="-1670" r="-53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7" name="yt_shape_1045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若等腰三角形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另两边长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恰好是这个方程的两个根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58" name="yt_shape_10458"/>
              <p:cNvSpPr txBox="1"/>
              <p:nvPr/>
            </p:nvSpPr>
            <p:spPr>
              <a:xfrm>
                <a:off x="540000" y="1859435"/>
                <a:ext cx="10684015" cy="41940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的底边长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的两腰长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方程有两个相等的实数根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不符合三角形三边关系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故舍去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的一腰长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是方程的一个根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符合题意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58" name="yt_shape_104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10684015" cy="4194033"/>
              </a:xfrm>
              <a:prstGeom prst="rect">
                <a:avLst/>
              </a:prstGeom>
              <a:blipFill>
                <a:blip r:embed="rId2"/>
                <a:stretch>
                  <a:fillRect l="-1769" t="-1163" r="-856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0" name="yt_shape_10460"/>
          <p:cNvSpPr txBox="1"/>
          <p:nvPr/>
        </p:nvSpPr>
        <p:spPr>
          <a:xfrm>
            <a:off x="540000" y="900000"/>
            <a:ext cx="623247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利用根与系数的关系求代数式的值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61" name="yt_shape_10461"/>
              <p:cNvSpPr txBox="1"/>
              <p:nvPr/>
            </p:nvSpPr>
            <p:spPr>
              <a:xfrm>
                <a:off x="540119" y="1396872"/>
                <a:ext cx="10884473" cy="9142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南通市中考改编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求代数式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61" name="yt_shape_104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872"/>
                <a:ext cx="10884473" cy="914225"/>
              </a:xfrm>
              <a:prstGeom prst="rect">
                <a:avLst/>
              </a:prstGeom>
              <a:blipFill>
                <a:blip r:embed="rId2"/>
                <a:stretch>
                  <a:fillRect l="-1737" t="-5333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63" name="yt_shape_10463"/>
              <p:cNvSpPr txBox="1"/>
              <p:nvPr/>
            </p:nvSpPr>
            <p:spPr>
              <a:xfrm>
                <a:off x="540000" y="2361885"/>
                <a:ext cx="7008329" cy="3811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的两个实数根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2031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63" name="yt_shape_104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1885"/>
                <a:ext cx="7008329" cy="3811749"/>
              </a:xfrm>
              <a:prstGeom prst="rect">
                <a:avLst/>
              </a:prstGeom>
              <a:blipFill>
                <a:blip r:embed="rId3"/>
                <a:stretch>
                  <a:fillRect l="-2698" t="-1278" r="-1741" b="-3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13550">
            <a:extLst>
              <a:ext uri="{FF2B5EF4-FFF2-40B4-BE49-F238E27FC236}">
                <a16:creationId xmlns:a16="http://schemas.microsoft.com/office/drawing/2014/main" id="{23423F69-697D-BCD6-3DF0-0C8F5FC82DB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4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4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5" name="yt_shape_10465"/>
          <p:cNvSpPr txBox="1"/>
          <p:nvPr/>
        </p:nvSpPr>
        <p:spPr>
          <a:xfrm>
            <a:off x="540000" y="900000"/>
            <a:ext cx="715580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根的判别式及根与系数的关系的综合运用</a:t>
            </a:r>
          </a:p>
        </p:txBody>
      </p:sp>
      <p:sp>
        <p:nvSpPr>
          <p:cNvPr id="10466" name="yt_shape_10466"/>
          <p:cNvSpPr txBox="1"/>
          <p:nvPr/>
        </p:nvSpPr>
        <p:spPr>
          <a:xfrm>
            <a:off x="540000" y="1396872"/>
            <a:ext cx="96757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67" name="yt_shape_10467"/>
          <p:cNvSpPr txBox="1"/>
          <p:nvPr/>
        </p:nvSpPr>
        <p:spPr>
          <a:xfrm>
            <a:off x="540000" y="1876175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68" name="yt_shape_10468"/>
          <p:cNvSpPr txBox="1"/>
          <p:nvPr/>
        </p:nvSpPr>
        <p:spPr>
          <a:xfrm>
            <a:off x="540000" y="2355478"/>
            <a:ext cx="387445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69" name="yt_shape_10469"/>
          <p:cNvSpPr txBox="1"/>
          <p:nvPr/>
        </p:nvSpPr>
        <p:spPr>
          <a:xfrm>
            <a:off x="540000" y="3795044"/>
            <a:ext cx="5471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求另一个根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70" name="yt_shape_10470"/>
              <p:cNvSpPr txBox="1"/>
              <p:nvPr/>
            </p:nvSpPr>
            <p:spPr>
              <a:xfrm>
                <a:off x="540000" y="4274347"/>
                <a:ext cx="6071214" cy="22426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0" name="yt_shape_10470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4347"/>
                <a:ext cx="6071214" cy="2242665"/>
              </a:xfrm>
              <a:prstGeom prst="rect">
                <a:avLst/>
              </a:prstGeom>
              <a:blipFill>
                <a:blip r:embed="rId2"/>
                <a:stretch>
                  <a:fillRect l="-3112" r="-2108" b="-7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013683">
            <a:extLst>
              <a:ext uri="{FF2B5EF4-FFF2-40B4-BE49-F238E27FC236}">
                <a16:creationId xmlns:a16="http://schemas.microsoft.com/office/drawing/2014/main" id="{687FE3DA-2E01-3E49-3032-92ACA959A92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8" grpId="0" build="allAtOnce"/>
      <p:bldP spid="1047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2" name="yt_shape_10472"/>
          <p:cNvSpPr txBox="1"/>
          <p:nvPr/>
        </p:nvSpPr>
        <p:spPr>
          <a:xfrm>
            <a:off x="540000" y="900000"/>
            <a:ext cx="8906284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73" name="yt_shape_10473"/>
          <p:cNvSpPr txBox="1"/>
          <p:nvPr/>
        </p:nvSpPr>
        <p:spPr>
          <a:xfrm>
            <a:off x="540000" y="1379303"/>
            <a:ext cx="314669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74" name="yt_shape_10474"/>
          <p:cNvSpPr txBox="1"/>
          <p:nvPr/>
        </p:nvSpPr>
        <p:spPr>
          <a:xfrm>
            <a:off x="540000" y="1858606"/>
            <a:ext cx="9829614" cy="7793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有两个实数根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475">
            <a:extLst>
              <a:ext uri="{FF2B5EF4-FFF2-40B4-BE49-F238E27FC236}">
                <a16:creationId xmlns:a16="http://schemas.microsoft.com/office/drawing/2014/main" id="{05D09877-1263-F5B5-2999-4702A87D0D6B}"/>
              </a:ext>
            </a:extLst>
          </p:cNvPr>
          <p:cNvSpPr txBox="1"/>
          <p:nvPr/>
        </p:nvSpPr>
        <p:spPr>
          <a:xfrm>
            <a:off x="540000" y="2650046"/>
            <a:ext cx="610263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476">
            <a:extLst>
              <a:ext uri="{FF2B5EF4-FFF2-40B4-BE49-F238E27FC236}">
                <a16:creationId xmlns:a16="http://schemas.microsoft.com/office/drawing/2014/main" id="{C2A01364-C17D-ED50-3D93-3B6947E6E60D}"/>
              </a:ext>
            </a:extLst>
          </p:cNvPr>
          <p:cNvSpPr txBox="1"/>
          <p:nvPr/>
        </p:nvSpPr>
        <p:spPr>
          <a:xfrm>
            <a:off x="540000" y="3129349"/>
            <a:ext cx="9829614" cy="36232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有两个实数根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联立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满足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联立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74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1541</Words>
  <Application>Microsoft Office PowerPoint</Application>
  <PresentationFormat>宽屏</PresentationFormat>
  <Paragraphs>91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NEU-BZ-S92</vt:lpstr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40</cp:revision>
  <dcterms:created xsi:type="dcterms:W3CDTF">2023-05-05T05:33:04Z</dcterms:created>
  <dcterms:modified xsi:type="dcterms:W3CDTF">2023-05-13T15:59:33Z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