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3"/>
    <p:sldId id="367" r:id="rId4"/>
    <p:sldId id="370" r:id="rId5"/>
    <p:sldId id="372" r:id="rId6"/>
    <p:sldId id="375" r:id="rId7"/>
    <p:sldId id="376" r:id="rId8"/>
    <p:sldId id="377" r:id="rId9"/>
    <p:sldId id="379" r:id="rId10"/>
    <p:sldId id="382" r:id="rId11"/>
    <p:sldId id="383" r:id="rId12"/>
    <p:sldId id="384" r:id="rId13"/>
    <p:sldId id="385" r:id="rId14"/>
    <p:sldId id="390" r:id="rId15"/>
    <p:sldId id="387" r:id="rId16"/>
  </p:sldIdLst>
  <p:sldSz cx="12192000" cy="6858000"/>
  <p:notesSz cx="6858000" cy="9144000"/>
  <p:custDataLst>
    <p:tags r:id="rId20"/>
  </p:custDataLst>
  <p:defaultTextStyle>
    <a:defPPr>
      <a:defRPr lang="zh-CN"/>
    </a:defPPr>
    <a:lvl1pPr algn="l" rtl="0" fontAlgn="base">
      <a:defRPr kern="1200">
        <a:solidFill>
          <a:schemeClr val="tx1"/>
        </a:solidFill>
        <a:latin typeface="Arial" panose="020B0604020202020204" pitchFamily="34" charset="0"/>
        <a:ea typeface="宋体" panose="02010600030101010101" pitchFamily="2" charset="-122"/>
        <a:cs typeface="+mn-cs"/>
      </a:defRPr>
    </a:lvl1pPr>
    <a:lvl2pPr marL="457200" algn="l" rtl="0" fontAlgn="base">
      <a:defRPr kern="1200">
        <a:solidFill>
          <a:schemeClr val="tx1"/>
        </a:solidFill>
        <a:latin typeface="Arial" panose="020B0604020202020204" pitchFamily="34" charset="0"/>
        <a:ea typeface="宋体" panose="02010600030101010101" pitchFamily="2" charset="-122"/>
        <a:cs typeface="+mn-cs"/>
      </a:defRPr>
    </a:lvl2pPr>
    <a:lvl3pPr marL="914400" algn="l" rtl="0" fontAlgn="base">
      <a:defRPr kern="1200">
        <a:solidFill>
          <a:schemeClr val="tx1"/>
        </a:solidFill>
        <a:latin typeface="Arial" panose="020B0604020202020204" pitchFamily="34" charset="0"/>
        <a:ea typeface="宋体" panose="02010600030101010101" pitchFamily="2" charset="-122"/>
        <a:cs typeface="+mn-cs"/>
      </a:defRPr>
    </a:lvl3pPr>
    <a:lvl4pPr marL="1371600" algn="l" rtl="0" fontAlgn="base">
      <a:defRPr kern="1200">
        <a:solidFill>
          <a:schemeClr val="tx1"/>
        </a:solidFill>
        <a:latin typeface="Arial" panose="020B0604020202020204" pitchFamily="34" charset="0"/>
        <a:ea typeface="宋体" panose="02010600030101010101" pitchFamily="2" charset="-122"/>
        <a:cs typeface="+mn-cs"/>
      </a:defRPr>
    </a:lvl4pPr>
    <a:lvl5pPr marL="1828800" algn="l" rtl="0" fontAlgn="base">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howGuides="1">
      <p:cViewPr varScale="1">
        <p:scale>
          <a:sx n="56" d="100"/>
          <a:sy n="56" d="100"/>
        </p:scale>
        <p:origin x="976"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gs" Target="tags/tag3.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2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24" name="yt_shape_12524"/>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30000"/>
              </a:lnSpc>
            </a:pPr>
            <a:r>
              <a:rPr lang="zh-CN" altLang="zh-CN" sz="3900" b="0" i="0" u="none" spc="33200">
                <a:noFill/>
                <a:effectLst/>
                <a:latin typeface="NEU-BZ-S92" pitchFamily="39"/>
                <a:ea typeface="宋体" panose="02010600030101010101" pitchFamily="2" charset="-122"/>
                <a:cs typeface="宋体" panose="02010600030101010101" pitchFamily="2" charset="-122"/>
                <a:sym typeface="Finished"/>
              </a:rPr>
              <a:t>⁠</a:t>
            </a:r>
            <a:endParaRPr lang="zh-CN" altLang="zh-CN" sz="3900" b="0" i="0" u="none" spc="332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9244cc83-be1b-4c13-a489-f27be331c54d.png&quot;}"/>
            </a:endParaRPr>
          </a:p>
        </p:txBody>
      </p:sp>
      <p:sp>
        <p:nvSpPr>
          <p:cNvPr id="12525" name="yt_shape_12525"/>
          <p:cNvSpPr txBox="1"/>
          <p:nvPr/>
        </p:nvSpPr>
        <p:spPr>
          <a:xfrm>
            <a:off x="540119" y="1661816"/>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把一个图形绕着某一个点旋转</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180</a:t>
            </a:r>
            <a:r>
              <a:rPr lang="en-US" altLang="zh-CN" sz="2400" b="0" i="0" u="sng">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如果旋转后的图形能够与原来的图形重合</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那么这个图形叫做中心对称图形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这个点就是它的</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2400" b="0" i="0" u="sng">
                <a:solidFill>
                  <a:srgbClr val="FF0000">
                    <a:alpha val="0"/>
                  </a:srgbClr>
                </a:solidFill>
                <a:effectLst/>
                <a:uFill>
                  <a:solidFill>
                    <a:srgbClr val="000000"/>
                  </a:solidFill>
                </a:uFill>
                <a:latin typeface="Times New Roman" panose="02020603050405020304" pitchFamily="24"/>
                <a:ea typeface="黑体" panose="02010609060101010101" pitchFamily="24" charset="-122"/>
                <a:cs typeface="宋体" panose="02010600030101010101" pitchFamily="2" charset="-122"/>
              </a:rPr>
              <a:t>对称中心</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sp>
        <p:nvSpPr>
          <p:cNvPr id="12526" name="yt_shape_12526"/>
          <p:cNvSpPr txBox="1"/>
          <p:nvPr/>
        </p:nvSpPr>
        <p:spPr>
          <a:xfrm>
            <a:off x="540119" y="2621251"/>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中心对称图形上每一对对应点所连线段都经过</a:t>
            </a:r>
            <a:r>
              <a:rPr lang="zh-CN" altLang="zh-CN" sz="100" b="0" i="1" spc="15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spc="15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2400" b="0" i="0" u="sng" spc="150">
                <a:solidFill>
                  <a:srgbClr val="FF0000">
                    <a:alpha val="0"/>
                  </a:srgbClr>
                </a:solidFill>
                <a:effectLst/>
                <a:uFill>
                  <a:solidFill>
                    <a:srgbClr val="000000"/>
                  </a:solidFill>
                </a:uFill>
                <a:latin typeface="Times New Roman" panose="02020603050405020304" pitchFamily="24"/>
                <a:ea typeface="黑体" panose="02010609060101010101" pitchFamily="24" charset="-122"/>
                <a:cs typeface="宋体" panose="02010600030101010101" pitchFamily="2" charset="-122"/>
              </a:rPr>
              <a:t>对称中心</a:t>
            </a:r>
            <a:r>
              <a:rPr lang="zh-CN" altLang="zh-CN" sz="2400" b="0" i="1" u="sng" spc="15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5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并被对称中心平分</a:t>
            </a:r>
            <a:r>
              <a:rPr lang="en-US"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pic>
        <p:nvPicPr>
          <p:cNvPr id="3" name="yt_shape_1683888220816"/>
          <p:cNvPicPr/>
          <p:nvPr/>
        </p:nvPicPr>
        <p:blipFill>
          <a:blip r:embed="rId1" cstate="print">
            <a:extLst>
              <a:ext uri="{28A0092B-C50C-407E-A947-70E740481C1C}">
                <a14:useLocalDpi xmlns:a14="http://schemas.microsoft.com/office/drawing/2010/main" val="0"/>
              </a:ext>
            </a:extLst>
          </a:blip>
          <a:stretch>
            <a:fillRect/>
          </a:stretch>
        </p:blipFill>
        <p:spPr>
          <a:xfrm>
            <a:off x="603500" y="928440"/>
            <a:ext cx="4089464" cy="647273"/>
          </a:xfrm>
          <a:prstGeom prst="rect">
            <a:avLst/>
          </a:prstGeom>
        </p:spPr>
      </p:pic>
      <p:sp>
        <p:nvSpPr>
          <p:cNvPr id="2" name="文本框 1"/>
          <p:cNvSpPr txBox="1"/>
          <p:nvPr/>
        </p:nvSpPr>
        <p:spPr>
          <a:xfrm>
            <a:off x="5022108" y="1615010"/>
            <a:ext cx="942086"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180</a:t>
            </a:r>
            <a:r>
              <a:rPr kumimoji="0" lang="en-US"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endParaRPr lang="zh-CN" altLang="en-US">
              <a:solidFill>
                <a:srgbClr val="FF0000"/>
              </a:solidFill>
            </a:endParaRPr>
          </a:p>
        </p:txBody>
      </p:sp>
      <p:sp>
        <p:nvSpPr>
          <p:cNvPr id="4" name="文本框 3"/>
          <p:cNvSpPr txBox="1"/>
          <p:nvPr/>
        </p:nvSpPr>
        <p:spPr>
          <a:xfrm>
            <a:off x="8374907" y="2090498"/>
            <a:ext cx="1399287"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黑体" panose="02010609060101010101" pitchFamily="24" charset="-122"/>
                <a:cs typeface="宋体" panose="02010600030101010101" pitchFamily="2" charset="-122"/>
              </a:rPr>
              <a:t>对称中心</a:t>
            </a:r>
            <a:endParaRPr lang="zh-CN" altLang="en-US">
              <a:solidFill>
                <a:srgbClr val="FF0000"/>
              </a:solidFill>
            </a:endParaRPr>
          </a:p>
        </p:txBody>
      </p:sp>
      <p:sp>
        <p:nvSpPr>
          <p:cNvPr id="5" name="文本框 4"/>
          <p:cNvSpPr txBox="1"/>
          <p:nvPr/>
        </p:nvSpPr>
        <p:spPr>
          <a:xfrm>
            <a:off x="7616082" y="2574445"/>
            <a:ext cx="1475487" cy="569100"/>
          </a:xfrm>
          <a:prstGeom prst="rect">
            <a:avLst/>
          </a:prstGeom>
          <a:noFill/>
        </p:spPr>
        <p:txBody>
          <a:bodyPr vert="horz" wrap="none" rtlCol="0">
            <a:noAutofit/>
          </a:bodyPr>
          <a:lstStyle/>
          <a:p>
            <a:pPr>
              <a:lnSpc>
                <a:spcPct val="130000"/>
              </a:lnSpc>
            </a:pP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anose="02020603050405020304" pitchFamily="24"/>
                <a:ea typeface="黑体" panose="02010609060101010101" pitchFamily="24" charset="-122"/>
                <a:cs typeface="宋体" panose="02010600030101010101" pitchFamily="2" charset="-122"/>
              </a:rPr>
              <a:t>对称中心</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82" name="yt_shape_12582"/>
          <p:cNvSpPr txBox="1"/>
          <p:nvPr/>
        </p:nvSpPr>
        <p:spPr>
          <a:xfrm>
            <a:off x="540119" y="900000"/>
            <a:ext cx="11111999" cy="89216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13</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教材第</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70</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页第</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8</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题变式</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你能否画出一条直线</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同时把如图所示的两个图形分成形状</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大小都相同的两部分</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你还有什么发现</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12583" name="yt_image_12583"/>
          <p:cNvPicPr>
            <a:picLocks noChangeAspect="1" noChangeArrowheads="1"/>
          </p:cNvPicPr>
          <p:nvPr/>
        </p:nvPicPr>
        <p:blipFill>
          <a:blip r:embed="rId1" cstate="print"/>
          <a:srcRect/>
          <a:stretch>
            <a:fillRect/>
          </a:stretch>
        </p:blipFill>
        <p:spPr bwMode="auto">
          <a:xfrm>
            <a:off x="4570687" y="2013615"/>
            <a:ext cx="3050625" cy="1577697"/>
          </a:xfrm>
          <a:prstGeom prst="rect">
            <a:avLst/>
          </a:prstGeom>
          <a:noFill/>
          <a:extLst>
            <a:ext uri="{909E8E84-426E-40DD-AFC4-6F175D3DCCD1}">
              <a14:hiddenFill xmlns:a14="http://schemas.microsoft.com/office/drawing/2010/main">
                <a:solidFill>
                  <a:srgbClr val="FFFFFF"/>
                </a:solidFill>
              </a14:hiddenFill>
            </a:ext>
          </a:extLst>
        </p:spPr>
      </p:pic>
      <p:sp>
        <p:nvSpPr>
          <p:cNvPr id="12585" name="yt_shape_12585"/>
          <p:cNvSpPr txBox="1"/>
          <p:nvPr/>
        </p:nvSpPr>
        <p:spPr>
          <a:xfrm>
            <a:off x="540119" y="3643445"/>
            <a:ext cx="11111999" cy="1372299"/>
          </a:xfrm>
          <a:prstGeom prst="rect">
            <a:avLst/>
          </a:prstGeom>
        </p:spPr>
        <p:txBody>
          <a:bodyPr vert="horz" wrap="square" lIns="0" tIns="0" rIns="0" bIns="0" rtlCol="0">
            <a:spAutoFit/>
          </a:bodyPr>
          <a:lstStyle/>
          <a:p>
            <a:pPr algn="l" eaLnBrk="1" latinLnBrk="0" hangingPunct="0">
              <a:lnSpc>
                <a:spcPct val="13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能画出这样一条直线并且只有一条</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过两个图形的对称中心作直线</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如图所示</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发现</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若某图形是中心对称图形</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则过它的对称中心的直线把原图形分成形状</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大小都相同的两部分</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12586" name="yt_image_12586"/>
          <p:cNvPicPr>
            <a:picLocks noChangeAspect="1" noChangeArrowheads="1"/>
          </p:cNvPicPr>
          <p:nvPr/>
        </p:nvPicPr>
        <p:blipFill>
          <a:blip r:embed="rId2" cstate="print"/>
          <a:srcRect/>
          <a:stretch>
            <a:fillRect/>
          </a:stretch>
        </p:blipFill>
        <p:spPr bwMode="auto">
          <a:xfrm>
            <a:off x="4105055" y="5218896"/>
            <a:ext cx="3981888" cy="1234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585">
                                            <p:txEl>
                                              <p:pRg st="0" end="0"/>
                                            </p:txEl>
                                          </p:spTgt>
                                        </p:tgtEl>
                                        <p:attrNameLst>
                                          <p:attrName>style.visibility</p:attrName>
                                        </p:attrNameLst>
                                      </p:cBhvr>
                                      <p:to>
                                        <p:strVal val="visible"/>
                                      </p:to>
                                    </p:set>
                                    <p:animEffect transition="in" filter="blinds(horizontal)">
                                      <p:cBhvr>
                                        <p:cTn id="7" dur="500"/>
                                        <p:tgtEl>
                                          <p:spTgt spid="1258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586"/>
                                        </p:tgtEl>
                                        <p:attrNameLst>
                                          <p:attrName>style.visibility</p:attrName>
                                        </p:attrNameLst>
                                      </p:cBhvr>
                                      <p:to>
                                        <p:strVal val="visible"/>
                                      </p:to>
                                    </p:set>
                                    <p:animEffect transition="in" filter="blinds(horizontal)">
                                      <p:cBhvr>
                                        <p:cTn id="10" dur="500"/>
                                        <p:tgtEl>
                                          <p:spTgt spid="12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8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88" name="yt_shape_12588"/>
          <p:cNvSpPr txBox="1"/>
          <p:nvPr/>
        </p:nvSpPr>
        <p:spPr>
          <a:xfrm>
            <a:off x="540000" y="900000"/>
            <a:ext cx="6617196"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14</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方格纸中的每个小正方形的边长均为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12589" name="yt_image_12589"/>
          <p:cNvPicPr>
            <a:picLocks noChangeAspect="1" noChangeArrowheads="1"/>
          </p:cNvPicPr>
          <p:nvPr/>
        </p:nvPicPr>
        <p:blipFill>
          <a:blip r:embed="rId1" cstate="print"/>
          <a:srcRect/>
          <a:stretch>
            <a:fillRect/>
          </a:stretch>
        </p:blipFill>
        <p:spPr bwMode="auto">
          <a:xfrm>
            <a:off x="4727848" y="1484784"/>
            <a:ext cx="3127620" cy="1472679"/>
          </a:xfrm>
          <a:prstGeom prst="rect">
            <a:avLst/>
          </a:prstGeom>
          <a:noFill/>
          <a:extLst>
            <a:ext uri="{909E8E84-426E-40DD-AFC4-6F175D3DCCD1}">
              <a14:hiddenFill xmlns:a14="http://schemas.microsoft.com/office/drawing/2010/main">
                <a:solidFill>
                  <a:srgbClr val="FFFFFF"/>
                </a:solidFill>
              </a14:hiddenFill>
            </a:ext>
          </a:extLst>
        </p:spPr>
      </p:pic>
      <p:sp>
        <p:nvSpPr>
          <p:cNvPr id="12591" name="yt_shape_12591"/>
          <p:cNvSpPr txBox="1"/>
          <p:nvPr/>
        </p:nvSpPr>
        <p:spPr>
          <a:xfrm>
            <a:off x="540119" y="3068960"/>
            <a:ext cx="11111999" cy="892167"/>
          </a:xfrm>
          <a:prstGeom prst="rect">
            <a:avLst/>
          </a:prstGeom>
        </p:spPr>
        <p:txBody>
          <a:bodyPr vert="horz" wrap="square" lIns="0" tIns="0" rIns="0" bIns="0" rtlCol="0">
            <a:spAutoFit/>
          </a:bodyPr>
          <a:lstStyle/>
          <a:p>
            <a:pPr algn="l" eaLnBrk="1" latinLnBrk="0" hangingPunct="0">
              <a:lnSpc>
                <a:spcPct val="130000"/>
              </a:lnSpc>
            </a:pP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观察图</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①②</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中所画的</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L</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型图形</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然后各补画一个小正方形</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使补画后图</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①</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中的图形是轴对称图形</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图</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②</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中的图形是中心对称图形</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2592" name="yt_shape_12592"/>
          <p:cNvSpPr txBox="1"/>
          <p:nvPr/>
        </p:nvSpPr>
        <p:spPr>
          <a:xfrm>
            <a:off x="540119" y="5824237"/>
            <a:ext cx="11532545" cy="428515"/>
          </a:xfrm>
          <a:prstGeom prst="rect">
            <a:avLst/>
          </a:prstGeom>
        </p:spPr>
        <p:txBody>
          <a:bodyPr vert="horz" wrap="square" lIns="0" tIns="0" rIns="0" bIns="0" rtlCol="0">
            <a:spAutoFit/>
          </a:bodyPr>
          <a:lstStyle/>
          <a:p>
            <a:pPr algn="l" eaLnBrk="1" latinLnBrk="0" hangingPunct="0">
              <a:lnSpc>
                <a:spcPct val="130000"/>
              </a:lnSpc>
            </a:pP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补画后</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图</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①②</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中的图形是不是正方体的表面展开图</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填</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是</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或</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不是</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2593" name="yt_shape_12593"/>
          <p:cNvSpPr txBox="1"/>
          <p:nvPr/>
        </p:nvSpPr>
        <p:spPr>
          <a:xfrm>
            <a:off x="540000" y="6342199"/>
            <a:ext cx="10387459"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答</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①</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中的图形</a:t>
            </a:r>
            <a:r>
              <a:rPr lang="zh-CN" altLang="zh-CN" sz="100" b="0" i="1" spc="-100" dirty="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2400" b="0" i="0" u="sng" dirty="0">
                <a:solidFill>
                  <a:srgbClr val="FF0000">
                    <a:alpha val="0"/>
                  </a:srgbClr>
                </a:solidFill>
                <a:effectLst/>
                <a:uFill>
                  <a:solidFill>
                    <a:srgbClr val="000000"/>
                  </a:solidFill>
                </a:uFill>
                <a:latin typeface="Times New Roman" panose="02020603050405020304" pitchFamily="24"/>
                <a:ea typeface="黑体" panose="02010609060101010101" pitchFamily="24" charset="-122"/>
                <a:cs typeface="宋体" panose="02010600030101010101" pitchFamily="2" charset="-122"/>
              </a:rPr>
              <a:t>不是</a:t>
            </a:r>
            <a:r>
              <a:rPr lang="zh-CN" altLang="zh-CN" sz="2400" b="0" i="0" u="sng" dirty="0">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lang="zh-CN" altLang="zh-CN" sz="2400" b="0" i="0" u="sng" dirty="0">
                <a:solidFill>
                  <a:srgbClr val="FF0000">
                    <a:alpha val="0"/>
                  </a:srgbClr>
                </a:solidFill>
                <a:effectLst/>
                <a:uFill>
                  <a:solidFill>
                    <a:srgbClr val="000000"/>
                  </a:solidFill>
                </a:uFill>
                <a:latin typeface="Times New Roman" panose="02020603050405020304" pitchFamily="24"/>
                <a:ea typeface="黑体" panose="02010609060101010101" pitchFamily="24" charset="-122"/>
                <a:cs typeface="宋体" panose="02010600030101010101" pitchFamily="2" charset="-122"/>
              </a:rPr>
              <a:t>图</a:t>
            </a:r>
            <a:r>
              <a:rPr lang="en-US" altLang="zh-CN" sz="2400" b="0" i="0" u="sng" dirty="0">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①</a:t>
            </a:r>
            <a:r>
              <a:rPr lang="zh-CN" altLang="zh-CN" sz="2400" b="0" i="0" u="sng" dirty="0">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lang="en-US" altLang="zh-CN" sz="2400" b="0" i="0" u="sng" dirty="0">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1</a:t>
            </a:r>
            <a:r>
              <a:rPr lang="zh-CN" altLang="zh-CN" sz="2400" b="0" i="0" u="sng" dirty="0">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lang="zh-CN" altLang="zh-CN" sz="2400" b="0" i="0" u="sng" dirty="0">
                <a:solidFill>
                  <a:srgbClr val="FF0000">
                    <a:alpha val="0"/>
                  </a:srgbClr>
                </a:solidFill>
                <a:effectLst/>
                <a:uFill>
                  <a:solidFill>
                    <a:srgbClr val="000000"/>
                  </a:solidFill>
                </a:uFill>
                <a:latin typeface="Times New Roman" panose="02020603050405020304" pitchFamily="24"/>
                <a:ea typeface="黑体" panose="02010609060101010101" pitchFamily="24" charset="-122"/>
                <a:cs typeface="宋体" panose="02010600030101010101" pitchFamily="2" charset="-122"/>
              </a:rPr>
              <a:t>或是</a:t>
            </a:r>
            <a:r>
              <a:rPr lang="zh-CN" altLang="zh-CN" sz="2400" b="0" i="0" u="sng" dirty="0">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lang="zh-CN" altLang="zh-CN" sz="2400" b="0" i="0" u="sng" dirty="0">
                <a:solidFill>
                  <a:srgbClr val="FF0000">
                    <a:alpha val="0"/>
                  </a:srgbClr>
                </a:solidFill>
                <a:effectLst/>
                <a:uFill>
                  <a:solidFill>
                    <a:srgbClr val="000000"/>
                  </a:solidFill>
                </a:uFill>
                <a:latin typeface="Times New Roman" panose="02020603050405020304" pitchFamily="24"/>
                <a:ea typeface="黑体" panose="02010609060101010101" pitchFamily="24" charset="-122"/>
                <a:cs typeface="宋体" panose="02010600030101010101" pitchFamily="2" charset="-122"/>
              </a:rPr>
              <a:t>图</a:t>
            </a:r>
            <a:r>
              <a:rPr lang="en-US" altLang="zh-CN" sz="2400" b="0" i="0" u="sng" dirty="0">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①</a:t>
            </a:r>
            <a:r>
              <a:rPr lang="zh-CN" altLang="zh-CN" sz="2400" b="0" i="0" u="sng" dirty="0">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lang="en-US" altLang="zh-CN" sz="2400" b="0" i="0" u="sng" dirty="0">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2</a:t>
            </a:r>
            <a:r>
              <a:rPr lang="zh-CN" altLang="zh-CN" sz="2400" b="0" i="0" u="sng" dirty="0">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dirty="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②</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中的图形</a:t>
            </a:r>
            <a:r>
              <a:rPr lang="zh-CN" altLang="zh-CN" sz="100" b="0" i="1" spc="-100" dirty="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2400" b="0" i="0" u="sng" dirty="0">
                <a:solidFill>
                  <a:srgbClr val="FF0000">
                    <a:alpha val="0"/>
                  </a:srgbClr>
                </a:solidFill>
                <a:effectLst/>
                <a:uFill>
                  <a:solidFill>
                    <a:srgbClr val="000000"/>
                  </a:solidFill>
                </a:uFill>
                <a:latin typeface="Times New Roman" panose="02020603050405020304" pitchFamily="24"/>
                <a:ea typeface="黑体" panose="02010609060101010101" pitchFamily="24" charset="-122"/>
                <a:cs typeface="宋体" panose="02010600030101010101" pitchFamily="2" charset="-122"/>
              </a:rPr>
              <a:t>是</a:t>
            </a:r>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dirty="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sp>
        <p:nvSpPr>
          <p:cNvPr id="2" name="文本框 1"/>
          <p:cNvSpPr txBox="1"/>
          <p:nvPr/>
        </p:nvSpPr>
        <p:spPr>
          <a:xfrm>
            <a:off x="2888389" y="6295393"/>
            <a:ext cx="4752086"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黑体" panose="02010609060101010101" pitchFamily="24" charset="-122"/>
                <a:cs typeface="宋体" panose="02010600030101010101" pitchFamily="2" charset="-122"/>
              </a:rPr>
              <a:t>不是</a:t>
            </a:r>
            <a:r>
              <a:rPr kumimoji="0" lang="zh-CN"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黑体" panose="02010609060101010101" pitchFamily="24" charset="-122"/>
                <a:cs typeface="宋体" panose="02010600030101010101" pitchFamily="2" charset="-122"/>
              </a:rPr>
              <a:t>图</a:t>
            </a:r>
            <a:r>
              <a:rPr kumimoji="0" lang="en-US"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①</a:t>
            </a:r>
            <a:r>
              <a:rPr kumimoji="0" lang="zh-CN"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黑体" panose="02010609060101010101" pitchFamily="24" charset="-122"/>
                <a:cs typeface="宋体" panose="02010600030101010101" pitchFamily="2" charset="-122"/>
              </a:rPr>
              <a:t>或是</a:t>
            </a:r>
            <a:r>
              <a:rPr kumimoji="0" lang="zh-CN"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黑体" panose="02010609060101010101" pitchFamily="24" charset="-122"/>
                <a:cs typeface="宋体" panose="02010600030101010101" pitchFamily="2" charset="-122"/>
              </a:rPr>
              <a:t>图</a:t>
            </a:r>
            <a:r>
              <a:rPr kumimoji="0" lang="en-US"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①</a:t>
            </a:r>
            <a:r>
              <a:rPr kumimoji="0" lang="zh-CN"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endParaRPr lang="zh-CN" altLang="en-US">
              <a:solidFill>
                <a:srgbClr val="FF0000"/>
              </a:solidFill>
            </a:endParaRPr>
          </a:p>
        </p:txBody>
      </p:sp>
      <p:sp>
        <p:nvSpPr>
          <p:cNvPr id="3" name="文本框 2"/>
          <p:cNvSpPr txBox="1"/>
          <p:nvPr/>
        </p:nvSpPr>
        <p:spPr>
          <a:xfrm>
            <a:off x="9898789" y="6295393"/>
            <a:ext cx="484886"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黑体" panose="02010609060101010101" pitchFamily="24" charset="-122"/>
                <a:cs typeface="宋体" panose="02010600030101010101" pitchFamily="2" charset="-122"/>
              </a:rPr>
              <a:t>是</a:t>
            </a:r>
            <a:endParaRPr lang="zh-CN" altLang="en-US">
              <a:solidFill>
                <a:srgbClr val="FF0000"/>
              </a:solidFill>
            </a:endParaRPr>
          </a:p>
        </p:txBody>
      </p:sp>
      <p:sp>
        <p:nvSpPr>
          <p:cNvPr id="4" name="yt_shape_12594"/>
          <p:cNvSpPr txBox="1"/>
          <p:nvPr/>
        </p:nvSpPr>
        <p:spPr>
          <a:xfrm>
            <a:off x="540000" y="4005064"/>
            <a:ext cx="2154436"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如图</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yt_image_12595"/>
          <p:cNvPicPr>
            <a:picLocks noChangeAspect="1" noChangeArrowheads="1"/>
          </p:cNvPicPr>
          <p:nvPr/>
        </p:nvPicPr>
        <p:blipFill>
          <a:blip r:embed="rId2" cstate="print"/>
          <a:srcRect/>
          <a:stretch>
            <a:fillRect/>
          </a:stretch>
        </p:blipFill>
        <p:spPr bwMode="auto">
          <a:xfrm>
            <a:off x="4177525" y="4350424"/>
            <a:ext cx="3836948" cy="13828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blinds(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blinds(horizontal)">
                                      <p:cBhvr>
                                        <p:cTn id="2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97" name="yt_shape_12597"/>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30000"/>
              </a:lnSpc>
            </a:pPr>
            <a:r>
              <a:rPr lang="zh-CN" altLang="zh-CN" sz="3900" b="0" i="0" u="none" spc="33200">
                <a:noFill/>
                <a:effectLst/>
                <a:latin typeface="NEU-BZ-S92" pitchFamily="39"/>
                <a:ea typeface="宋体" panose="02010600030101010101" pitchFamily="2" charset="-122"/>
                <a:cs typeface="宋体" panose="02010600030101010101" pitchFamily="2" charset="-122"/>
                <a:sym typeface="Finished"/>
              </a:rPr>
              <a:t>⁠</a:t>
            </a:r>
            <a:endParaRPr lang="zh-CN" altLang="zh-CN" sz="3900" b="0" i="0" u="none" spc="332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5e3ca1b9-0537-4118-a8fe-b613cde10620.png&quot;}"/>
            </a:endParaRPr>
          </a:p>
        </p:txBody>
      </p:sp>
      <p:sp>
        <p:nvSpPr>
          <p:cNvPr id="12598" name="yt_shape_12598"/>
          <p:cNvSpPr txBox="1"/>
          <p:nvPr/>
        </p:nvSpPr>
        <p:spPr>
          <a:xfrm>
            <a:off x="540119" y="1661816"/>
            <a:ext cx="11111999" cy="738664"/>
          </a:xfrm>
          <a:prstGeom prst="rect">
            <a:avLst/>
          </a:prstGeom>
        </p:spPr>
        <p:txBody>
          <a:bodyPr vert="horz" wrap="square" lIns="0" tIns="0" rIns="0" bIns="0" rtlCol="0">
            <a:spAutoFit/>
          </a:bodyPr>
          <a:lstStyle/>
          <a:p>
            <a:pPr algn="l" eaLnBrk="1" latinLnBrk="0" hangingPunct="0"/>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15</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核心素养</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几何直观</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在</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ABC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中</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是</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BC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上一点</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DE</a:t>
            </a:r>
            <a:r>
              <a:rPr lang="en-US" altLang="zh-CN" sz="2400" b="0" i="1"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交</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于点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E</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DF</a:t>
            </a:r>
            <a:r>
              <a:rPr lang="en-US" altLang="zh-CN" sz="2400" b="0" i="1"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交</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于点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F</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连接</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2599" name="yt_shape_12599"/>
          <p:cNvSpPr txBox="1"/>
          <p:nvPr/>
        </p:nvSpPr>
        <p:spPr>
          <a:xfrm>
            <a:off x="540000" y="2492896"/>
            <a:ext cx="5863785" cy="373115"/>
          </a:xfrm>
          <a:prstGeom prst="rect">
            <a:avLst/>
          </a:prstGeom>
        </p:spPr>
        <p:txBody>
          <a:bodyPr vert="horz" wrap="none" lIns="0" tIns="0" rIns="0" bIns="0" rtlCol="0">
            <a:spAutoFit/>
          </a:bodyPr>
          <a:lstStyle/>
          <a:p>
            <a:pPr algn="l" eaLnBrk="1" latinLnBrk="0" hangingPunct="0"/>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求证</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四边形</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AEDF</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是中心对称图形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yt_shape_1683888220984"/>
          <p:cNvPicPr/>
          <p:nvPr/>
        </p:nvPicPr>
        <p:blipFill>
          <a:blip r:embed="rId1" cstate="print">
            <a:extLst>
              <a:ext uri="{28A0092B-C50C-407E-A947-70E740481C1C}">
                <a14:useLocalDpi xmlns:a14="http://schemas.microsoft.com/office/drawing/2010/main" val="0"/>
              </a:ext>
            </a:extLst>
          </a:blip>
          <a:stretch>
            <a:fillRect/>
          </a:stretch>
        </p:blipFill>
        <p:spPr>
          <a:xfrm>
            <a:off x="603500" y="928440"/>
            <a:ext cx="4089464" cy="647273"/>
          </a:xfrm>
          <a:prstGeom prst="rect">
            <a:avLst/>
          </a:prstGeom>
        </p:spPr>
      </p:pic>
      <p:sp>
        <p:nvSpPr>
          <p:cNvPr id="2" name="yt_shape_12600"/>
          <p:cNvSpPr txBox="1"/>
          <p:nvPr/>
        </p:nvSpPr>
        <p:spPr>
          <a:xfrm>
            <a:off x="540119" y="2943435"/>
            <a:ext cx="6924033" cy="3693319"/>
          </a:xfrm>
          <a:prstGeom prst="rect">
            <a:avLst/>
          </a:prstGeom>
        </p:spPr>
        <p:txBody>
          <a:bodyPr vert="horz" wrap="square" lIns="0" tIns="0" rIns="0" bIns="0" rtlCol="0">
            <a:spAutoFit/>
          </a:bodyPr>
          <a:lstStyle/>
          <a:p>
            <a:pPr algn="l" eaLnBrk="1" latinLnBrk="0" hangingPunct="0"/>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证明</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DE</a:t>
            </a:r>
            <a:r>
              <a:rPr lang="en-US" altLang="zh-CN" sz="2400" b="0" i="1"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AC</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DF</a:t>
            </a:r>
            <a:r>
              <a:rPr lang="en-US" altLang="zh-CN" sz="2400" b="0" i="1"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ADE</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DAF</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DAE</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ADF</a:t>
            </a:r>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DA</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ADE</a:t>
            </a:r>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DAF</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ASA</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AE</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DF</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DE</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AF</a:t>
            </a:r>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连接</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EF</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交</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于点</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易证得</a:t>
            </a:r>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AOE</a:t>
            </a:r>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DOF</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AOF</a:t>
            </a:r>
            <a:r>
              <a:rPr lang="en-US" altLang="zh-CN" sz="2400" b="0" i="0"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DOE</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OE</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OF</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OA</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OD</a:t>
            </a:r>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即点</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点</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关于点</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成中心对称</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点</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E</a:t>
            </a:r>
            <a:r>
              <a:rPr lang="zh-CN"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点</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F</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也关于点</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成中心对称</a:t>
            </a:r>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四边形</a:t>
            </a:r>
            <a:r>
              <a:rPr lang="en-US" altLang="zh-CN" sz="2400" b="0" i="1" u="none" spc="15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AEDF</a:t>
            </a:r>
            <a:r>
              <a:rPr lang="zh-CN" altLang="zh-CN" sz="2400" b="0" i="0" u="none" spc="15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是中心对称图形</a:t>
            </a:r>
            <a:r>
              <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spc="150"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yt_image_12601"/>
          <p:cNvPicPr>
            <a:picLocks noChangeAspect="1" noChangeArrowheads="1"/>
          </p:cNvPicPr>
          <p:nvPr/>
        </p:nvPicPr>
        <p:blipFill>
          <a:blip r:embed="rId2" cstate="print"/>
          <a:srcRect/>
          <a:stretch>
            <a:fillRect/>
          </a:stretch>
        </p:blipFill>
        <p:spPr bwMode="auto">
          <a:xfrm>
            <a:off x="9621818" y="2564904"/>
            <a:ext cx="2030181" cy="1440160"/>
          </a:xfrm>
          <a:prstGeom prst="rect">
            <a:avLst/>
          </a:prstGeom>
          <a:noFill/>
          <a:extLst>
            <a:ext uri="{909E8E84-426E-40DD-AFC4-6F175D3DCCD1}">
              <a14:hiddenFill xmlns:a14="http://schemas.microsoft.com/office/drawing/2010/main">
                <a:solidFill>
                  <a:srgbClr val="FFFFFF"/>
                </a:solidFill>
              </a14:hiddenFill>
            </a:ext>
          </a:extLst>
        </p:spPr>
      </p:pic>
      <p:pic>
        <p:nvPicPr>
          <p:cNvPr id="5" name="yt_image_12603"/>
          <p:cNvPicPr>
            <a:picLocks noChangeAspect="1" noChangeArrowheads="1"/>
          </p:cNvPicPr>
          <p:nvPr/>
        </p:nvPicPr>
        <p:blipFill>
          <a:blip r:embed="rId3" cstate="print"/>
          <a:srcRect/>
          <a:stretch>
            <a:fillRect/>
          </a:stretch>
        </p:blipFill>
        <p:spPr bwMode="auto">
          <a:xfrm>
            <a:off x="9621700" y="4233714"/>
            <a:ext cx="2030181" cy="13822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linds(horizontal)">
                                      <p:cBhvr>
                                        <p:cTn id="22" dur="500"/>
                                        <p:tgtEl>
                                          <p:spTgt spid="2">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blinds(horizontal)">
                                      <p:cBhvr>
                                        <p:cTn id="25" dur="500"/>
                                        <p:tgtEl>
                                          <p:spTgt spid="2">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blinds(horizontal)">
                                      <p:cBhvr>
                                        <p:cTn id="28" dur="500"/>
                                        <p:tgtEl>
                                          <p:spTgt spid="2">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linds(horizontal)">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605" name="yt_shape_12605"/>
          <p:cNvSpPr txBox="1"/>
          <p:nvPr/>
        </p:nvSpPr>
        <p:spPr>
          <a:xfrm>
            <a:off x="540000" y="908720"/>
            <a:ext cx="7623882"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若</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平分</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BAC</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求证</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点</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E</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F</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关于直线</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对称</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3" name="yt_shape_12606"/>
          <p:cNvSpPr txBox="1"/>
          <p:nvPr/>
        </p:nvSpPr>
        <p:spPr>
          <a:xfrm>
            <a:off x="540000" y="1540387"/>
            <a:ext cx="6820778" cy="2349041"/>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证明</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平分</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BAC</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BAD</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CAD</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又</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CAD</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ADE</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BAD</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ADE</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AE</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DE</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DE</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AF</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AE</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AF</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垂直平分</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EF</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点</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E</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F</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关于直线</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对称</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12607" name="yt_image_12607"/>
          <p:cNvPicPr>
            <a:picLocks noChangeAspect="1" noChangeArrowheads="1"/>
          </p:cNvPicPr>
          <p:nvPr/>
        </p:nvPicPr>
        <p:blipFill>
          <a:blip r:embed="rId1" cstate="print"/>
          <a:srcRect/>
          <a:stretch>
            <a:fillRect/>
          </a:stretch>
        </p:blipFill>
        <p:spPr bwMode="auto">
          <a:xfrm>
            <a:off x="9331760" y="908720"/>
            <a:ext cx="2320239" cy="1645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609" name="yt_shape_12609"/>
          <p:cNvSpPr txBox="1"/>
          <p:nvPr/>
        </p:nvSpPr>
        <p:spPr>
          <a:xfrm>
            <a:off x="540000" y="900000"/>
            <a:ext cx="1397819" cy="419346"/>
          </a:xfrm>
          <a:prstGeom prst="rect">
            <a:avLst/>
          </a:prstGeom>
        </p:spPr>
        <p:txBody>
          <a:bodyPr vert="horz" wrap="none" lIns="0" tIns="0" rIns="0" bIns="0" rtlCol="0">
            <a:spAutoFit/>
          </a:bodyPr>
          <a:lstStyle/>
          <a:p>
            <a:pPr algn="l" eaLnBrk="1" latinLnBrk="0" hangingPunct="0">
              <a:lnSpc>
                <a:spcPct val="130000"/>
              </a:lnSpc>
            </a:pPr>
            <a:r>
              <a:rPr lang="zh-CN" altLang="zh-CN" sz="2300" b="0" i="0" u="none" spc="10900">
                <a:noFill/>
                <a:effectLst/>
                <a:latin typeface="NEU-BZ-S92" pitchFamily="39"/>
                <a:ea typeface="宋体" panose="02010600030101010101" pitchFamily="2" charset="-122"/>
                <a:cs typeface="宋体" panose="02010600030101010101" pitchFamily="2" charset="-122"/>
                <a:sym typeface="Finished"/>
              </a:rPr>
              <a:t>⁠</a:t>
            </a:r>
            <a:endParaRPr lang="zh-CN" altLang="zh-CN" sz="2300" b="0" i="0" u="none" spc="109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0090fb7a-5740-4e4f-a5b1-e4ce70ccf3d4.png&quot;}"/>
            </a:endParaRPr>
          </a:p>
        </p:txBody>
      </p:sp>
      <p:sp>
        <p:nvSpPr>
          <p:cNvPr id="12610" name="yt_shape_12610"/>
          <p:cNvSpPr txBox="1"/>
          <p:nvPr/>
        </p:nvSpPr>
        <p:spPr>
          <a:xfrm>
            <a:off x="540000" y="1370134"/>
            <a:ext cx="11111999" cy="964870"/>
          </a:xfrm>
          <a:prstGeom prst="rect">
            <a:avLst/>
          </a:prstGeom>
          <a:ln>
            <a:solidFill>
              <a:srgbClr val="000000"/>
            </a:solidFill>
          </a:ln>
        </p:spPr>
        <p:txBody>
          <a:bodyPr vert="horz" wrap="square" lIns="72000" tIns="0" rIns="72000" bIns="72000" rtlCol="0">
            <a:spAutoFit/>
          </a:bodyPr>
          <a:lstStyle/>
          <a:p>
            <a:pPr algn="ctr" eaLnBrk="1" latinLnBrk="0" hangingPunct="0">
              <a:lnSpc>
                <a:spcPct val="130000"/>
              </a:lnSpc>
            </a:pP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中心对称图形是绕某点旋转</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180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后与原图形重合的图形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而绕某点旋转其他角度后与原图形重合的图形不一定是中心对称图形</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yt_shape_1683888221012"/>
          <p:cNvPicPr/>
          <p:nvPr/>
        </p:nvPicPr>
        <p:blipFill>
          <a:blip r:embed="rId1" cstate="print">
            <a:extLst>
              <a:ext uri="{28A0092B-C50C-407E-A947-70E740481C1C}">
                <a14:useLocalDpi xmlns:a14="http://schemas.microsoft.com/office/drawing/2010/main" val="0"/>
              </a:ext>
            </a:extLst>
          </a:blip>
          <a:stretch>
            <a:fillRect/>
          </a:stretch>
        </p:blipFill>
        <p:spPr>
          <a:xfrm>
            <a:off x="603500" y="947159"/>
            <a:ext cx="1257364" cy="320973"/>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27" name="yt_shape_12527"/>
          <p:cNvSpPr txBox="1"/>
          <p:nvPr/>
        </p:nvSpPr>
        <p:spPr>
          <a:xfrm>
            <a:off x="540000" y="900000"/>
            <a:ext cx="4270400" cy="720197"/>
          </a:xfrm>
          <a:prstGeom prst="rect">
            <a:avLst/>
          </a:prstGeom>
        </p:spPr>
        <p:txBody>
          <a:bodyPr vert="horz" wrap="none" lIns="0" tIns="0" rIns="0" bIns="0" rtlCol="0">
            <a:spAutoFit/>
          </a:bodyPr>
          <a:lstStyle/>
          <a:p>
            <a:pPr algn="l" eaLnBrk="1" latinLnBrk="0" hangingPunct="0">
              <a:lnSpc>
                <a:spcPct val="130000"/>
              </a:lnSpc>
            </a:pPr>
            <a:r>
              <a:rPr lang="zh-CN" altLang="zh-CN" sz="3950" b="0" i="0" u="none" spc="33300">
                <a:noFill/>
                <a:effectLst/>
                <a:latin typeface="NEU-BZ-S92" pitchFamily="39"/>
                <a:ea typeface="宋体" panose="02010600030101010101" pitchFamily="2" charset="-122"/>
                <a:cs typeface="宋体" panose="02010600030101010101" pitchFamily="2" charset="-122"/>
                <a:sym typeface="Finished"/>
              </a:rPr>
              <a:t>⁠</a:t>
            </a:r>
            <a:endParaRPr lang="zh-CN" altLang="zh-CN" sz="3950" b="0" i="0" u="none" spc="333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f5ce10cc-653f-408a-bda1-8b8799c60103.png&quot;}"/>
            </a:endParaRPr>
          </a:p>
        </p:txBody>
      </p:sp>
      <p:sp>
        <p:nvSpPr>
          <p:cNvPr id="12528" name="yt_shape_12528"/>
          <p:cNvSpPr txBox="1"/>
          <p:nvPr/>
        </p:nvSpPr>
        <p:spPr>
          <a:xfrm>
            <a:off x="540000" y="1670985"/>
            <a:ext cx="4565352" cy="446084"/>
          </a:xfrm>
          <a:prstGeom prst="rect">
            <a:avLst/>
          </a:prstGeom>
        </p:spPr>
        <p:txBody>
          <a:bodyPr vert="horz" wrap="none" lIns="0" tIns="0" rIns="0" bIns="0" rtlCol="0">
            <a:spAutoFit/>
          </a:bodyPr>
          <a:lstStyle/>
          <a:p>
            <a:pPr algn="l" eaLnBrk="1" latinLnBrk="0" hangingPunct="0">
              <a:lnSpc>
                <a:spcPct val="130000"/>
              </a:lnSpc>
            </a:pPr>
            <a:r>
              <a:rPr lang="zh-CN" altLang="zh-CN" sz="2500" b="0" i="0" u="none" spc="11600">
                <a:noFill/>
                <a:effectLst/>
                <a:latin typeface="NEU-BZ-S92" pitchFamily="39"/>
                <a:ea typeface="宋体" panose="02010600030101010101" pitchFamily="2" charset="-122"/>
                <a:cs typeface="宋体" panose="02010600030101010101" pitchFamily="2" charset="-122"/>
                <a:sym typeface="Finished"/>
              </a:rPr>
              <a:t>⁠</a:t>
            </a:r>
            <a:r>
              <a:rPr lang="zh-CN" altLang="zh-CN" sz="2400" b="0" i="1"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中心对称图形的识别</a:t>
            </a:r>
            <a:endPar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endParaRPr>
          </a:p>
        </p:txBody>
      </p:sp>
      <p:sp>
        <p:nvSpPr>
          <p:cNvPr id="12529" name="yt_shape_12529"/>
          <p:cNvSpPr txBox="1"/>
          <p:nvPr/>
        </p:nvSpPr>
        <p:spPr>
          <a:xfrm>
            <a:off x="540119" y="2167857"/>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宜昌市中考</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下列四幅图案是四所大学校徽的主体标识</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其中是中心对称图形的是</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dirty="0">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2532" name="yt_shape_12532"/>
          <p:cNvSpPr txBox="1"/>
          <p:nvPr/>
        </p:nvSpPr>
        <p:spPr>
          <a:xfrm>
            <a:off x="540000" y="4575625"/>
            <a:ext cx="10687221"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徐州市中考</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下列图形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是轴对称图形但不是中心对称图形的是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yt_shape_1683888220842"/>
          <p:cNvPicPr/>
          <p:nvPr/>
        </p:nvPicPr>
        <p:blipFill>
          <a:blip r:embed="rId1" cstate="print">
            <a:extLst>
              <a:ext uri="{28A0092B-C50C-407E-A947-70E740481C1C}">
                <a14:useLocalDpi xmlns:a14="http://schemas.microsoft.com/office/drawing/2010/main" val="0"/>
              </a:ext>
            </a:extLst>
          </a:blip>
          <a:stretch>
            <a:fillRect/>
          </a:stretch>
        </p:blipFill>
        <p:spPr>
          <a:xfrm>
            <a:off x="603500" y="930553"/>
            <a:ext cx="4102164" cy="652125"/>
          </a:xfrm>
          <a:prstGeom prst="rect">
            <a:avLst/>
          </a:prstGeom>
        </p:spPr>
      </p:pic>
      <p:pic>
        <p:nvPicPr>
          <p:cNvPr id="5" name="yt_shape_1683888220858"/>
          <p:cNvPicPr/>
          <p:nvPr/>
        </p:nvPicPr>
        <p:blipFill>
          <a:blip r:embed="rId2" cstate="print">
            <a:extLst>
              <a:ext uri="{28A0092B-C50C-407E-A947-70E740481C1C}">
                <a14:useLocalDpi xmlns:a14="http://schemas.microsoft.com/office/drawing/2010/main" val="0"/>
              </a:ext>
            </a:extLst>
          </a:blip>
          <a:stretch>
            <a:fillRect/>
          </a:stretch>
        </p:blipFill>
        <p:spPr>
          <a:xfrm>
            <a:off x="603500" y="1710281"/>
            <a:ext cx="1346264" cy="363178"/>
          </a:xfrm>
          <a:prstGeom prst="rect">
            <a:avLst/>
          </a:prstGeom>
        </p:spPr>
      </p:pic>
      <p:sp>
        <p:nvSpPr>
          <p:cNvPr id="2" name="文本框 1"/>
          <p:cNvSpPr txBox="1"/>
          <p:nvPr/>
        </p:nvSpPr>
        <p:spPr>
          <a:xfrm>
            <a:off x="1669308" y="2596539"/>
            <a:ext cx="383286"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C</a:t>
            </a:r>
            <a:endParaRPr lang="zh-CN" altLang="en-US">
              <a:solidFill>
                <a:srgbClr val="FF0000"/>
              </a:solidFill>
            </a:endParaRPr>
          </a:p>
        </p:txBody>
      </p:sp>
      <p:sp>
        <p:nvSpPr>
          <p:cNvPr id="4" name="文本框 3"/>
          <p:cNvSpPr txBox="1"/>
          <p:nvPr/>
        </p:nvSpPr>
        <p:spPr>
          <a:xfrm>
            <a:off x="10203589" y="4528819"/>
            <a:ext cx="400748"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D</a:t>
            </a:r>
            <a:endParaRPr lang="zh-CN" altLang="en-US">
              <a:solidFill>
                <a:srgbClr val="FF0000"/>
              </a:solidFill>
            </a:endParaRPr>
          </a:p>
        </p:txBody>
      </p:sp>
      <p:pic>
        <p:nvPicPr>
          <p:cNvPr id="6" name="yt_image_12530"/>
          <p:cNvPicPr>
            <a:picLocks noChangeAspect="1" noChangeArrowheads="1"/>
          </p:cNvPicPr>
          <p:nvPr/>
        </p:nvPicPr>
        <p:blipFill rotWithShape="1">
          <a:blip r:embed="rId3" cstate="print"/>
          <a:srcRect l="25288" r="51327"/>
          <a:stretch>
            <a:fillRect/>
          </a:stretch>
        </p:blipFill>
        <p:spPr bwMode="auto">
          <a:xfrm>
            <a:off x="2773523" y="3191656"/>
            <a:ext cx="1090229" cy="1245456"/>
          </a:xfrm>
          <a:prstGeom prst="rect">
            <a:avLst/>
          </a:prstGeom>
          <a:noFill/>
          <a:extLst>
            <a:ext uri="{909E8E84-426E-40DD-AFC4-6F175D3DCCD1}">
              <a14:hiddenFill xmlns:a14="http://schemas.microsoft.com/office/drawing/2010/main">
                <a:solidFill>
                  <a:srgbClr val="FFFFFF"/>
                </a:solidFill>
              </a14:hiddenFill>
            </a:ext>
          </a:extLst>
        </p:spPr>
      </p:pic>
      <p:pic>
        <p:nvPicPr>
          <p:cNvPr id="7" name="yt_image_12530"/>
          <p:cNvPicPr>
            <a:picLocks noChangeAspect="1" noChangeArrowheads="1"/>
          </p:cNvPicPr>
          <p:nvPr/>
        </p:nvPicPr>
        <p:blipFill rotWithShape="1">
          <a:blip r:embed="rId3" cstate="print"/>
          <a:srcRect r="76616"/>
          <a:stretch>
            <a:fillRect/>
          </a:stretch>
        </p:blipFill>
        <p:spPr bwMode="auto">
          <a:xfrm>
            <a:off x="551384" y="3191656"/>
            <a:ext cx="1090229" cy="1245456"/>
          </a:xfrm>
          <a:prstGeom prst="rect">
            <a:avLst/>
          </a:prstGeom>
          <a:noFill/>
          <a:extLst>
            <a:ext uri="{909E8E84-426E-40DD-AFC4-6F175D3DCCD1}">
              <a14:hiddenFill xmlns:a14="http://schemas.microsoft.com/office/drawing/2010/main">
                <a:solidFill>
                  <a:srgbClr val="FFFFFF"/>
                </a:solidFill>
              </a14:hiddenFill>
            </a:ext>
          </a:extLst>
        </p:spPr>
      </p:pic>
      <p:pic>
        <p:nvPicPr>
          <p:cNvPr id="8" name="yt_image_12530"/>
          <p:cNvPicPr>
            <a:picLocks noChangeAspect="1" noChangeArrowheads="1"/>
          </p:cNvPicPr>
          <p:nvPr/>
        </p:nvPicPr>
        <p:blipFill rotWithShape="1">
          <a:blip r:embed="rId3" cstate="print"/>
          <a:srcRect l="50968" r="25864"/>
          <a:stretch>
            <a:fillRect/>
          </a:stretch>
        </p:blipFill>
        <p:spPr bwMode="auto">
          <a:xfrm>
            <a:off x="4943872" y="3191656"/>
            <a:ext cx="1080120" cy="1245456"/>
          </a:xfrm>
          <a:prstGeom prst="rect">
            <a:avLst/>
          </a:prstGeom>
          <a:noFill/>
          <a:extLst>
            <a:ext uri="{909E8E84-426E-40DD-AFC4-6F175D3DCCD1}">
              <a14:hiddenFill xmlns:a14="http://schemas.microsoft.com/office/drawing/2010/main">
                <a:solidFill>
                  <a:srgbClr val="FFFFFF"/>
                </a:solidFill>
              </a14:hiddenFill>
            </a:ext>
          </a:extLst>
        </p:spPr>
      </p:pic>
      <p:pic>
        <p:nvPicPr>
          <p:cNvPr id="9" name="yt_image_12530"/>
          <p:cNvPicPr>
            <a:picLocks noChangeAspect="1" noChangeArrowheads="1"/>
          </p:cNvPicPr>
          <p:nvPr/>
        </p:nvPicPr>
        <p:blipFill rotWithShape="1">
          <a:blip r:embed="rId3" cstate="print"/>
          <a:srcRect l="78422"/>
          <a:stretch>
            <a:fillRect/>
          </a:stretch>
        </p:blipFill>
        <p:spPr bwMode="auto">
          <a:xfrm>
            <a:off x="7176120" y="3191656"/>
            <a:ext cx="1006034" cy="1245456"/>
          </a:xfrm>
          <a:prstGeom prst="rect">
            <a:avLst/>
          </a:prstGeom>
          <a:noFill/>
          <a:extLst>
            <a:ext uri="{909E8E84-426E-40DD-AFC4-6F175D3DCCD1}">
              <a14:hiddenFill xmlns:a14="http://schemas.microsoft.com/office/drawing/2010/main">
                <a:solidFill>
                  <a:srgbClr val="FFFFFF"/>
                </a:solidFill>
              </a14:hiddenFill>
            </a:ext>
          </a:extLst>
        </p:spPr>
      </p:pic>
      <p:pic>
        <p:nvPicPr>
          <p:cNvPr id="10" name="yt_image_12533"/>
          <p:cNvPicPr>
            <a:picLocks noChangeAspect="1" noChangeArrowheads="1"/>
          </p:cNvPicPr>
          <p:nvPr/>
        </p:nvPicPr>
        <p:blipFill rotWithShape="1">
          <a:blip r:embed="rId4" cstate="print"/>
          <a:srcRect l="75266"/>
          <a:stretch>
            <a:fillRect/>
          </a:stretch>
        </p:blipFill>
        <p:spPr bwMode="auto">
          <a:xfrm>
            <a:off x="7032104" y="5285720"/>
            <a:ext cx="1152128" cy="1239624"/>
          </a:xfrm>
          <a:prstGeom prst="rect">
            <a:avLst/>
          </a:prstGeom>
          <a:noFill/>
          <a:extLst>
            <a:ext uri="{909E8E84-426E-40DD-AFC4-6F175D3DCCD1}">
              <a14:hiddenFill xmlns:a14="http://schemas.microsoft.com/office/drawing/2010/main">
                <a:solidFill>
                  <a:srgbClr val="FFFFFF"/>
                </a:solidFill>
              </a14:hiddenFill>
            </a:ext>
          </a:extLst>
        </p:spPr>
      </p:pic>
      <p:pic>
        <p:nvPicPr>
          <p:cNvPr id="11" name="yt_image_12533"/>
          <p:cNvPicPr>
            <a:picLocks noChangeAspect="1" noChangeArrowheads="1"/>
          </p:cNvPicPr>
          <p:nvPr/>
        </p:nvPicPr>
        <p:blipFill rotWithShape="1">
          <a:blip r:embed="rId4" cstate="print"/>
          <a:srcRect l="49730" r="25536"/>
          <a:stretch>
            <a:fillRect/>
          </a:stretch>
        </p:blipFill>
        <p:spPr bwMode="auto">
          <a:xfrm>
            <a:off x="4943872" y="5285720"/>
            <a:ext cx="1152128" cy="1239624"/>
          </a:xfrm>
          <a:prstGeom prst="rect">
            <a:avLst/>
          </a:prstGeom>
          <a:noFill/>
          <a:extLst>
            <a:ext uri="{909E8E84-426E-40DD-AFC4-6F175D3DCCD1}">
              <a14:hiddenFill xmlns:a14="http://schemas.microsoft.com/office/drawing/2010/main">
                <a:solidFill>
                  <a:srgbClr val="FFFFFF"/>
                </a:solidFill>
              </a14:hiddenFill>
            </a:ext>
          </a:extLst>
        </p:spPr>
      </p:pic>
      <p:pic>
        <p:nvPicPr>
          <p:cNvPr id="12" name="yt_image_12533"/>
          <p:cNvPicPr>
            <a:picLocks noChangeAspect="1" noChangeArrowheads="1"/>
          </p:cNvPicPr>
          <p:nvPr/>
        </p:nvPicPr>
        <p:blipFill rotWithShape="1">
          <a:blip r:embed="rId4" cstate="print"/>
          <a:srcRect l="24734" r="52078"/>
          <a:stretch>
            <a:fillRect/>
          </a:stretch>
        </p:blipFill>
        <p:spPr bwMode="auto">
          <a:xfrm>
            <a:off x="2711624" y="5285720"/>
            <a:ext cx="1080120" cy="1239624"/>
          </a:xfrm>
          <a:prstGeom prst="rect">
            <a:avLst/>
          </a:prstGeom>
          <a:noFill/>
          <a:extLst>
            <a:ext uri="{909E8E84-426E-40DD-AFC4-6F175D3DCCD1}">
              <a14:hiddenFill xmlns:a14="http://schemas.microsoft.com/office/drawing/2010/main">
                <a:solidFill>
                  <a:srgbClr val="FFFFFF"/>
                </a:solidFill>
              </a14:hiddenFill>
            </a:ext>
          </a:extLst>
        </p:spPr>
      </p:pic>
      <p:pic>
        <p:nvPicPr>
          <p:cNvPr id="13" name="yt_image_12533"/>
          <p:cNvPicPr>
            <a:picLocks noChangeAspect="1" noChangeArrowheads="1"/>
          </p:cNvPicPr>
          <p:nvPr/>
        </p:nvPicPr>
        <p:blipFill rotWithShape="1">
          <a:blip r:embed="rId4" cstate="print"/>
          <a:srcRect r="76549"/>
          <a:stretch>
            <a:fillRect/>
          </a:stretch>
        </p:blipFill>
        <p:spPr bwMode="auto">
          <a:xfrm>
            <a:off x="551384" y="5285720"/>
            <a:ext cx="1092362" cy="12396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35" name="yt_shape_12535"/>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如图所示</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是五种汽车标志</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其中是轴对称图形的有</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①②③</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填序号</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是中心对称图形的有</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①④⑤</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填序号</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pic>
        <p:nvPicPr>
          <p:cNvPr id="12536" name="yt_image_12536"/>
          <p:cNvPicPr>
            <a:picLocks noChangeAspect="1" noChangeArrowheads="1"/>
          </p:cNvPicPr>
          <p:nvPr/>
        </p:nvPicPr>
        <p:blipFill>
          <a:blip r:embed="rId1" cstate="print"/>
          <a:srcRect/>
          <a:stretch>
            <a:fillRect/>
          </a:stretch>
        </p:blipFill>
        <p:spPr bwMode="auto">
          <a:xfrm>
            <a:off x="3678784" y="2011799"/>
            <a:ext cx="4834431" cy="1168344"/>
          </a:xfrm>
          <a:prstGeom prst="rect">
            <a:avLst/>
          </a:prstGeom>
          <a:noFill/>
          <a:extLst>
            <a:ext uri="{909E8E84-426E-40DD-AFC4-6F175D3DCCD1}">
              <a14:hiddenFill xmlns:a14="http://schemas.microsoft.com/office/drawing/2010/main">
                <a:solidFill>
                  <a:srgbClr val="FFFFFF"/>
                </a:solidFill>
              </a14:hiddenFill>
            </a:ext>
          </a:extLst>
        </p:spPr>
      </p:pic>
      <p:sp>
        <p:nvSpPr>
          <p:cNvPr id="12538" name="yt_shape_12538"/>
          <p:cNvSpPr txBox="1"/>
          <p:nvPr/>
        </p:nvSpPr>
        <p:spPr>
          <a:xfrm>
            <a:off x="540000" y="3230673"/>
            <a:ext cx="8771632"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4</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下列各图是中心对称图形吗</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如果是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请找出它们的对称中心</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12539" name="yt_image_12539"/>
          <p:cNvPicPr>
            <a:picLocks noChangeAspect="1" noChangeArrowheads="1"/>
          </p:cNvPicPr>
          <p:nvPr/>
        </p:nvPicPr>
        <p:blipFill>
          <a:blip r:embed="rId2" cstate="print"/>
          <a:srcRect/>
          <a:stretch>
            <a:fillRect/>
          </a:stretch>
        </p:blipFill>
        <p:spPr bwMode="auto">
          <a:xfrm>
            <a:off x="3753335" y="3862340"/>
            <a:ext cx="4685328" cy="1163160"/>
          </a:xfrm>
          <a:prstGeom prst="rect">
            <a:avLst/>
          </a:prstGeom>
          <a:noFill/>
          <a:extLst>
            <a:ext uri="{909E8E84-426E-40DD-AFC4-6F175D3DCCD1}">
              <a14:hiddenFill xmlns:a14="http://schemas.microsoft.com/office/drawing/2010/main">
                <a:solidFill>
                  <a:srgbClr val="FFFFFF"/>
                </a:solidFill>
              </a14:hiddenFill>
            </a:ext>
          </a:extLst>
        </p:spPr>
      </p:pic>
      <p:sp>
        <p:nvSpPr>
          <p:cNvPr id="12541" name="yt_shape_12541"/>
          <p:cNvSpPr txBox="1"/>
          <p:nvPr/>
        </p:nvSpPr>
        <p:spPr>
          <a:xfrm>
            <a:off x="540000" y="5076031"/>
            <a:ext cx="2308324" cy="412036"/>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都是</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图略</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070107" y="853194"/>
            <a:ext cx="1094487"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①②③</a:t>
            </a:r>
            <a:endParaRPr lang="zh-CN" altLang="en-US">
              <a:solidFill>
                <a:srgbClr val="FF0000"/>
              </a:solidFill>
            </a:endParaRPr>
          </a:p>
        </p:txBody>
      </p:sp>
      <p:sp>
        <p:nvSpPr>
          <p:cNvPr id="3" name="文本框 2"/>
          <p:cNvSpPr txBox="1"/>
          <p:nvPr/>
        </p:nvSpPr>
        <p:spPr>
          <a:xfrm>
            <a:off x="3193308" y="1328682"/>
            <a:ext cx="1094487"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①④⑤</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541">
                                            <p:txEl>
                                              <p:pRg st="0" end="0"/>
                                            </p:txEl>
                                          </p:spTgt>
                                        </p:tgtEl>
                                        <p:attrNameLst>
                                          <p:attrName>style.visibility</p:attrName>
                                        </p:attrNameLst>
                                      </p:cBhvr>
                                      <p:to>
                                        <p:strVal val="visible"/>
                                      </p:to>
                                    </p:set>
                                    <p:animEffect transition="in" filter="blinds(horizontal)">
                                      <p:cBhvr>
                                        <p:cTn id="17" dur="500"/>
                                        <p:tgtEl>
                                          <p:spTgt spid="125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41" grpId="0" build="allAtOnce"/>
      <p:bldP spid="2" grpId="0" build="allAtOnce"/>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42" name="yt_shape_12542"/>
          <p:cNvSpPr txBox="1"/>
          <p:nvPr/>
        </p:nvSpPr>
        <p:spPr>
          <a:xfrm>
            <a:off x="540000" y="900000"/>
            <a:ext cx="4565352" cy="446084"/>
          </a:xfrm>
          <a:prstGeom prst="rect">
            <a:avLst/>
          </a:prstGeom>
        </p:spPr>
        <p:txBody>
          <a:bodyPr vert="horz" wrap="none" lIns="0" tIns="0" rIns="0" bIns="0" rtlCol="0">
            <a:spAutoFit/>
          </a:bodyPr>
          <a:lstStyle/>
          <a:p>
            <a:pPr algn="l" eaLnBrk="1" latinLnBrk="0" hangingPunct="0">
              <a:lnSpc>
                <a:spcPct val="130000"/>
              </a:lnSpc>
            </a:pPr>
            <a:r>
              <a:rPr lang="zh-CN" altLang="zh-CN" sz="2500" b="0" i="0" u="none" spc="11600">
                <a:noFill/>
                <a:effectLst/>
                <a:latin typeface="NEU-BZ-S92" pitchFamily="39"/>
                <a:ea typeface="宋体" panose="02010600030101010101" pitchFamily="2" charset="-122"/>
                <a:cs typeface="宋体" panose="02010600030101010101" pitchFamily="2" charset="-122"/>
                <a:sym typeface="Finished"/>
              </a:rPr>
              <a:t>⁠</a:t>
            </a:r>
            <a:r>
              <a:rPr lang="zh-CN" altLang="zh-CN" sz="2400" b="0" i="1"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中心对称图形的性质</a:t>
            </a:r>
            <a:endPar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endParaRPr>
          </a:p>
        </p:txBody>
      </p:sp>
      <p:sp>
        <p:nvSpPr>
          <p:cNvPr id="12543" name="yt_shape_12543"/>
          <p:cNvSpPr txBox="1"/>
          <p:nvPr/>
        </p:nvSpPr>
        <p:spPr>
          <a:xfrm>
            <a:off x="540119" y="1396872"/>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5</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边长为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的正方形</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ABCD</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的对角线相交于点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过点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的直线分别交边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BC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于</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E</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F</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两点</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则阴影部分的面积是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2547" name="yt_table_12547_skip" title="H_33.41504"/>
          <p:cNvGraphicFramePr>
            <a:graphicFrameLocks noGrp="1"/>
          </p:cNvGraphicFramePr>
          <p:nvPr/>
        </p:nvGraphicFramePr>
        <p:xfrm>
          <a:off x="540000" y="2356307"/>
          <a:ext cx="7725856" cy="424371"/>
        </p:xfrm>
        <a:graphic>
          <a:graphicData uri="http://schemas.openxmlformats.org/drawingml/2006/table">
            <a:tbl>
              <a:tblPr/>
              <a:tblGrid>
                <a:gridCol w="2041843"/>
                <a:gridCol w="2222881"/>
                <a:gridCol w="2351469"/>
                <a:gridCol w="1109663"/>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4</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p:grpSp>
        <p:nvGrpSpPr>
          <p:cNvPr id="12544" name="yt_shape_12544_skip" title="H_130.1159"/>
          <p:cNvGrpSpPr/>
          <p:nvPr/>
        </p:nvGrpSpPr>
        <p:grpSpPr>
          <a:xfrm>
            <a:off x="10509219" y="2492896"/>
            <a:ext cx="1140544" cy="1580099"/>
            <a:chOff x="0" y="0"/>
            <a:chExt cx="1270098" cy="1759581"/>
          </a:xfrm>
        </p:grpSpPr>
        <p:pic>
          <p:nvPicPr>
            <p:cNvPr id="3" name="yt_image_12544"/>
            <p:cNvPicPr>
              <a:picLocks noChangeAspect="1" noChangeArrowheads="1"/>
            </p:cNvPicPr>
            <p:nvPr/>
          </p:nvPicPr>
          <p:blipFill>
            <a:blip r:embed="rId1" cstate="print"/>
            <a:srcRect/>
            <a:stretch>
              <a:fillRect/>
            </a:stretch>
          </p:blipFill>
          <p:spPr bwMode="auto">
            <a:xfrm>
              <a:off x="0" y="0"/>
              <a:ext cx="1270098" cy="1256472"/>
            </a:xfrm>
            <a:prstGeom prst="rect">
              <a:avLst/>
            </a:prstGeom>
            <a:noFill/>
            <a:extLst>
              <a:ext uri="{909E8E84-426E-40DD-AFC4-6F175D3DCCD1}">
                <a14:hiddenFill xmlns:a14="http://schemas.microsoft.com/office/drawing/2010/main">
                  <a:solidFill>
                    <a:srgbClr val="FFFFFF"/>
                  </a:solidFill>
                </a14:hiddenFill>
              </a:ext>
            </a:extLst>
          </p:spPr>
        </p:pic>
        <p:sp>
          <p:nvSpPr>
            <p:cNvPr id="12546" name="yt_shape_12546"/>
            <p:cNvSpPr txBox="1"/>
            <p:nvPr/>
          </p:nvSpPr>
          <p:spPr>
            <a:xfrm>
              <a:off x="56026" y="1292472"/>
              <a:ext cx="1204330" cy="467109"/>
            </a:xfrm>
            <a:prstGeom prst="rect">
              <a:avLst/>
            </a:prstGeom>
          </p:spPr>
          <p:txBody>
            <a:bodyPr vert="horz" wrap="square" lIns="0" tIns="0" rIns="0" bIns="0" rtlCol="0">
              <a:spAutoFit/>
            </a:bodyPr>
            <a:lstStyle/>
            <a:p>
              <a:pPr algn="ctr" eaLnBrk="1" latinLnBrk="0" hangingPunct="0">
                <a:lnSpc>
                  <a:spcPct val="130000"/>
                </a:lnSpc>
              </a:pP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第</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5</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题图</a:t>
              </a:r>
              <a:endPar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endParaRPr>
            </a:p>
          </p:txBody>
        </p:sp>
      </p:grpSp>
      <p:sp>
        <p:nvSpPr>
          <p:cNvPr id="12549" name="yt_shape_12549"/>
          <p:cNvSpPr txBox="1"/>
          <p:nvPr/>
        </p:nvSpPr>
        <p:spPr>
          <a:xfrm>
            <a:off x="540119" y="4254365"/>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6</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如图所示的是一个中心对称图形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为对称中心</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若</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90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BC</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BB'</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的长为</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graphicFrame>
            <p:nvGraphicFramePr>
              <p:cNvPr id="12553" name="yt_table_12553_skip" title="H_56.30504"/>
              <p:cNvGraphicFramePr>
                <a:graphicFrameLocks noGrp="1"/>
              </p:cNvGraphicFramePr>
              <p:nvPr/>
            </p:nvGraphicFramePr>
            <p:xfrm>
              <a:off x="540000" y="5213800"/>
              <a:ext cx="8052944" cy="715074"/>
            </p:xfrm>
            <a:graphic>
              <a:graphicData uri="http://schemas.openxmlformats.org/drawingml/2006/table">
                <a:tbl>
                  <a:tblPr/>
                  <a:tblGrid>
                    <a:gridCol w="2041843"/>
                    <a:gridCol w="2222881"/>
                    <a:gridCol w="2351469"/>
                    <a:gridCol w="1436751"/>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4</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8" charset="0"/>
                                        </a:rPr>
                                      </m:ctrlPr>
                                    </m:radPr>
                                    <m:deg/>
                                    <m:e>
                                      <m:r>
                                        <a:rPr lang="en-US" altLang="zh-CN" sz="2400" b="0" i="0">
                                          <a:solidFill>
                                            <a:srgbClr val="010000"/>
                                          </a:solidFill>
                                          <a:effectLst/>
                                          <a:latin typeface="Cambria Math" panose="02040503050406030204" pitchFamily="18" charset="0"/>
                                          <a:ea typeface="Cambria Math" panose="02040503050406030204" pitchFamily="18" charset="0"/>
                                        </a:rPr>
                                        <m:t>3</m:t>
                                      </m:r>
                                    </m:e>
                                  </m:rad>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2</m:t>
                                  </m:r>
                                  <m:rad>
                                    <m:radPr>
                                      <m:degHide m:val="on"/>
                                      <m:ctrlPr>
                                        <a:rPr lang="en-US" altLang="zh-CN" sz="2400" b="0" i="1">
                                          <a:solidFill>
                                            <a:srgbClr val="010000"/>
                                          </a:solidFill>
                                          <a:effectLst/>
                                          <a:latin typeface="Cambria Math" panose="02040503050406030204" pitchFamily="18" charset="0"/>
                                          <a:ea typeface="Cambria Math" panose="02040503050406030204" pitchFamily="18" charset="0"/>
                                        </a:rPr>
                                      </m:ctrlPr>
                                    </m:radPr>
                                    <m:deg/>
                                    <m:e>
                                      <m:r>
                                        <a:rPr lang="en-US" altLang="zh-CN" sz="2400" b="0" i="0">
                                          <a:solidFill>
                                            <a:srgbClr val="010000"/>
                                          </a:solidFill>
                                          <a:effectLst/>
                                          <a:latin typeface="Cambria Math" panose="02040503050406030204" pitchFamily="18" charset="0"/>
                                          <a:ea typeface="Cambria Math" panose="02040503050406030204" pitchFamily="18" charset="0"/>
                                        </a:rPr>
                                        <m:t>3</m:t>
                                      </m:r>
                                    </m:e>
                                  </m:rad>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4</m:t>
                                  </m:r>
                                  <m:rad>
                                    <m:radPr>
                                      <m:degHide m:val="on"/>
                                      <m:ctrlPr>
                                        <a:rPr lang="en-US" altLang="zh-CN" sz="2400" b="0" i="1">
                                          <a:solidFill>
                                            <a:srgbClr val="010000"/>
                                          </a:solidFill>
                                          <a:effectLst/>
                                          <a:latin typeface="Cambria Math" panose="02040503050406030204" pitchFamily="18" charset="0"/>
                                          <a:ea typeface="Cambria Math" panose="02040503050406030204" pitchFamily="18" charset="0"/>
                                        </a:rPr>
                                      </m:ctrlPr>
                                    </m:radPr>
                                    <m:deg/>
                                    <m:e>
                                      <m:r>
                                        <a:rPr lang="en-US" altLang="zh-CN" sz="2400" b="0" i="0">
                                          <a:solidFill>
                                            <a:srgbClr val="010000"/>
                                          </a:solidFill>
                                          <a:effectLst/>
                                          <a:latin typeface="Cambria Math" panose="02040503050406030204" pitchFamily="18" charset="0"/>
                                          <a:ea typeface="Cambria Math" panose="02040503050406030204" pitchFamily="18" charset="0"/>
                                        </a:rPr>
                                        <m:t>3</m:t>
                                      </m:r>
                                    </m:e>
                                  </m:rad>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endPar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mc:Choice>
        <mc:Fallback xmlns="">
          <p:graphicFrame>
            <p:nvGraphicFramePr>
              <p:cNvPr id="12553" name="yt_table_12553_skip" title="H_56.30504"/>
              <p:cNvGraphicFramePr>
                <a:graphicFrameLocks noGrp="1"/>
              </p:cNvGraphicFramePr>
              <p:nvPr/>
            </p:nvGraphicFramePr>
            <p:xfrm>
              <a:off x="540000" y="5213800"/>
              <a:ext cx="8052944" cy="715074"/>
            </p:xfrm>
            <a:graphic>
              <a:graphicData uri="http://schemas.openxmlformats.org/drawingml/2006/table">
                <a:tbl>
                  <a:tblPr/>
                  <a:tblGrid>
                    <a:gridCol w="2041843"/>
                    <a:gridCol w="2222881"/>
                    <a:gridCol w="2351469"/>
                    <a:gridCol w="1436751"/>
                  </a:tblGrid>
                  <a:tr h="760095">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4</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2"/>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blipFill>
                      </a:tcPr>
                    </a:tc>
                  </a:tr>
                </a:tbl>
              </a:graphicData>
            </a:graphic>
          </p:graphicFrame>
        </mc:Fallback>
      </mc:AlternateContent>
      <p:grpSp>
        <p:nvGrpSpPr>
          <p:cNvPr id="12550" name="yt_shape_12550_skip" title="H_108.9411"/>
          <p:cNvGrpSpPr/>
          <p:nvPr/>
        </p:nvGrpSpPr>
        <p:grpSpPr>
          <a:xfrm>
            <a:off x="10057020" y="5346372"/>
            <a:ext cx="1592853" cy="1347662"/>
            <a:chOff x="0" y="0"/>
            <a:chExt cx="1773784" cy="1500742"/>
          </a:xfrm>
        </p:grpSpPr>
        <p:pic>
          <p:nvPicPr>
            <p:cNvPr id="2" name="yt_image_12550"/>
            <p:cNvPicPr>
              <a:picLocks noChangeAspect="1" noChangeArrowheads="1"/>
            </p:cNvPicPr>
            <p:nvPr/>
          </p:nvPicPr>
          <p:blipFill>
            <a:blip r:embed="rId3" cstate="print"/>
            <a:srcRect/>
            <a:stretch>
              <a:fillRect/>
            </a:stretch>
          </p:blipFill>
          <p:spPr bwMode="auto">
            <a:xfrm>
              <a:off x="0" y="0"/>
              <a:ext cx="1773784" cy="987552"/>
            </a:xfrm>
            <a:prstGeom prst="rect">
              <a:avLst/>
            </a:prstGeom>
            <a:noFill/>
            <a:extLst>
              <a:ext uri="{909E8E84-426E-40DD-AFC4-6F175D3DCCD1}">
                <a14:hiddenFill xmlns:a14="http://schemas.microsoft.com/office/drawing/2010/main">
                  <a:solidFill>
                    <a:srgbClr val="FFFFFF"/>
                  </a:solidFill>
                </a14:hiddenFill>
              </a:ext>
            </a:extLst>
          </p:spPr>
        </p:pic>
        <p:sp>
          <p:nvSpPr>
            <p:cNvPr id="12552" name="yt_shape_12552"/>
            <p:cNvSpPr txBox="1"/>
            <p:nvPr/>
          </p:nvSpPr>
          <p:spPr>
            <a:xfrm>
              <a:off x="306656" y="1023552"/>
              <a:ext cx="1216258" cy="477190"/>
            </a:xfrm>
            <a:prstGeom prst="rect">
              <a:avLst/>
            </a:prstGeom>
          </p:spPr>
          <p:txBody>
            <a:bodyPr vert="horz" wrap="square" lIns="0" tIns="0" rIns="0" bIns="0" rtlCol="0">
              <a:spAutoFit/>
            </a:bodyPr>
            <a:lstStyle/>
            <a:p>
              <a:pPr algn="ctr" eaLnBrk="1" latinLnBrk="0" hangingPunct="0">
                <a:lnSpc>
                  <a:spcPct val="130000"/>
                </a:lnSpc>
              </a:pP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第</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6</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题图</a:t>
              </a:r>
              <a:endPar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endParaRPr>
            </a:p>
          </p:txBody>
        </p:sp>
      </p:grpSp>
      <p:pic>
        <p:nvPicPr>
          <p:cNvPr id="5" name="yt_shape_1683888220894"/>
          <p:cNvPicPr/>
          <p:nvPr/>
        </p:nvPicPr>
        <p:blipFill>
          <a:blip r:embed="rId4"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4" name="文本框 3"/>
          <p:cNvSpPr txBox="1"/>
          <p:nvPr/>
        </p:nvSpPr>
        <p:spPr>
          <a:xfrm>
            <a:off x="6087321" y="1825554"/>
            <a:ext cx="400748"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A</a:t>
            </a:r>
            <a:endParaRPr lang="zh-CN" altLang="en-US">
              <a:solidFill>
                <a:srgbClr val="FF0000"/>
              </a:solidFill>
            </a:endParaRPr>
          </a:p>
        </p:txBody>
      </p:sp>
      <p:sp>
        <p:nvSpPr>
          <p:cNvPr id="6" name="文本框 5"/>
          <p:cNvSpPr txBox="1"/>
          <p:nvPr/>
        </p:nvSpPr>
        <p:spPr>
          <a:xfrm>
            <a:off x="3866408" y="4683047"/>
            <a:ext cx="400748"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6"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54" name="yt_shape_12554"/>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7</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如图是用围棋子摆出的图案</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棋子的位置用有序数对表示</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点在</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5</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如果再摆一黑一白两枚棋子</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使</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9</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枚棋子组成的图案既是轴对称图形又是中心对称图形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则下列摆放正确的是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B</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2558" name="yt_table_12558_skip" title="H_66.83008"/>
          <p:cNvGraphicFramePr>
            <a:graphicFrameLocks noGrp="1"/>
          </p:cNvGraphicFramePr>
          <p:nvPr/>
        </p:nvGraphicFramePr>
        <p:xfrm>
          <a:off x="540000" y="2503976"/>
          <a:ext cx="9300416" cy="848742"/>
        </p:xfrm>
        <a:graphic>
          <a:graphicData uri="http://schemas.openxmlformats.org/drawingml/2006/table">
            <a:tbl>
              <a:tblPr/>
              <a:tblGrid>
                <a:gridCol w="5096881"/>
                <a:gridCol w="4203535"/>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黑</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白</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黑</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白</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r>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黑</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5</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白</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5</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5</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黑</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白</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p:grpSp>
        <p:nvGrpSpPr>
          <p:cNvPr id="12555" name="yt_shape_12555_skip" title="H_146.54552"/>
          <p:cNvGrpSpPr/>
          <p:nvPr/>
        </p:nvGrpSpPr>
        <p:grpSpPr>
          <a:xfrm>
            <a:off x="10244690" y="2503976"/>
            <a:ext cx="1405103" cy="1861128"/>
            <a:chOff x="0" y="0"/>
            <a:chExt cx="1405103" cy="1861128"/>
          </a:xfrm>
        </p:grpSpPr>
        <p:pic>
          <p:nvPicPr>
            <p:cNvPr id="2" name="yt_image_12555"/>
            <p:cNvPicPr>
              <a:picLocks noChangeAspect="1" noChangeArrowheads="1"/>
            </p:cNvPicPr>
            <p:nvPr/>
          </p:nvPicPr>
          <p:blipFill>
            <a:blip r:embed="rId1" cstate="print"/>
            <a:srcRect/>
            <a:stretch>
              <a:fillRect/>
            </a:stretch>
          </p:blipFill>
          <p:spPr bwMode="auto">
            <a:xfrm>
              <a:off x="0" y="0"/>
              <a:ext cx="1405103" cy="1465128"/>
            </a:xfrm>
            <a:prstGeom prst="rect">
              <a:avLst/>
            </a:prstGeom>
            <a:noFill/>
            <a:extLst>
              <a:ext uri="{909E8E84-426E-40DD-AFC4-6F175D3DCCD1}">
                <a14:hiddenFill xmlns:a14="http://schemas.microsoft.com/office/drawing/2010/main">
                  <a:solidFill>
                    <a:srgbClr val="FFFFFF"/>
                  </a:solidFill>
                </a14:hiddenFill>
              </a:ext>
            </a:extLst>
          </p:spPr>
        </p:pic>
        <p:sp>
          <p:nvSpPr>
            <p:cNvPr id="12557" name="yt_shape_12557"/>
            <p:cNvSpPr txBox="1"/>
            <p:nvPr/>
          </p:nvSpPr>
          <p:spPr>
            <a:xfrm>
              <a:off x="169270" y="1501128"/>
              <a:ext cx="1102562" cy="360000"/>
            </a:xfrm>
            <a:prstGeom prst="rect">
              <a:avLst/>
            </a:prstGeom>
          </p:spPr>
          <p:txBody>
            <a:bodyPr vert="horz" wrap="square" lIns="0" tIns="0" rIns="0" bIns="0" rtlCol="0">
              <a:spAutoFit/>
            </a:bodyPr>
            <a:lstStyle/>
            <a:p>
              <a:pPr algn="ctr" eaLnBrk="1" latinLnBrk="0" hangingPunct="0">
                <a:lnSpc>
                  <a:spcPct val="130000"/>
                </a:lnSpc>
              </a:pP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第</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7</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题图</a:t>
              </a:r>
              <a:endPar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endParaRPr>
            </a:p>
          </p:txBody>
        </p:sp>
      </p:grpSp>
      <p:sp>
        <p:nvSpPr>
          <p:cNvPr id="3" name="文本框 2"/>
          <p:cNvSpPr txBox="1"/>
          <p:nvPr/>
        </p:nvSpPr>
        <p:spPr>
          <a:xfrm>
            <a:off x="4412508" y="1804170"/>
            <a:ext cx="383286"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60" name="yt_shape_12560"/>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8</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直线</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EF</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经过</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ABCD</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的对角线的交点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若</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AE</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3cm</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四边形</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AEFB</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的面积为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15cm</a:t>
            </a:r>
            <a:r>
              <a:rPr lang="en-US" altLang="zh-CN" sz="2400" b="0" i="0" u="none" baseline="3000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CF</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3cm</a:t>
            </a:r>
            <a:r>
              <a:rPr lang="zh-CN" altLang="zh-CN" sz="2400" b="0" i="1" u="sng">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四边形</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EDCF</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的面积为</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15cm</a:t>
            </a:r>
            <a:r>
              <a:rPr lang="en-US" altLang="zh-CN" sz="2400" b="0" i="0" u="sng" baseline="30000">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2</a:t>
            </a:r>
            <a:r>
              <a:rPr lang="zh-CN" altLang="zh-CN" sz="2400" b="0" i="1" u="sng">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sp>
        <p:nvSpPr>
          <p:cNvPr id="12564" name="yt_shape_12564"/>
          <p:cNvSpPr txBox="1"/>
          <p:nvPr/>
        </p:nvSpPr>
        <p:spPr>
          <a:xfrm>
            <a:off x="540000" y="3758749"/>
            <a:ext cx="65" cy="322652"/>
          </a:xfrm>
          <a:prstGeom prst="rect">
            <a:avLst/>
          </a:prstGeom>
        </p:spPr>
        <p:txBody>
          <a:bodyPr vert="horz" wrap="none" lIns="0" tIns="0" rIns="0" bIns="0" rtlCol="0">
            <a:spAutoFit/>
          </a:bodyPr>
          <a:lstStyle/>
          <a:p>
            <a:pPr algn="l" eaLnBrk="1" latinLnBrk="0" hangingPunct="0">
              <a:lnSpc>
                <a:spcPct val="130000"/>
              </a:lnSpc>
            </a:pPr>
          </a:p>
        </p:txBody>
      </p:sp>
      <p:grpSp>
        <p:nvGrpSpPr>
          <p:cNvPr id="12561" name="yt_shape_12561" title="H_133.58551"/>
          <p:cNvGrpSpPr/>
          <p:nvPr/>
        </p:nvGrpSpPr>
        <p:grpSpPr>
          <a:xfrm>
            <a:off x="5354394" y="2011799"/>
            <a:ext cx="1483210" cy="1696536"/>
            <a:chOff x="0" y="0"/>
            <a:chExt cx="1483210" cy="1696536"/>
          </a:xfrm>
        </p:grpSpPr>
        <p:pic>
          <p:nvPicPr>
            <p:cNvPr id="2" name="yt_image_12561"/>
            <p:cNvPicPr>
              <a:picLocks noChangeAspect="1" noChangeArrowheads="1"/>
            </p:cNvPicPr>
            <p:nvPr/>
          </p:nvPicPr>
          <p:blipFill>
            <a:blip r:embed="rId1" cstate="print"/>
            <a:srcRect/>
            <a:stretch>
              <a:fillRect/>
            </a:stretch>
          </p:blipFill>
          <p:spPr bwMode="auto">
            <a:xfrm>
              <a:off x="0" y="0"/>
              <a:ext cx="1483210" cy="1300536"/>
            </a:xfrm>
            <a:prstGeom prst="rect">
              <a:avLst/>
            </a:prstGeom>
            <a:noFill/>
            <a:extLst>
              <a:ext uri="{909E8E84-426E-40DD-AFC4-6F175D3DCCD1}">
                <a14:hiddenFill xmlns:a14="http://schemas.microsoft.com/office/drawing/2010/main">
                  <a:solidFill>
                    <a:srgbClr val="FFFFFF"/>
                  </a:solidFill>
                </a14:hiddenFill>
              </a:ext>
            </a:extLst>
          </p:spPr>
        </p:pic>
        <p:sp>
          <p:nvSpPr>
            <p:cNvPr id="12563" name="yt_shape_12563"/>
            <p:cNvSpPr txBox="1"/>
            <p:nvPr/>
          </p:nvSpPr>
          <p:spPr>
            <a:xfrm>
              <a:off x="208324" y="1336536"/>
              <a:ext cx="1102562" cy="360000"/>
            </a:xfrm>
            <a:prstGeom prst="rect">
              <a:avLst/>
            </a:prstGeom>
          </p:spPr>
          <p:txBody>
            <a:bodyPr vert="horz" wrap="square" lIns="0" tIns="0" rIns="0" bIns="0" rtlCol="0">
              <a:spAutoFit/>
            </a:bodyPr>
            <a:lstStyle/>
            <a:p>
              <a:pPr algn="ctr" eaLnBrk="1" latinLnBrk="0" hangingPunct="0">
                <a:lnSpc>
                  <a:spcPct val="130000"/>
                </a:lnSpc>
              </a:pP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第</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8</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题图</a:t>
              </a:r>
              <a:endPar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endParaRPr>
            </a:p>
          </p:txBody>
        </p:sp>
      </p:grpSp>
      <p:sp>
        <p:nvSpPr>
          <p:cNvPr id="3" name="文本框 2"/>
          <p:cNvSpPr txBox="1"/>
          <p:nvPr/>
        </p:nvSpPr>
        <p:spPr>
          <a:xfrm>
            <a:off x="2836121" y="1328682"/>
            <a:ext cx="1008761"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3cm</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a:solidFill>
                <a:srgbClr val="FF0000"/>
              </a:solidFill>
            </a:endParaRPr>
          </a:p>
        </p:txBody>
      </p:sp>
      <p:sp>
        <p:nvSpPr>
          <p:cNvPr id="4" name="文本框 3"/>
          <p:cNvSpPr txBox="1"/>
          <p:nvPr/>
        </p:nvSpPr>
        <p:spPr>
          <a:xfrm>
            <a:off x="7203332" y="1328682"/>
            <a:ext cx="1262762"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15cm</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2</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65" name="yt_shape_12565"/>
          <p:cNvSpPr txBox="1"/>
          <p:nvPr/>
        </p:nvSpPr>
        <p:spPr>
          <a:xfrm>
            <a:off x="540000" y="900000"/>
            <a:ext cx="6155531"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【易错易混】</a:t>
            </a:r>
            <a:r>
              <a:rPr lang="zh-CN" altLang="zh-CN" sz="2400" b="0" i="1" u="none">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对中心对称图形识别不清致错</a:t>
            </a:r>
            <a:endPar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endParaRPr>
          </a:p>
        </p:txBody>
      </p:sp>
      <p:sp>
        <p:nvSpPr>
          <p:cNvPr id="12566" name="yt_shape_12566"/>
          <p:cNvSpPr txBox="1"/>
          <p:nvPr>
            <p:custDataLst>
              <p:tags r:id="rId1"/>
            </p:custDataLst>
          </p:nvPr>
        </p:nvSpPr>
        <p:spPr>
          <a:xfrm>
            <a:off x="539484" y="1628980"/>
            <a:ext cx="11111999" cy="908647"/>
          </a:xfrm>
          <a:prstGeom prst="rect">
            <a:avLst/>
          </a:prstGeom>
        </p:spPr>
        <p:txBody>
          <a:bodyPr vert="horz" wrap="square" lIns="0" tIns="0" rIns="0" bIns="0" rtlCol="0">
            <a:spAutoFit/>
          </a:bodyPr>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9</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有下列图形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①</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线段</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②</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三角形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③</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平行四边形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④</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正方形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⑤</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圆</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⑥</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等腰梯形</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其中不是中心对称图形的是</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②⑥</a:t>
            </a:r>
            <a:r>
              <a:rPr lang="zh-CN" altLang="zh-CN" sz="2400" b="0" i="1" u="sng">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填序号</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sp>
        <p:nvSpPr>
          <p:cNvPr id="2" name="文本框 1"/>
          <p:cNvSpPr txBox="1"/>
          <p:nvPr>
            <p:custDataLst>
              <p:tags r:id="rId2"/>
            </p:custDataLst>
          </p:nvPr>
        </p:nvSpPr>
        <p:spPr>
          <a:xfrm>
            <a:off x="4869073" y="2057662"/>
            <a:ext cx="1094487" cy="517983"/>
          </a:xfrm>
          <a:prstGeom prst="rect">
            <a:avLst/>
          </a:prstGeom>
          <a:noFill/>
        </p:spPr>
        <p:txBody>
          <a:bodyPr vert="horz" wrap="none" rtlCol="0">
            <a:noAutofit/>
          </a:bodyPr>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②⑥</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567" name="yt_shape_12567"/>
          <p:cNvSpPr txBox="1"/>
          <p:nvPr/>
        </p:nvSpPr>
        <p:spPr>
          <a:xfrm>
            <a:off x="540000" y="900000"/>
            <a:ext cx="4078039" cy="701923"/>
          </a:xfrm>
          <a:prstGeom prst="rect">
            <a:avLst/>
          </a:prstGeom>
        </p:spPr>
        <p:txBody>
          <a:bodyPr vert="horz" wrap="none" lIns="0" tIns="0" rIns="0" bIns="0" rtlCol="0">
            <a:spAutoFit/>
          </a:bodyPr>
          <a:lstStyle/>
          <a:p>
            <a:pPr algn="l" eaLnBrk="1" latinLnBrk="0" hangingPunct="0">
              <a:lnSpc>
                <a:spcPct val="130000"/>
              </a:lnSpc>
            </a:pPr>
            <a:r>
              <a:rPr lang="zh-CN" altLang="zh-CN" sz="3850" b="0" i="0" u="none" spc="31800">
                <a:noFill/>
                <a:effectLst/>
                <a:latin typeface="NEU-BZ-S92" pitchFamily="39"/>
                <a:ea typeface="宋体" panose="02010600030101010101" pitchFamily="2" charset="-122"/>
                <a:cs typeface="宋体" panose="02010600030101010101" pitchFamily="2" charset="-122"/>
                <a:sym typeface="Finished"/>
              </a:rPr>
              <a:t>⁠</a:t>
            </a:r>
            <a:endParaRPr lang="zh-CN" altLang="zh-CN" sz="3850" b="0" i="0" u="none" spc="318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2aea73c3-1753-489f-bc55-49404601a0d1.png&quot;}"/>
            </a:endParaRPr>
          </a:p>
        </p:txBody>
      </p:sp>
      <p:sp>
        <p:nvSpPr>
          <p:cNvPr id="12568" name="yt_shape_12568"/>
          <p:cNvSpPr txBox="1"/>
          <p:nvPr/>
        </p:nvSpPr>
        <p:spPr>
          <a:xfrm>
            <a:off x="540119" y="1652711"/>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原创题</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仔细观察艺术字</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中</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田</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与这些字具有相同对称特征的汉字是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2569" name="yt_table_12569" title="H_33.41504"/>
          <p:cNvGraphicFramePr>
            <a:graphicFrameLocks noGrp="1"/>
          </p:cNvGraphicFramePr>
          <p:nvPr/>
        </p:nvGraphicFramePr>
        <p:xfrm>
          <a:off x="540000" y="2764510"/>
          <a:ext cx="7809866" cy="424371"/>
        </p:xfrm>
        <a:graphic>
          <a:graphicData uri="http://schemas.openxmlformats.org/drawingml/2006/table">
            <a:tbl>
              <a:tblPr/>
              <a:tblGrid>
                <a:gridCol w="2194243"/>
                <a:gridCol w="2176780"/>
                <a:gridCol w="2176780"/>
                <a:gridCol w="1262063"/>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甲</a:t>
                      </a:r>
                      <a:endPar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土</a:t>
                      </a:r>
                      <a:endPar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日</a:t>
                      </a:r>
                      <a:endPar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木</a:t>
                      </a:r>
                      <a:endPar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p:pic>
        <p:nvPicPr>
          <p:cNvPr id="3" name="yt_shape_1683888220939"/>
          <p:cNvPicPr/>
          <p:nvPr/>
        </p:nvPicPr>
        <p:blipFill>
          <a:blip r:embed="rId1" cstate="print">
            <a:extLst>
              <a:ext uri="{28A0092B-C50C-407E-A947-70E740481C1C}">
                <a14:useLocalDpi xmlns:a14="http://schemas.microsoft.com/office/drawing/2010/main" val="0"/>
              </a:ext>
            </a:extLst>
          </a:blip>
          <a:stretch>
            <a:fillRect/>
          </a:stretch>
        </p:blipFill>
        <p:spPr>
          <a:xfrm>
            <a:off x="603500" y="929931"/>
            <a:ext cx="3911664" cy="635274"/>
          </a:xfrm>
          <a:prstGeom prst="rect">
            <a:avLst/>
          </a:prstGeom>
        </p:spPr>
      </p:pic>
      <p:sp>
        <p:nvSpPr>
          <p:cNvPr id="2" name="文本框 1"/>
          <p:cNvSpPr txBox="1"/>
          <p:nvPr/>
        </p:nvSpPr>
        <p:spPr>
          <a:xfrm>
            <a:off x="1059708" y="2081393"/>
            <a:ext cx="383286"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C</a:t>
            </a:r>
            <a:endParaRPr lang="zh-CN" altLang="en-US">
              <a:solidFill>
                <a:srgbClr val="FF0000"/>
              </a:solidFill>
            </a:endParaRPr>
          </a:p>
        </p:txBody>
      </p:sp>
      <p:sp>
        <p:nvSpPr>
          <p:cNvPr id="4" name="yt_shape_12571"/>
          <p:cNvSpPr txBox="1"/>
          <p:nvPr/>
        </p:nvSpPr>
        <p:spPr>
          <a:xfrm>
            <a:off x="540119" y="3249350"/>
            <a:ext cx="11111999" cy="1388778"/>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11</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如图是两张全等的图案</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它们完全重合地叠放在一起</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按住下面的图案不动</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将上面图案绕点</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顺时针旋转</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至少旋转</a:t>
            </a:r>
            <a:r>
              <a:rPr lang="zh-CN" altLang="zh-CN" sz="100" b="0" i="1" spc="-100" dirty="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dirty="0">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60</a:t>
            </a:r>
            <a:r>
              <a:rPr lang="zh-CN" altLang="zh-CN" sz="2400" b="0" i="1" u="sng" dirty="0">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dirty="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度后</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两张图案构成的图形是中心对称图形</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grpSp>
        <p:nvGrpSpPr>
          <p:cNvPr id="5" name="yt_shape_12572" title="H_143.94331"/>
          <p:cNvGrpSpPr/>
          <p:nvPr/>
        </p:nvGrpSpPr>
        <p:grpSpPr>
          <a:xfrm>
            <a:off x="5295238" y="4841280"/>
            <a:ext cx="1601523" cy="1828080"/>
            <a:chOff x="0" y="0"/>
            <a:chExt cx="1601523" cy="1828080"/>
          </a:xfrm>
        </p:grpSpPr>
        <p:pic>
          <p:nvPicPr>
            <p:cNvPr id="6" name="yt_image_12572"/>
            <p:cNvPicPr>
              <a:picLocks noChangeAspect="1" noChangeArrowheads="1"/>
            </p:cNvPicPr>
            <p:nvPr/>
          </p:nvPicPr>
          <p:blipFill>
            <a:blip r:embed="rId2" cstate="print"/>
            <a:srcRect/>
            <a:stretch>
              <a:fillRect/>
            </a:stretch>
          </p:blipFill>
          <p:spPr bwMode="auto">
            <a:xfrm>
              <a:off x="0" y="0"/>
              <a:ext cx="1601523" cy="1432080"/>
            </a:xfrm>
            <a:prstGeom prst="rect">
              <a:avLst/>
            </a:prstGeom>
            <a:noFill/>
            <a:extLst>
              <a:ext uri="{909E8E84-426E-40DD-AFC4-6F175D3DCCD1}">
                <a14:hiddenFill xmlns:a14="http://schemas.microsoft.com/office/drawing/2010/main">
                  <a:solidFill>
                    <a:srgbClr val="FFFFFF"/>
                  </a:solidFill>
                </a14:hiddenFill>
              </a:ext>
            </a:extLst>
          </p:spPr>
        </p:pic>
        <p:sp>
          <p:nvSpPr>
            <p:cNvPr id="7" name="yt_shape_12574"/>
            <p:cNvSpPr txBox="1"/>
            <p:nvPr/>
          </p:nvSpPr>
          <p:spPr>
            <a:xfrm>
              <a:off x="191297" y="1468080"/>
              <a:ext cx="1254928" cy="360000"/>
            </a:xfrm>
            <a:prstGeom prst="rect">
              <a:avLst/>
            </a:prstGeom>
          </p:spPr>
          <p:txBody>
            <a:bodyPr vert="horz" wrap="square" lIns="0" tIns="0" rIns="0" bIns="0" rtlCol="0">
              <a:spAutoFit/>
            </a:bodyPr>
            <a:lstStyle/>
            <a:p>
              <a:pPr algn="ctr" eaLnBrk="1" latinLnBrk="0" hangingPunct="0">
                <a:lnSpc>
                  <a:spcPct val="130000"/>
                </a:lnSpc>
              </a:pP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第</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11</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题图</a:t>
              </a:r>
              <a:endPar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endParaRPr>
            </a:p>
          </p:txBody>
        </p:sp>
      </p:grpSp>
      <p:sp>
        <p:nvSpPr>
          <p:cNvPr id="8" name="文本框 7"/>
          <p:cNvSpPr txBox="1"/>
          <p:nvPr/>
        </p:nvSpPr>
        <p:spPr>
          <a:xfrm>
            <a:off x="6157171" y="3678032"/>
            <a:ext cx="789685"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60</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2576" name="yt_shape_12576"/>
              <p:cNvSpPr txBox="1"/>
              <p:nvPr/>
            </p:nvSpPr>
            <p:spPr>
              <a:xfrm>
                <a:off x="540119" y="900000"/>
                <a:ext cx="11111999" cy="1066510"/>
              </a:xfrm>
              <a:prstGeom prst="rect">
                <a:avLst/>
              </a:prstGeom>
            </p:spPr>
            <p:txBody>
              <a:bodyPr vert="horz" wrap="square" lIns="0" tIns="0" rIns="0" bIns="0" rtlCol="0">
                <a:spAutoFit/>
              </a:bodyPr>
              <a:lstStyle/>
              <a:p>
                <a:pPr algn="l" eaLnBrk="1" fontAlgn="b"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12</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在平面直角坐标系中</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OABC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的顶点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的坐标为</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6</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0</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点坐标为</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若直线</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y</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mx</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平分</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OABC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的周长</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m</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的值为</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2400" b="0" i="0" u="sng">
                    <a:solidFill>
                      <a:srgbClr val="FF0000">
                        <a:alpha val="0"/>
                      </a:srgbClr>
                    </a:solidFill>
                    <a:effectLst/>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4</m:t>
                        </m:r>
                      </m:den>
                    </m:f>
                  </m:oMath>
                </a14:m>
                <a:r>
                  <a:rPr lang="zh-CN" altLang="zh-CN" sz="2400" b="0" i="1" u="sng">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mc:Choice>
        <mc:Fallback>
          <p:sp>
            <p:nvSpPr>
              <p:cNvPr id="12576" name="yt_shape_12576"/>
              <p:cNvSpPr txBox="1">
                <a:spLocks noRot="1" noChangeAspect="1" noMove="1" noResize="1" noEditPoints="1" noAdjustHandles="1" noChangeArrowheads="1" noChangeShapeType="1" noTextEdit="1"/>
              </p:cNvSpPr>
              <p:nvPr/>
            </p:nvSpPr>
            <p:spPr>
              <a:xfrm>
                <a:off x="540119" y="900000"/>
                <a:ext cx="11111999" cy="1066510"/>
              </a:xfrm>
              <a:prstGeom prst="rect">
                <a:avLst/>
              </a:prstGeom>
              <a:blipFill rotWithShape="1">
                <a:blip r:embed="rId1"/>
                <a:stretch>
                  <a:fillRect l="-3" t="-19" r="5" b="-8046"/>
                </a:stretch>
              </a:blipFill>
            </p:spPr>
            <p:txBody>
              <a:bodyPr/>
              <a:lstStyle/>
              <a:p>
                <a:r>
                  <a:rPr lang="zh-CN" altLang="en-US">
                    <a:noFill/>
                  </a:rPr>
                  <a:t> </a:t>
                </a:r>
              </a:p>
            </p:txBody>
          </p:sp>
        </mc:Fallback>
      </mc:AlternateContent>
      <p:sp>
        <p:nvSpPr>
          <p:cNvPr id="12581" name="yt_shape_12581"/>
          <p:cNvSpPr txBox="1"/>
          <p:nvPr/>
        </p:nvSpPr>
        <p:spPr>
          <a:xfrm>
            <a:off x="540000" y="3640014"/>
            <a:ext cx="65" cy="322652"/>
          </a:xfrm>
          <a:prstGeom prst="rect">
            <a:avLst/>
          </a:prstGeom>
        </p:spPr>
        <p:txBody>
          <a:bodyPr vert="horz" wrap="none" lIns="0" tIns="0" rIns="0" bIns="0" rtlCol="0">
            <a:spAutoFit/>
          </a:bodyPr>
          <a:lstStyle/>
          <a:p>
            <a:pPr algn="l" eaLnBrk="1" latinLnBrk="0" hangingPunct="0">
              <a:lnSpc>
                <a:spcPct val="130000"/>
              </a:lnSpc>
            </a:pPr>
          </a:p>
        </p:txBody>
      </p:sp>
      <p:grpSp>
        <p:nvGrpSpPr>
          <p:cNvPr id="12578" name="yt_shape_12578" title="H_107.66551"/>
          <p:cNvGrpSpPr/>
          <p:nvPr/>
        </p:nvGrpSpPr>
        <p:grpSpPr>
          <a:xfrm>
            <a:off x="5186039" y="2222176"/>
            <a:ext cx="1819920" cy="1367352"/>
            <a:chOff x="0" y="0"/>
            <a:chExt cx="1819920" cy="1367352"/>
          </a:xfrm>
        </p:grpSpPr>
        <p:pic>
          <p:nvPicPr>
            <p:cNvPr id="2" name="yt_image_12578"/>
            <p:cNvPicPr>
              <a:picLocks noChangeAspect="1" noChangeArrowheads="1"/>
            </p:cNvPicPr>
            <p:nvPr/>
          </p:nvPicPr>
          <p:blipFill>
            <a:blip r:embed="rId2" cstate="print"/>
            <a:srcRect/>
            <a:stretch>
              <a:fillRect/>
            </a:stretch>
          </p:blipFill>
          <p:spPr bwMode="auto">
            <a:xfrm>
              <a:off x="0" y="0"/>
              <a:ext cx="1819920" cy="971352"/>
            </a:xfrm>
            <a:prstGeom prst="rect">
              <a:avLst/>
            </a:prstGeom>
            <a:noFill/>
            <a:extLst>
              <a:ext uri="{909E8E84-426E-40DD-AFC4-6F175D3DCCD1}">
                <a14:hiddenFill xmlns:a14="http://schemas.microsoft.com/office/drawing/2010/main">
                  <a:solidFill>
                    <a:srgbClr val="FFFFFF"/>
                  </a:solidFill>
                </a14:hiddenFill>
              </a:ext>
            </a:extLst>
          </p:spPr>
        </p:pic>
        <p:sp>
          <p:nvSpPr>
            <p:cNvPr id="12580" name="yt_shape_12580"/>
            <p:cNvSpPr txBox="1"/>
            <p:nvPr/>
          </p:nvSpPr>
          <p:spPr>
            <a:xfrm>
              <a:off x="300496" y="1007352"/>
              <a:ext cx="1254928" cy="360000"/>
            </a:xfrm>
            <a:prstGeom prst="rect">
              <a:avLst/>
            </a:prstGeom>
          </p:spPr>
          <p:txBody>
            <a:bodyPr vert="horz" wrap="square" lIns="0" tIns="0" rIns="0" bIns="0" rtlCol="0">
              <a:spAutoFit/>
            </a:bodyPr>
            <a:lstStyle/>
            <a:p>
              <a:pPr algn="ctr" eaLnBrk="1" latinLnBrk="0" hangingPunct="0">
                <a:lnSpc>
                  <a:spcPct val="130000"/>
                </a:lnSpc>
              </a:pP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第</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12</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题图</a:t>
              </a:r>
              <a:endPar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endParaRPr>
            </a:p>
          </p:txBody>
        </p:sp>
      </p:grpSp>
      <mc:AlternateContent xmlns:mc="http://schemas.openxmlformats.org/markup-compatibility/2006">
        <mc:Choice xmlns:a14="http://schemas.microsoft.com/office/drawing/2010/main" Requires="a14">
          <p:sp>
            <p:nvSpPr>
              <p:cNvPr id="3" name="文本框 2"/>
              <p:cNvSpPr txBox="1"/>
              <p:nvPr/>
            </p:nvSpPr>
            <p:spPr>
              <a:xfrm>
                <a:off x="8652721" y="1247732"/>
                <a:ext cx="918274" cy="674320"/>
              </a:xfrm>
              <a:prstGeom prst="rect">
                <a:avLst/>
              </a:prstGeom>
              <a:noFill/>
            </p:spPr>
            <p:txBody>
              <a:bodyPr vert="horz" wrap="none" rtlCol="0" anchor="ctr">
                <a:noAutofit/>
              </a:bodyPr>
              <a:lstStyle/>
              <a:p>
                <a:pPr fontAlgn="b">
                  <a:lnSpc>
                    <a:spcPct val="13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4</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a:solidFill>
                    <a:srgbClr val="FF0000"/>
                  </a:solidFill>
                </a:endParaRPr>
              </a:p>
            </p:txBody>
          </p:sp>
        </mc:Choice>
        <mc:Fallback>
          <p:sp>
            <p:nvSpPr>
              <p:cNvPr id="3" name="文本框 2"/>
              <p:cNvSpPr txBox="1">
                <a:spLocks noRot="1" noChangeAspect="1" noMove="1" noResize="1" noEditPoints="1" noAdjustHandles="1" noChangeArrowheads="1" noChangeShapeType="1" noTextEdit="1"/>
              </p:cNvSpPr>
              <p:nvPr/>
            </p:nvSpPr>
            <p:spPr>
              <a:xfrm>
                <a:off x="8652721" y="1247732"/>
                <a:ext cx="918274" cy="674320"/>
              </a:xfrm>
              <a:prstGeom prst="rect">
                <a:avLst/>
              </a:prstGeom>
              <a:blipFill rotWithShape="1">
                <a:blip r:embed="rId3"/>
                <a:stretch>
                  <a:fillRect l="-23" t="-276" r="30" b="-20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PP_MARK_KEY" val="aaa64f6b-9f2b-47de-938b-b2b5769dd593"/>
  <p:tag name="COMMONDATA" val="eyJoZGlkIjoiMjNiMDQxMmI5MjJhMWU2NmI1NTU5OWM5MDZjMGY4NDIifQ=="/>
</p:tagLst>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1867</Words>
  <Application>WPS 演示</Application>
  <PresentationFormat>宽屏</PresentationFormat>
  <Paragraphs>163</Paragraphs>
  <Slides>14</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14</vt:i4>
      </vt:variant>
    </vt:vector>
  </HeadingPairs>
  <TitlesOfParts>
    <vt:vector size="30" baseType="lpstr">
      <vt:lpstr>Arial</vt:lpstr>
      <vt:lpstr>宋体</vt:lpstr>
      <vt:lpstr>Wingdings</vt:lpstr>
      <vt:lpstr>Calibri Light</vt:lpstr>
      <vt:lpstr>等线 Light</vt:lpstr>
      <vt:lpstr>NEU-BZ-S92</vt:lpstr>
      <vt:lpstr>Segoe Print</vt:lpstr>
      <vt:lpstr>Finished</vt:lpstr>
      <vt:lpstr>Times New Roman</vt:lpstr>
      <vt:lpstr>黑体</vt:lpstr>
      <vt:lpstr>楷体</vt:lpstr>
      <vt:lpstr>Cambria Math</vt:lpstr>
      <vt:lpstr>微软雅黑</vt:lpstr>
      <vt:lpstr>Arial Unicode MS</vt:lpstr>
      <vt:lpstr>Calibri</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43</cp:revision>
  <dcterms:created xsi:type="dcterms:W3CDTF">2023-05-05T05:33:00Z</dcterms:created>
  <dcterms:modified xsi:type="dcterms:W3CDTF">2023-05-15T02:47:36Z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2052-11.1.0.14309</vt:lpwstr>
  </property>
</Properties>
</file>