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2" r:id="rId4"/>
    <p:sldId id="375" r:id="rId5"/>
    <p:sldId id="379" r:id="rId6"/>
    <p:sldId id="382" r:id="rId7"/>
    <p:sldId id="383" r:id="rId8"/>
    <p:sldId id="384" r:id="rId9"/>
    <p:sldId id="387" r:id="rId10"/>
    <p:sldId id="392" r:id="rId11"/>
    <p:sldId id="393" r:id="rId12"/>
    <p:sldId id="395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" name="yt_shape_1000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8f1d1801-da71-422f-aa28-b5d0b5ea891b.png&quot;}"/>
            </a:endParaRPr>
          </a:p>
        </p:txBody>
      </p:sp>
      <p:sp>
        <p:nvSpPr>
          <p:cNvPr id="10001" name="yt_shape_10001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等号两边都是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整式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只含有一个未知数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且未知数的最高次数是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002" name="yt_shape_10002"/>
          <p:cNvSpPr txBox="1"/>
          <p:nvPr/>
        </p:nvSpPr>
        <p:spPr>
          <a:xfrm>
            <a:off x="540119" y="26212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一元二次方程的一般形式是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是二次项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是二次项系数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是一次项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是一次项系数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是常数项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003" name="yt_shape_10003"/>
          <p:cNvSpPr txBox="1"/>
          <p:nvPr/>
        </p:nvSpPr>
        <p:spPr>
          <a:xfrm>
            <a:off x="540119" y="35806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使一元二次方程的左右两边相等的未知数的值叫做一元二次方程的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也叫做一元二次方程的根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965081">
            <a:extLst>
              <a:ext uri="{FF2B5EF4-FFF2-40B4-BE49-F238E27FC236}">
                <a16:creationId xmlns:a16="http://schemas.microsoft.com/office/drawing/2014/main" id="{AB00BBE3-36B2-D350-7CD0-CFEC2F60131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B0DF10-8CF5-113C-63AA-B929A2BA7626}"/>
              </a:ext>
            </a:extLst>
          </p:cNvPr>
          <p:cNvSpPr txBox="1"/>
          <p:nvPr/>
        </p:nvSpPr>
        <p:spPr>
          <a:xfrm>
            <a:off x="2888508" y="161501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整式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773F41-009D-B423-5510-E99FC476AA31}"/>
              </a:ext>
            </a:extLst>
          </p:cNvPr>
          <p:cNvSpPr txBox="1"/>
          <p:nvPr/>
        </p:nvSpPr>
        <p:spPr>
          <a:xfrm>
            <a:off x="10203707" y="161501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324F04-E5B5-3FBE-DCB7-8C5995BADEFD}"/>
              </a:ext>
            </a:extLst>
          </p:cNvPr>
          <p:cNvSpPr txBox="1"/>
          <p:nvPr/>
        </p:nvSpPr>
        <p:spPr>
          <a:xfrm>
            <a:off x="4717308" y="2574445"/>
            <a:ext cx="358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34CF78-2056-AC31-DC1C-59527F0545BC}"/>
              </a:ext>
            </a:extLst>
          </p:cNvPr>
          <p:cNvSpPr txBox="1"/>
          <p:nvPr/>
        </p:nvSpPr>
        <p:spPr>
          <a:xfrm>
            <a:off x="1364508" y="304993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275AE6-930D-4592-72B6-514D849D4D43}"/>
              </a:ext>
            </a:extLst>
          </p:cNvPr>
          <p:cNvSpPr txBox="1"/>
          <p:nvPr/>
        </p:nvSpPr>
        <p:spPr>
          <a:xfrm>
            <a:off x="6071446" y="304993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FB3A3C7-BB5A-7D92-B73B-C3BE4123ACE4}"/>
              </a:ext>
            </a:extLst>
          </p:cNvPr>
          <p:cNvSpPr txBox="1"/>
          <p:nvPr/>
        </p:nvSpPr>
        <p:spPr>
          <a:xfrm>
            <a:off x="8967046" y="3049933"/>
            <a:ext cx="61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017720-1730-359E-11F6-421A961F7C15}"/>
              </a:ext>
            </a:extLst>
          </p:cNvPr>
          <p:cNvSpPr txBox="1"/>
          <p:nvPr/>
        </p:nvSpPr>
        <p:spPr>
          <a:xfrm>
            <a:off x="9898907" y="353388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9" name="yt_shape_1004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牡丹江市中考改编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化为一般形式后不含一次项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50" name="yt_shape_10050"/>
          <p:cNvSpPr txBox="1"/>
          <p:nvPr/>
        </p:nvSpPr>
        <p:spPr>
          <a:xfrm>
            <a:off x="540000" y="1859435"/>
            <a:ext cx="8568051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原方程化为一般形式为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不含一次项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是一元二次方程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5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1" name="yt_shape_1005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bb54daa-2c09-455c-967d-ea688dc9d725.png&quot;}"/>
            </a:endParaRPr>
          </a:p>
        </p:txBody>
      </p:sp>
      <p:sp>
        <p:nvSpPr>
          <p:cNvPr id="10052" name="yt_shape_10052"/>
          <p:cNvSpPr txBox="1"/>
          <p:nvPr/>
        </p:nvSpPr>
        <p:spPr>
          <a:xfrm>
            <a:off x="540000" y="1661816"/>
            <a:ext cx="104451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53" name="yt_shape_10053"/>
          <p:cNvSpPr txBox="1"/>
          <p:nvPr/>
        </p:nvSpPr>
        <p:spPr>
          <a:xfrm>
            <a:off x="540000" y="2141119"/>
            <a:ext cx="73513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必是该方程的一个根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054" name="yt_shape_10054"/>
          <p:cNvSpPr txBox="1"/>
          <p:nvPr/>
        </p:nvSpPr>
        <p:spPr>
          <a:xfrm>
            <a:off x="540000" y="2620422"/>
            <a:ext cx="692176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·1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必是方程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的一个根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55" name="yt_shape_10055"/>
          <p:cNvSpPr txBox="1"/>
          <p:nvPr/>
        </p:nvSpPr>
        <p:spPr>
          <a:xfrm>
            <a:off x="540000" y="4540120"/>
            <a:ext cx="10044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之间的关系是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该方程必有一根是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056" name="yt_shape_10056"/>
          <p:cNvSpPr txBox="1"/>
          <p:nvPr/>
        </p:nvSpPr>
        <p:spPr>
          <a:xfrm>
            <a:off x="540000" y="5019423"/>
            <a:ext cx="1015342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必有一根是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故答案为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7965387">
            <a:extLst>
              <a:ext uri="{FF2B5EF4-FFF2-40B4-BE49-F238E27FC236}">
                <a16:creationId xmlns:a16="http://schemas.microsoft.com/office/drawing/2014/main" id="{6D419603-FAB8-ADB1-06B6-C35C6755EDC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54" grpId="0" build="allAtOnce"/>
      <p:bldP spid="1005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7" name="yt_shape_10057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ff194048-c4f3-40fe-a2ff-86e92894874c.png&quot;}"/>
            </a:endParaRPr>
          </a:p>
        </p:txBody>
      </p:sp>
      <p:sp>
        <p:nvSpPr>
          <p:cNvPr id="10058" name="yt_shape_10058"/>
          <p:cNvSpPr txBox="1"/>
          <p:nvPr/>
        </p:nvSpPr>
        <p:spPr>
          <a:xfrm>
            <a:off x="1811524" y="1366505"/>
            <a:ext cx="8568952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  <a:cs typeface="宋体" pitchFamily="24"/>
              </a:rPr>
              <a:t>判断一个方程是不是一元二次方程时，先看方程等号两边是不是整式，是整式再化简后进行判断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7965405">
            <a:extLst>
              <a:ext uri="{FF2B5EF4-FFF2-40B4-BE49-F238E27FC236}">
                <a16:creationId xmlns:a16="http://schemas.microsoft.com/office/drawing/2014/main" id="{33E51E36-76F7-BD02-5075-8EE9C1A94AE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4" name="yt_shape_10004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965fbb0-9770-4825-8b0e-a7dbb3ba0e7d.png&quot;}"/>
            </a:endParaRPr>
          </a:p>
        </p:txBody>
      </p:sp>
      <p:sp>
        <p:nvSpPr>
          <p:cNvPr id="10005" name="yt_shape_10005"/>
          <p:cNvSpPr txBox="1"/>
          <p:nvPr/>
        </p:nvSpPr>
        <p:spPr>
          <a:xfrm>
            <a:off x="540000" y="1670985"/>
            <a:ext cx="641201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一元二次方程的概念及其一般形式</a:t>
            </a:r>
          </a:p>
        </p:txBody>
      </p:sp>
      <p:sp>
        <p:nvSpPr>
          <p:cNvPr id="10006" name="yt_shape_10006"/>
          <p:cNvSpPr txBox="1"/>
          <p:nvPr/>
        </p:nvSpPr>
        <p:spPr>
          <a:xfrm>
            <a:off x="540000" y="2167857"/>
            <a:ext cx="63783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07" name="yt_table_10007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800345"/>
                  </p:ext>
                </p:extLst>
              </p:nvPr>
            </p:nvGraphicFramePr>
            <p:xfrm>
              <a:off x="540000" y="2799524"/>
              <a:ext cx="6231255" cy="1059562"/>
            </p:xfrm>
            <a:graphic>
              <a:graphicData uri="http://schemas.openxmlformats.org/drawingml/2006/table">
                <a:tbl>
                  <a:tblPr/>
                  <a:tblGrid>
                    <a:gridCol w="4072255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15900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007" name="yt_table_10007" descr="{&quot;rangeId&quot;:4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800345"/>
                  </p:ext>
                </p:extLst>
              </p:nvPr>
            </p:nvGraphicFramePr>
            <p:xfrm>
              <a:off x="540000" y="2799524"/>
              <a:ext cx="6231255" cy="1059562"/>
            </p:xfrm>
            <a:graphic>
              <a:graphicData uri="http://schemas.openxmlformats.org/drawingml/2006/table">
                <a:tbl>
                  <a:tblPr/>
                  <a:tblGrid>
                    <a:gridCol w="4072255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15900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52915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08" name="yt_shape_10008"/>
          <p:cNvSpPr txBox="1"/>
          <p:nvPr/>
        </p:nvSpPr>
        <p:spPr>
          <a:xfrm>
            <a:off x="540000" y="3909640"/>
            <a:ext cx="94032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化为一元二次方程的一般形式是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09" name="yt_table_1000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670601"/>
              </p:ext>
            </p:extLst>
          </p:nvPr>
        </p:nvGraphicFramePr>
        <p:xfrm>
          <a:off x="540000" y="4541307"/>
          <a:ext cx="7077393" cy="848742"/>
        </p:xfrm>
        <a:graphic>
          <a:graphicData uri="http://schemas.openxmlformats.org/drawingml/2006/table">
            <a:tbl>
              <a:tblPr/>
              <a:tblGrid>
                <a:gridCol w="4072255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3005138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011" name="yt_shape_10011"/>
          <p:cNvSpPr txBox="1"/>
          <p:nvPr/>
        </p:nvSpPr>
        <p:spPr>
          <a:xfrm>
            <a:off x="540119" y="5440649"/>
            <a:ext cx="1088447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满足的条件为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965108">
            <a:extLst>
              <a:ext uri="{FF2B5EF4-FFF2-40B4-BE49-F238E27FC236}">
                <a16:creationId xmlns:a16="http://schemas.microsoft.com/office/drawing/2014/main" id="{9B95F7E9-1B54-D45E-99B7-BAEA5C785C6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965125">
            <a:extLst>
              <a:ext uri="{FF2B5EF4-FFF2-40B4-BE49-F238E27FC236}">
                <a16:creationId xmlns:a16="http://schemas.microsoft.com/office/drawing/2014/main" id="{99B393D1-8750-C3C4-C477-893BAABFFE2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543613-80F1-A135-5F87-63DBA1B0CF57}"/>
              </a:ext>
            </a:extLst>
          </p:cNvPr>
          <p:cNvSpPr txBox="1"/>
          <p:nvPr/>
        </p:nvSpPr>
        <p:spPr>
          <a:xfrm>
            <a:off x="5936389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90667C-BD2A-13B6-297B-D48485ED3BEE}"/>
              </a:ext>
            </a:extLst>
          </p:cNvPr>
          <p:cNvSpPr txBox="1"/>
          <p:nvPr/>
        </p:nvSpPr>
        <p:spPr>
          <a:xfrm>
            <a:off x="8932001" y="38628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E8451F-78E2-84ED-0FEA-81F08C3AC5A3}"/>
              </a:ext>
            </a:extLst>
          </p:cNvPr>
          <p:cNvSpPr txBox="1"/>
          <p:nvPr/>
        </p:nvSpPr>
        <p:spPr>
          <a:xfrm>
            <a:off x="1049458" y="5869331"/>
            <a:ext cx="11581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2" name="yt_shape_10012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把下列方程化为一元二次方程的一般形式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并指出它的二次项系数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一次项系数和常数项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13" name="yt_shape_10013"/>
          <p:cNvSpPr txBox="1"/>
          <p:nvPr/>
        </p:nvSpPr>
        <p:spPr>
          <a:xfrm>
            <a:off x="540000" y="1842955"/>
            <a:ext cx="2529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014" name="yt_shape_10014"/>
          <p:cNvSpPr txBox="1"/>
          <p:nvPr/>
        </p:nvSpPr>
        <p:spPr>
          <a:xfrm>
            <a:off x="540000" y="2322258"/>
            <a:ext cx="707886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整理方程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其中二次项系数为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一次项系数为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常数项为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15" name="yt_shape_10015"/>
          <p:cNvSpPr txBox="1"/>
          <p:nvPr/>
        </p:nvSpPr>
        <p:spPr>
          <a:xfrm>
            <a:off x="540000" y="3281693"/>
            <a:ext cx="45637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16" name="yt_shape_10016"/>
          <p:cNvSpPr txBox="1"/>
          <p:nvPr/>
        </p:nvSpPr>
        <p:spPr>
          <a:xfrm>
            <a:off x="540000" y="3760996"/>
            <a:ext cx="110110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整理方程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其中二次项系数为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一次项系数为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常数项为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14" grpId="0" build="allAtOnce"/>
      <p:bldP spid="1001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7" name="yt_shape_10017"/>
          <p:cNvSpPr txBox="1"/>
          <p:nvPr/>
        </p:nvSpPr>
        <p:spPr>
          <a:xfrm>
            <a:off x="540000" y="900000"/>
            <a:ext cx="5180905" cy="4409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0018" name="yt_shape_10018"/>
          <p:cNvSpPr txBox="1"/>
          <p:nvPr/>
        </p:nvSpPr>
        <p:spPr>
          <a:xfrm>
            <a:off x="540000" y="1391743"/>
            <a:ext cx="71974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下列各数中是方程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19" name="yt_table_1001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711641"/>
              </p:ext>
            </p:extLst>
          </p:nvPr>
        </p:nvGraphicFramePr>
        <p:xfrm>
          <a:off x="540000" y="2023410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021" name="yt_shape_10021"/>
          <p:cNvSpPr txBox="1"/>
          <p:nvPr/>
        </p:nvSpPr>
        <p:spPr>
          <a:xfrm>
            <a:off x="540119" y="24984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黔东南州中考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22" name="yt_table_1002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107960"/>
              </p:ext>
            </p:extLst>
          </p:nvPr>
        </p:nvGraphicFramePr>
        <p:xfrm>
          <a:off x="540000" y="3610274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024" name="yt_shape_10024"/>
          <p:cNvSpPr txBox="1"/>
          <p:nvPr/>
        </p:nvSpPr>
        <p:spPr>
          <a:xfrm>
            <a:off x="540119" y="40853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连云港市中考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的一个解是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965163">
            <a:extLst>
              <a:ext uri="{FF2B5EF4-FFF2-40B4-BE49-F238E27FC236}">
                <a16:creationId xmlns:a16="http://schemas.microsoft.com/office/drawing/2014/main" id="{5510B561-17C2-6107-B5F0-0D3FF76190F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675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6A8362-474B-0C57-7DBD-E6D5E018598D}"/>
              </a:ext>
            </a:extLst>
          </p:cNvPr>
          <p:cNvSpPr txBox="1"/>
          <p:nvPr/>
        </p:nvSpPr>
        <p:spPr>
          <a:xfrm>
            <a:off x="6765064" y="134493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FA9B63-9C2B-56D2-126C-11527DE7525A}"/>
              </a:ext>
            </a:extLst>
          </p:cNvPr>
          <p:cNvSpPr txBox="1"/>
          <p:nvPr/>
        </p:nvSpPr>
        <p:spPr>
          <a:xfrm>
            <a:off x="1059708" y="29271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2AFE15-A144-8990-BAAC-D7C2155FF8B4}"/>
              </a:ext>
            </a:extLst>
          </p:cNvPr>
          <p:cNvSpPr txBox="1"/>
          <p:nvPr/>
        </p:nvSpPr>
        <p:spPr>
          <a:xfrm>
            <a:off x="3586507" y="451402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5" name="yt_shape_10025"/>
          <p:cNvSpPr txBox="1"/>
          <p:nvPr/>
        </p:nvSpPr>
        <p:spPr>
          <a:xfrm>
            <a:off x="540000" y="900000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建立一元二次方程模型</a:t>
            </a:r>
          </a:p>
        </p:txBody>
      </p:sp>
      <p:sp>
        <p:nvSpPr>
          <p:cNvPr id="10026" name="yt_shape_10026"/>
          <p:cNvSpPr txBox="1"/>
          <p:nvPr/>
        </p:nvSpPr>
        <p:spPr>
          <a:xfrm>
            <a:off x="540119" y="139687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今年某市计划扩大城区绿地面积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现有一块长方形绿地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它的短边长为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若将短边增大到与长边相等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长边不变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使扩大后的绿地的形状是正方形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则扩大后的绿地面积比原来增加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设扩大后的正方形绿地边长为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下面所列方程正确的是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27" name="yt_table_1002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147645"/>
              </p:ext>
            </p:extLst>
          </p:nvPr>
        </p:nvGraphicFramePr>
        <p:xfrm>
          <a:off x="540000" y="3468934"/>
          <a:ext cx="7975918" cy="848742"/>
        </p:xfrm>
        <a:graphic>
          <a:graphicData uri="http://schemas.openxmlformats.org/drawingml/2006/table">
            <a:tbl>
              <a:tblPr/>
              <a:tblGrid>
                <a:gridCol w="4445318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3530600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3" name="yt_shape_1683887965312">
            <a:extLst>
              <a:ext uri="{FF2B5EF4-FFF2-40B4-BE49-F238E27FC236}">
                <a16:creationId xmlns:a16="http://schemas.microsoft.com/office/drawing/2014/main" id="{B7BC8C35-DF1D-B692-B69A-DB7F690DFD6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49B223-47AC-2F26-D963-6BEEB4E80EE5}"/>
              </a:ext>
            </a:extLst>
          </p:cNvPr>
          <p:cNvSpPr txBox="1"/>
          <p:nvPr/>
        </p:nvSpPr>
        <p:spPr>
          <a:xfrm>
            <a:off x="2278908" y="27765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029">
            <a:extLst>
              <a:ext uri="{FF2B5EF4-FFF2-40B4-BE49-F238E27FC236}">
                <a16:creationId xmlns:a16="http://schemas.microsoft.com/office/drawing/2014/main" id="{0490EF16-3631-07D4-791A-0FD4EC4D3580}"/>
              </a:ext>
            </a:extLst>
          </p:cNvPr>
          <p:cNvSpPr txBox="1"/>
          <p:nvPr/>
        </p:nvSpPr>
        <p:spPr>
          <a:xfrm>
            <a:off x="540119" y="44371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在新学期到来之际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班所有的同学准备互送贺卡作为见面礼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所有同学送完后共送了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班的同学人数为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则列方程为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1980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0C2315-FE55-DD94-37A5-EEB8315D7F82}"/>
              </a:ext>
            </a:extLst>
          </p:cNvPr>
          <p:cNvSpPr txBox="1"/>
          <p:nvPr/>
        </p:nvSpPr>
        <p:spPr>
          <a:xfrm>
            <a:off x="9271846" y="4865794"/>
            <a:ext cx="182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114E41-388E-A0FF-9267-A9E96E61E179}"/>
              </a:ext>
            </a:extLst>
          </p:cNvPr>
          <p:cNvSpPr txBox="1"/>
          <p:nvPr/>
        </p:nvSpPr>
        <p:spPr>
          <a:xfrm>
            <a:off x="450108" y="53412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1980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0" name="yt_shape_10030"/>
          <p:cNvSpPr txBox="1"/>
          <p:nvPr/>
        </p:nvSpPr>
        <p:spPr>
          <a:xfrm>
            <a:off x="540000" y="900000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忽视二次项系数不为零的条件而出错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1" name="yt_shape_10031"/>
          <p:cNvSpPr txBox="1"/>
          <p:nvPr/>
        </p:nvSpPr>
        <p:spPr>
          <a:xfrm>
            <a:off x="540000" y="900000"/>
            <a:ext cx="104323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771B6D-F33D-17D6-5D1E-CE87352F72A0}"/>
              </a:ext>
            </a:extLst>
          </p:cNvPr>
          <p:cNvSpPr txBox="1"/>
          <p:nvPr/>
        </p:nvSpPr>
        <p:spPr>
          <a:xfrm>
            <a:off x="10095639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2" name="yt_shape_10032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336c0b94-9ca9-48da-9b61-1871316cfde6.png&quot;}"/>
            </a:endParaRPr>
          </a:p>
        </p:txBody>
      </p:sp>
      <p:sp>
        <p:nvSpPr>
          <p:cNvPr id="10033" name="yt_shape_10033"/>
          <p:cNvSpPr txBox="1"/>
          <p:nvPr/>
        </p:nvSpPr>
        <p:spPr>
          <a:xfrm>
            <a:off x="540000" y="1652711"/>
            <a:ext cx="103680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一定是一元二次方程的是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34" name="yt_table_10034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406979"/>
              </p:ext>
            </p:extLst>
          </p:nvPr>
        </p:nvGraphicFramePr>
        <p:xfrm>
          <a:off x="540000" y="2284378"/>
          <a:ext cx="4021138" cy="1697484"/>
        </p:xfrm>
        <a:graphic>
          <a:graphicData uri="http://schemas.openxmlformats.org/drawingml/2006/table">
            <a:tbl>
              <a:tblPr/>
              <a:tblGrid>
                <a:gridCol w="4021138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0036" name="yt_shape_10036"/>
          <p:cNvSpPr txBox="1"/>
          <p:nvPr/>
        </p:nvSpPr>
        <p:spPr>
          <a:xfrm>
            <a:off x="540119" y="403227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某农场计划利用一面墙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墙的长度不限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的一部分为一条边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另三边用总长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米的篱笆围成一个面积为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平方米的矩形场地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若设该矩形垂直于墙的边为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38" name="yt_table_10038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158757"/>
              </p:ext>
            </p:extLst>
          </p:nvPr>
        </p:nvGraphicFramePr>
        <p:xfrm>
          <a:off x="540000" y="5471841"/>
          <a:ext cx="7636193" cy="848742"/>
        </p:xfrm>
        <a:graphic>
          <a:graphicData uri="http://schemas.openxmlformats.org/drawingml/2006/table">
            <a:tbl>
              <a:tblPr/>
              <a:tblGrid>
                <a:gridCol w="4275455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  <a:gridCol w="3360738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10037" name="yt_image_10037_skip" title="H_34.5429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0389" y="5471841"/>
            <a:ext cx="1609448" cy="43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7965349">
            <a:extLst>
              <a:ext uri="{FF2B5EF4-FFF2-40B4-BE49-F238E27FC236}">
                <a16:creationId xmlns:a16="http://schemas.microsoft.com/office/drawing/2014/main" id="{3E598B10-03D7-7D2A-D3FA-B6BD54DA315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19C574-0C43-9675-6872-5DA5DEF06768}"/>
              </a:ext>
            </a:extLst>
          </p:cNvPr>
          <p:cNvSpPr txBox="1"/>
          <p:nvPr/>
        </p:nvSpPr>
        <p:spPr>
          <a:xfrm>
            <a:off x="9887486" y="16059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6FE041-B017-1FAA-58C7-84BA07BF395B}"/>
              </a:ext>
            </a:extLst>
          </p:cNvPr>
          <p:cNvSpPr txBox="1"/>
          <p:nvPr/>
        </p:nvSpPr>
        <p:spPr>
          <a:xfrm>
            <a:off x="3498108" y="493644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0" name="yt_shape_10040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它的二次项系数为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一次项系数为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常数项为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则这个一元二次方程是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的常数项为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EC241A-A494-59C4-58DE-5BD5000C4807}"/>
              </a:ext>
            </a:extLst>
          </p:cNvPr>
          <p:cNvSpPr txBox="1"/>
          <p:nvPr/>
        </p:nvSpPr>
        <p:spPr>
          <a:xfrm>
            <a:off x="4260108" y="1328682"/>
            <a:ext cx="207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478C9B-9FD6-3773-5284-9BA359D11E1B}"/>
              </a:ext>
            </a:extLst>
          </p:cNvPr>
          <p:cNvSpPr txBox="1"/>
          <p:nvPr/>
        </p:nvSpPr>
        <p:spPr>
          <a:xfrm>
            <a:off x="10406907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043">
            <a:extLst>
              <a:ext uri="{FF2B5EF4-FFF2-40B4-BE49-F238E27FC236}">
                <a16:creationId xmlns:a16="http://schemas.microsoft.com/office/drawing/2014/main" id="{0E3D43F7-CF30-E7F8-A027-7921379EE4A3}"/>
              </a:ext>
            </a:extLst>
          </p:cNvPr>
          <p:cNvSpPr txBox="1"/>
          <p:nvPr/>
        </p:nvSpPr>
        <p:spPr>
          <a:xfrm>
            <a:off x="540000" y="2842914"/>
            <a:ext cx="98312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此方程是一元一次方程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求出这个一元一次方程的解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0044">
                <a:extLst>
                  <a:ext uri="{FF2B5EF4-FFF2-40B4-BE49-F238E27FC236}">
                    <a16:creationId xmlns:a16="http://schemas.microsoft.com/office/drawing/2014/main" id="{4F7F443B-A800-4BF8-5151-C10816652B5B}"/>
                  </a:ext>
                </a:extLst>
              </p:cNvPr>
              <p:cNvSpPr txBox="1"/>
              <p:nvPr/>
            </p:nvSpPr>
            <p:spPr>
              <a:xfrm>
                <a:off x="540119" y="3322217"/>
                <a:ext cx="11111999" cy="13188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此方程是一元一次方程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0044">
                <a:extLst>
                  <a:ext uri="{FF2B5EF4-FFF2-40B4-BE49-F238E27FC236}">
                    <a16:creationId xmlns:a16="http://schemas.microsoft.com/office/drawing/2014/main" id="{4F7F443B-A800-4BF8-5151-C10816652B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22217"/>
                <a:ext cx="11111999" cy="1318887"/>
              </a:xfrm>
              <a:prstGeom prst="rect">
                <a:avLst/>
              </a:prstGeom>
              <a:blipFill>
                <a:blip r:embed="rId2"/>
                <a:stretch>
                  <a:fillRect l="-1701" r="-878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0046">
            <a:extLst>
              <a:ext uri="{FF2B5EF4-FFF2-40B4-BE49-F238E27FC236}">
                <a16:creationId xmlns:a16="http://schemas.microsoft.com/office/drawing/2014/main" id="{2CFDEB4F-5937-BC58-75D4-F63661B39289}"/>
              </a:ext>
            </a:extLst>
          </p:cNvPr>
          <p:cNvSpPr txBox="1"/>
          <p:nvPr/>
        </p:nvSpPr>
        <p:spPr>
          <a:xfrm>
            <a:off x="540119" y="4691892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此方程是一元二次方程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并写出这个一元二次方程的二次项系数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一次项系数和常数项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0047">
                <a:extLst>
                  <a:ext uri="{FF2B5EF4-FFF2-40B4-BE49-F238E27FC236}">
                    <a16:creationId xmlns:a16="http://schemas.microsoft.com/office/drawing/2014/main" id="{E39728A6-A519-80DA-30BA-42CD53668C3E}"/>
                  </a:ext>
                </a:extLst>
              </p:cNvPr>
              <p:cNvSpPr txBox="1"/>
              <p:nvPr/>
            </p:nvSpPr>
            <p:spPr>
              <a:xfrm>
                <a:off x="540119" y="5634847"/>
                <a:ext cx="11316521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此方程是一元二次方程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二次项系数是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一次项系数是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常数项是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7" name="yt_shape_10047">
                <a:extLst>
                  <a:ext uri="{FF2B5EF4-FFF2-40B4-BE49-F238E27FC236}">
                    <a16:creationId xmlns:a16="http://schemas.microsoft.com/office/drawing/2014/main" id="{E39728A6-A519-80DA-30BA-42CD53668C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634847"/>
                <a:ext cx="11316521" cy="1106521"/>
              </a:xfrm>
              <a:prstGeom prst="rect">
                <a:avLst/>
              </a:prstGeom>
              <a:blipFill>
                <a:blip r:embed="rId3"/>
                <a:stretch>
                  <a:fillRect l="-1670" r="-593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1609</Words>
  <Application>Microsoft Office PowerPoint</Application>
  <PresentationFormat>宽屏</PresentationFormat>
  <Paragraphs>103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NEU-BZ-S92</vt:lpstr>
      <vt:lpstr>楷体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45</cp:revision>
  <dcterms:created xsi:type="dcterms:W3CDTF">2023-05-05T05:33:04Z</dcterms:created>
  <dcterms:modified xsi:type="dcterms:W3CDTF">2023-05-13T16:06:28Z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