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67" r:id="rId4"/>
    <p:sldId id="369" r:id="rId5"/>
    <p:sldId id="372" r:id="rId6"/>
    <p:sldId id="373" r:id="rId7"/>
    <p:sldId id="374" r:id="rId8"/>
    <p:sldId id="377" r:id="rId9"/>
    <p:sldId id="379" r:id="rId10"/>
    <p:sldId id="382" r:id="rId11"/>
    <p:sldId id="383" r:id="rId12"/>
    <p:sldId id="384" r:id="rId13"/>
    <p:sldId id="394" r:id="rId14"/>
    <p:sldId id="386" r:id="rId15"/>
    <p:sldId id="389" r:id="rId16"/>
  </p:sldIdLst>
  <p:sldSz cx="12192000" cy="6858000"/>
  <p:notesSz cx="6858000" cy="9144000"/>
  <p:custDataLst>
    <p:tags r:id="rId20"/>
  </p:custDataLst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6" d="100"/>
          <a:sy n="56" d="100"/>
        </p:scale>
        <p:origin x="976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3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image" Target="../media/image31.png"/><Relationship Id="rId1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59" name="yt_shape_13059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1562d5d6-54f5-491f-a4f4-d800ee6ccfbf.png&quot;}"/>
            </a:endParaRPr>
          </a:p>
        </p:txBody>
      </p:sp>
      <p:sp>
        <p:nvSpPr>
          <p:cNvPr id="13060" name="yt_shape_13060"/>
          <p:cNvSpPr txBox="1"/>
          <p:nvPr/>
        </p:nvSpPr>
        <p:spPr>
          <a:xfrm>
            <a:off x="540000" y="1661816"/>
            <a:ext cx="1100301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圆的对称性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圆是轴对称图形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任何一条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直径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所在的直线都是圆的对称轴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sp>
        <p:nvSpPr>
          <p:cNvPr id="13061" name="yt_shape_13061"/>
          <p:cNvSpPr txBox="1"/>
          <p:nvPr/>
        </p:nvSpPr>
        <p:spPr>
          <a:xfrm>
            <a:off x="540119" y="214111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垂径定理及其推论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垂直于弦的直径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平分弦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并且平分弦所对的两条弧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平分弦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不是直径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的直径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垂直于弦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并且平分弦所对的两条弧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pic>
        <p:nvPicPr>
          <p:cNvPr id="3" name="yt_shape_1683888266710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545989" y="161501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直径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36508" y="2094313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平分弦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107708" y="2569801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垂直于弦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25" name="yt_shape_13125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在射线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上顺次截取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为直径的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交射线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求圆心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的距离以及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3126" name="yt_image_13126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616831" y="1988840"/>
            <a:ext cx="2035287" cy="1721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yt_shape_13128"/>
          <p:cNvSpPr txBox="1"/>
          <p:nvPr/>
        </p:nvSpPr>
        <p:spPr>
          <a:xfrm>
            <a:off x="540000" y="1916832"/>
            <a:ext cx="692497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过点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作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OG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EF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于点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G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连接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OE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EF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EG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yt_shape_13129"/>
          <p:cNvSpPr txBox="1"/>
          <p:nvPr/>
        </p:nvSpPr>
        <p:spPr>
          <a:xfrm>
            <a:off x="540000" y="2396135"/>
            <a:ext cx="201657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10cm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3130"/>
              <p:cNvSpPr txBox="1"/>
              <p:nvPr/>
            </p:nvSpPr>
            <p:spPr>
              <a:xfrm>
                <a:off x="540000" y="2875438"/>
                <a:ext cx="5618526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DO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DB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5cm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AO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DO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8cm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4" name="yt_shape_131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75438"/>
                <a:ext cx="5618526" cy="638893"/>
              </a:xfrm>
              <a:prstGeom prst="rect">
                <a:avLst/>
              </a:prstGeom>
              <a:blipFill rotWithShape="1">
                <a:blip r:embed="rId2"/>
                <a:stretch>
                  <a:fillRect l="-4" t="-25" r="-1645" b="-60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yt_shape_13132"/>
          <p:cNvSpPr txBox="1"/>
          <p:nvPr/>
        </p:nvSpPr>
        <p:spPr>
          <a:xfrm>
            <a:off x="540000" y="3565119"/>
            <a:ext cx="604530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在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Rt△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AGO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中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PAC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8cm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yt_shape_13133"/>
          <p:cNvSpPr txBox="1"/>
          <p:nvPr/>
        </p:nvSpPr>
        <p:spPr>
          <a:xfrm>
            <a:off x="540000" y="4044422"/>
            <a:ext cx="564096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OG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4cm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即圆心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到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AP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的距离为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4cm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yt_shape_13134"/>
          <p:cNvSpPr txBox="1"/>
          <p:nvPr/>
        </p:nvSpPr>
        <p:spPr>
          <a:xfrm>
            <a:off x="540000" y="4523725"/>
            <a:ext cx="210314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在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Rt△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EOG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中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3135"/>
              <p:cNvSpPr txBox="1"/>
              <p:nvPr/>
            </p:nvSpPr>
            <p:spPr>
              <a:xfrm>
                <a:off x="540000" y="5003028"/>
                <a:ext cx="5564985" cy="47872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EG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𝐸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𝑂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𝑂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𝐺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－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），</a:t>
                </a:r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8" name="yt_shape_131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003028"/>
                <a:ext cx="5564985" cy="478721"/>
              </a:xfrm>
              <a:prstGeom prst="rect">
                <a:avLst/>
              </a:prstGeom>
              <a:blipFill rotWithShape="1">
                <a:blip r:embed="rId3"/>
                <a:stretch>
                  <a:fillRect l="-4" t="-104" r="-957" b="-16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yt_shape_13137"/>
          <p:cNvSpPr txBox="1"/>
          <p:nvPr/>
        </p:nvSpPr>
        <p:spPr>
          <a:xfrm>
            <a:off x="540000" y="5532537"/>
            <a:ext cx="254556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EF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EG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6cm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0" name="yt_image_1313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689718" y="3896510"/>
            <a:ext cx="1962282" cy="1585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40" name="yt_shape_13140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9db03196-8734-4a14-aac3-bad1e9aced02.png&quot;}"/>
            </a:endParaRPr>
          </a:p>
        </p:txBody>
      </p:sp>
      <p:sp>
        <p:nvSpPr>
          <p:cNvPr id="13141" name="yt_shape_13141"/>
          <p:cNvSpPr txBox="1"/>
          <p:nvPr/>
        </p:nvSpPr>
        <p:spPr>
          <a:xfrm>
            <a:off x="540119" y="166181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几何直观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的扇形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是弧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上的一个动点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不与点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垂足分别为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142" name="yt_shape_13142"/>
          <p:cNvSpPr txBox="1"/>
          <p:nvPr/>
        </p:nvSpPr>
        <p:spPr>
          <a:xfrm>
            <a:off x="540000" y="2621251"/>
            <a:ext cx="48394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求线段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3143"/>
              <p:cNvSpPr txBox="1"/>
              <p:nvPr/>
            </p:nvSpPr>
            <p:spPr>
              <a:xfrm>
                <a:off x="540000" y="3252918"/>
                <a:ext cx="4839466" cy="260949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BDO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𝑂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即线段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的长为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2" name="yt_shape_131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52918"/>
                <a:ext cx="4839466" cy="2609497"/>
              </a:xfrm>
              <a:prstGeom prst="rect">
                <a:avLst/>
              </a:prstGeom>
              <a:blipFill rotWithShape="1">
                <a:blip r:embed="rId1"/>
                <a:stretch>
                  <a:fillRect l="-5" t="-17" r="-2170" b="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145" name="yt_image_1314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96938" y="3252918"/>
            <a:ext cx="1755061" cy="1647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68388826690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47" name="yt_shape_13147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DOE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中是否存在长度保持不变的边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如果存在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请指出并求其长度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如果不存在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请说明理由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3148"/>
              <p:cNvSpPr txBox="1"/>
              <p:nvPr/>
            </p:nvSpPr>
            <p:spPr>
              <a:xfrm>
                <a:off x="540000" y="1995319"/>
                <a:ext cx="6325450" cy="365612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存在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DE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的长度保持不变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连接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AOB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𝑂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𝑂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𝐴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分别是线段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的中点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DE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DE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的长度保持不变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" name="yt_shape_131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95319"/>
                <a:ext cx="6325450" cy="3656129"/>
              </a:xfrm>
              <a:prstGeom prst="rect">
                <a:avLst/>
              </a:prstGeom>
              <a:blipFill rotWithShape="1">
                <a:blip r:embed="rId1"/>
                <a:stretch>
                  <a:fillRect l="-4" t="-4" r="-1448" b="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150" name="yt_image_1315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96938" y="1995319"/>
            <a:ext cx="1755061" cy="1647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yt_image_1315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31379" y="3846164"/>
            <a:ext cx="1686178" cy="1508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54" name="yt_shape_13154"/>
          <p:cNvSpPr txBox="1"/>
          <p:nvPr/>
        </p:nvSpPr>
        <p:spPr>
          <a:xfrm>
            <a:off x="3338835" y="900000"/>
            <a:ext cx="5514330" cy="4649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30000"/>
              </a:lnSpc>
            </a:pPr>
            <a:r>
              <a:rPr lang="zh-CN" altLang="zh-CN" sz="2550" b="0" i="0" u="none" spc="430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2550" b="0" i="0" u="none" spc="430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16bfd9e5-d57f-4387-bba3-ffe7d03f266d.png&quot;}"/>
            </a:endParaRPr>
          </a:p>
        </p:txBody>
      </p:sp>
      <p:sp>
        <p:nvSpPr>
          <p:cNvPr id="13155" name="yt_shape_13155"/>
          <p:cNvSpPr txBox="1"/>
          <p:nvPr/>
        </p:nvSpPr>
        <p:spPr>
          <a:xfrm>
            <a:off x="4711005" y="1415723"/>
            <a:ext cx="27699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垂径定理与勾股定理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p:sp>
        <p:nvSpPr>
          <p:cNvPr id="13156" name="yt_shape_13156"/>
          <p:cNvSpPr txBox="1"/>
          <p:nvPr/>
        </p:nvSpPr>
        <p:spPr>
          <a:xfrm>
            <a:off x="540000" y="1895026"/>
            <a:ext cx="18466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【方法指导】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p:sp>
        <p:nvSpPr>
          <p:cNvPr id="13157" name="yt_shape_13157"/>
          <p:cNvSpPr txBox="1"/>
          <p:nvPr/>
        </p:nvSpPr>
        <p:spPr>
          <a:xfrm>
            <a:off x="540119" y="2374329"/>
            <a:ext cx="11111999" cy="13722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indent="609600"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在圆中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涉及到弦长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半径和圆心到弦的距离的计算时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通常构造关于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半径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弦长一半与圆心到弦的垂线段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为边的直角三角形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利用垂径定理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勾股定理计算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yt_shape_1683888266934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941260"/>
            <a:ext cx="5334064" cy="377919"/>
          </a:xfrm>
          <a:prstGeom prst="rect">
            <a:avLst/>
          </a:prstGeom>
        </p:spPr>
      </p:pic>
      <p:sp>
        <p:nvSpPr>
          <p:cNvPr id="2" name="yt_shape_13158"/>
          <p:cNvSpPr txBox="1"/>
          <p:nvPr/>
        </p:nvSpPr>
        <p:spPr>
          <a:xfrm>
            <a:off x="540000" y="3789040"/>
            <a:ext cx="18466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【直接应用】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p:sp>
        <p:nvSpPr>
          <p:cNvPr id="4" name="yt_shape_13159"/>
          <p:cNvSpPr txBox="1"/>
          <p:nvPr/>
        </p:nvSpPr>
        <p:spPr>
          <a:xfrm>
            <a:off x="540119" y="426834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直径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弦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垂足为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已知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则直径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10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 dirty="0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pic>
        <p:nvPicPr>
          <p:cNvPr id="5" name="yt_image_1316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91811" y="5229200"/>
            <a:ext cx="1208377" cy="1585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/>
          <p:cNvSpPr txBox="1"/>
          <p:nvPr/>
        </p:nvSpPr>
        <p:spPr>
          <a:xfrm>
            <a:off x="1059708" y="4697025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62" name="yt_shape_13162"/>
          <p:cNvSpPr txBox="1"/>
          <p:nvPr/>
        </p:nvSpPr>
        <p:spPr>
          <a:xfrm>
            <a:off x="540000" y="900000"/>
            <a:ext cx="18466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【变式应用】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p:sp>
        <p:nvSpPr>
          <p:cNvPr id="13163" name="yt_shape_13163"/>
          <p:cNvSpPr txBox="1"/>
          <p:nvPr/>
        </p:nvSpPr>
        <p:spPr>
          <a:xfrm>
            <a:off x="540119" y="137930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Rt△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若以点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为圆心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长为半径的圆恰好经过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的中点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的长等于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165" name="yt_table_13165_skip" title="H_36.39"/>
              <p:cNvGraphicFramePr>
                <a:graphicFrameLocks noGrp="1"/>
              </p:cNvGraphicFramePr>
              <p:nvPr/>
            </p:nvGraphicFramePr>
            <p:xfrm>
              <a:off x="540000" y="2338738"/>
              <a:ext cx="7937120" cy="462153"/>
            </p:xfrm>
            <a:graphic>
              <a:graphicData uri="http://schemas.openxmlformats.org/drawingml/2006/table">
                <a:tbl>
                  <a:tblPr/>
                  <a:tblGrid>
                    <a:gridCol w="2410270"/>
                    <a:gridCol w="2024380"/>
                    <a:gridCol w="2392807"/>
                    <a:gridCol w="1109663"/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5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4"/>
                            <a:ea typeface="Times New Roman" panose="02020603050405020304" pitchFamily="24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5</a:t>
                          </a:r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4"/>
                            <a:ea typeface="Times New Roman" panose="02020603050405020304" pitchFamily="24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5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4"/>
                            <a:ea typeface="Times New Roman" panose="02020603050405020304" pitchFamily="24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6</a:t>
                          </a:r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4"/>
                            <a:ea typeface="Times New Roman" panose="02020603050405020304" pitchFamily="24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3165" name="yt_table_13165_skip" title="H_36.39"/>
              <p:cNvGraphicFramePr>
                <a:graphicFrameLocks noGrp="1"/>
              </p:cNvGraphicFramePr>
              <p:nvPr/>
            </p:nvGraphicFramePr>
            <p:xfrm>
              <a:off x="540000" y="2338738"/>
              <a:ext cx="7937120" cy="462153"/>
            </p:xfrm>
            <a:graphic>
              <a:graphicData uri="http://schemas.openxmlformats.org/drawingml/2006/table">
                <a:tbl>
                  <a:tblPr/>
                  <a:tblGrid>
                    <a:gridCol w="2410270"/>
                    <a:gridCol w="2024380"/>
                    <a:gridCol w="2392807"/>
                    <a:gridCol w="1109663"/>
                  </a:tblGrid>
                  <a:tr h="48704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5</a:t>
                          </a:r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4"/>
                            <a:ea typeface="Times New Roman" panose="02020603050405020304" pitchFamily="24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6</a:t>
                          </a:r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4"/>
                            <a:ea typeface="Times New Roman" panose="02020603050405020304" pitchFamily="24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13164" name="yt_image_13164_skip" title="H_108.425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90370" y="2338738"/>
            <a:ext cx="1759500" cy="13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6003183" y="180798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3166"/>
              <p:cNvSpPr txBox="1"/>
              <p:nvPr/>
            </p:nvSpPr>
            <p:spPr>
              <a:xfrm>
                <a:off x="540119" y="3865756"/>
                <a:ext cx="11111999" cy="9457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的弦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半径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交弦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10cm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PB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PC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则圆心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的距离为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cm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 </a:t>
                </a:r>
                <a:endParaRPr lang="en-US" altLang="zh-CN" sz="2400" b="0" i="1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" name="yt_shape_1316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865756"/>
                <a:ext cx="11111999" cy="945708"/>
              </a:xfrm>
              <a:prstGeom prst="rect">
                <a:avLst/>
              </a:prstGeom>
              <a:blipFill rotWithShape="1">
                <a:blip r:embed="rId3"/>
                <a:stretch>
                  <a:fillRect l="-3" t="-54" r="5" b="-16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yt_image_1316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23605" y="5014616"/>
            <a:ext cx="1144789" cy="1294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4918921" y="4306524"/>
                <a:ext cx="1005713" cy="51963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30000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18921" y="4306524"/>
                <a:ext cx="1005713" cy="519634"/>
              </a:xfrm>
              <a:prstGeom prst="rect">
                <a:avLst/>
              </a:prstGeom>
              <a:blipFill rotWithShape="1">
                <a:blip r:embed="rId5"/>
                <a:stretch>
                  <a:fillRect l="-21" t="-113" r="8" b="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62" name="yt_shape_13062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a2c8a713-468e-41f5-830c-8527d506ac9a.png&quot;}"/>
            </a:endParaRPr>
          </a:p>
        </p:txBody>
      </p:sp>
      <p:sp>
        <p:nvSpPr>
          <p:cNvPr id="13063" name="yt_shape_13063"/>
          <p:cNvSpPr txBox="1"/>
          <p:nvPr/>
        </p:nvSpPr>
        <p:spPr>
          <a:xfrm>
            <a:off x="540000" y="1670985"/>
            <a:ext cx="3334246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圆的对称性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p:sp>
        <p:nvSpPr>
          <p:cNvPr id="13064" name="yt_shape_13064"/>
          <p:cNvSpPr txBox="1"/>
          <p:nvPr/>
        </p:nvSpPr>
        <p:spPr>
          <a:xfrm>
            <a:off x="540000" y="2167857"/>
            <a:ext cx="514724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下列说法中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不正确的是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3065" name="yt_table_13065" title="H_133.66016"/>
          <p:cNvGraphicFramePr>
            <a:graphicFrameLocks noGrp="1"/>
          </p:cNvGraphicFramePr>
          <p:nvPr/>
        </p:nvGraphicFramePr>
        <p:xfrm>
          <a:off x="540000" y="2799524"/>
          <a:ext cx="7340600" cy="1697484"/>
        </p:xfrm>
        <a:graphic>
          <a:graphicData uri="http://schemas.openxmlformats.org/drawingml/2006/table">
            <a:tbl>
              <a:tblPr/>
              <a:tblGrid>
                <a:gridCol w="7340600"/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圆既是轴对称图形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又是中心对称图形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圆绕着它的圆心旋转任意角度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都能与自身重合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圆的对称轴有无数条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对称中心只有一个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圆的每一条直径都是它的对称轴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3" name="yt_shape_1683888266734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5" name="yt_shape_1683888266750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717189" y="212105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67" name="yt_shape_13067"/>
          <p:cNvSpPr txBox="1"/>
          <p:nvPr/>
        </p:nvSpPr>
        <p:spPr>
          <a:xfrm>
            <a:off x="540000" y="900000"/>
            <a:ext cx="4257576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垂径定理及其推论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p:sp>
        <p:nvSpPr>
          <p:cNvPr id="13068" name="yt_shape_13068"/>
          <p:cNvSpPr txBox="1"/>
          <p:nvPr/>
        </p:nvSpPr>
        <p:spPr>
          <a:xfrm>
            <a:off x="540119" y="1396872"/>
            <a:ext cx="11460537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的半径为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弦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的长度是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ON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垂足为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3070" name="yt_table_13070_skip" title="H_66.83008"/>
          <p:cNvGraphicFramePr>
            <a:graphicFrameLocks noGrp="1"/>
          </p:cNvGraphicFramePr>
          <p:nvPr/>
        </p:nvGraphicFramePr>
        <p:xfrm>
          <a:off x="540000" y="1988840"/>
          <a:ext cx="3292603" cy="848742"/>
        </p:xfrm>
        <a:graphic>
          <a:graphicData uri="http://schemas.openxmlformats.org/drawingml/2006/table">
            <a:tbl>
              <a:tblPr/>
              <a:tblGrid>
                <a:gridCol w="2041843"/>
                <a:gridCol w="1250760"/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5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7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9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11</a:t>
                      </a:r>
                      <a:endParaRPr lang="en-US" altLang="zh-CN" sz="2400" b="0" i="0" u="non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13069" name="yt_image_13069_skip" title="H_115.7726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920408" y="1988840"/>
            <a:ext cx="1729456" cy="1470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88826677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0992544" y="135213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3072"/>
          <p:cNvSpPr txBox="1"/>
          <p:nvPr/>
        </p:nvSpPr>
        <p:spPr>
          <a:xfrm>
            <a:off x="540119" y="354723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的弦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的中点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OM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⊥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的半径是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 dirty="0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grpSp>
        <p:nvGrpSpPr>
          <p:cNvPr id="5" name="yt_shape_13073" title="H_146.9537"/>
          <p:cNvGrpSpPr/>
          <p:nvPr/>
        </p:nvGrpSpPr>
        <p:grpSpPr>
          <a:xfrm>
            <a:off x="5354012" y="4659032"/>
            <a:ext cx="1483975" cy="1866312"/>
            <a:chOff x="0" y="0"/>
            <a:chExt cx="1483975" cy="1866312"/>
          </a:xfrm>
        </p:grpSpPr>
        <p:pic>
          <p:nvPicPr>
            <p:cNvPr id="6" name="yt_image_1307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83975" cy="14703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yt_shape_13075"/>
            <p:cNvSpPr txBox="1"/>
            <p:nvPr/>
          </p:nvSpPr>
          <p:spPr>
            <a:xfrm>
              <a:off x="208706" y="150631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3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题图</a:t>
              </a:r>
              <a:endPara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7123957" y="350042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⊥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64508" y="3975915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8" grpId="0" build="allAtOnce"/>
      <p:bldP spid="9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077" name="yt_shape_13077"/>
              <p:cNvSpPr txBox="1"/>
              <p:nvPr/>
            </p:nvSpPr>
            <p:spPr>
              <a:xfrm>
                <a:off x="540119" y="900000"/>
                <a:ext cx="11111999" cy="106728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  <a:cs typeface="宋体" panose="02010600030101010101" pitchFamily="2" charset="-122"/>
                  </a:rPr>
                  <a:t>西宁市中考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的直径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的半径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29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 </a:t>
                </a:r>
                <a:endParaRPr lang="en-US" altLang="zh-CN" sz="2400" b="0" i="1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3077" name="yt_shape_1307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067280"/>
              </a:xfrm>
              <a:prstGeom prst="rect">
                <a:avLst/>
              </a:prstGeom>
              <a:blipFill rotWithShape="1">
                <a:blip r:embed="rId1"/>
                <a:stretch>
                  <a:fillRect l="-3" t="-19" r="5" b="-79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082" name="yt_shape_13082"/>
          <p:cNvSpPr txBox="1"/>
          <p:nvPr/>
        </p:nvSpPr>
        <p:spPr>
          <a:xfrm>
            <a:off x="540000" y="417286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</a:p>
        </p:txBody>
      </p:sp>
      <p:grpSp>
        <p:nvGrpSpPr>
          <p:cNvPr id="13079" name="yt_shape_13079" title="H_149.55591"/>
          <p:cNvGrpSpPr/>
          <p:nvPr/>
        </p:nvGrpSpPr>
        <p:grpSpPr>
          <a:xfrm>
            <a:off x="5181684" y="2223139"/>
            <a:ext cx="1828630" cy="1899360"/>
            <a:chOff x="0" y="0"/>
            <a:chExt cx="1828630" cy="1899360"/>
          </a:xfrm>
        </p:grpSpPr>
        <p:pic>
          <p:nvPicPr>
            <p:cNvPr id="2" name="yt_image_13079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28630" cy="15033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081" name="yt_shape_13081"/>
            <p:cNvSpPr txBox="1"/>
            <p:nvPr/>
          </p:nvSpPr>
          <p:spPr>
            <a:xfrm>
              <a:off x="381034" y="153936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3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题图</a:t>
              </a:r>
              <a:endPara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2875808" y="1247732"/>
                <a:ext cx="735711" cy="67508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3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29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75808" y="1247732"/>
                <a:ext cx="735711" cy="675082"/>
              </a:xfrm>
              <a:prstGeom prst="rect">
                <a:avLst/>
              </a:prstGeom>
              <a:blipFill rotWithShape="1">
                <a:blip r:embed="rId3"/>
                <a:stretch>
                  <a:fillRect l="-72" t="-182" r="37" b="-1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83" name="yt_shape_13083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是直线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上两点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3084" name="yt_image_1308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104628" y="1942997"/>
            <a:ext cx="1547253" cy="1519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yt_shape_13086"/>
          <p:cNvSpPr txBox="1"/>
          <p:nvPr/>
        </p:nvSpPr>
        <p:spPr>
          <a:xfrm>
            <a:off x="540000" y="1924867"/>
            <a:ext cx="419025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过点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作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OH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于点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H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yt_shape_13087"/>
          <p:cNvSpPr txBox="1"/>
          <p:nvPr/>
        </p:nvSpPr>
        <p:spPr>
          <a:xfrm>
            <a:off x="540000" y="2404170"/>
            <a:ext cx="239649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的弦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yt_shape_13088"/>
          <p:cNvSpPr txBox="1"/>
          <p:nvPr/>
        </p:nvSpPr>
        <p:spPr>
          <a:xfrm>
            <a:off x="540000" y="2883473"/>
            <a:ext cx="159017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AH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BH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yt_shape_13089"/>
          <p:cNvSpPr txBox="1"/>
          <p:nvPr/>
        </p:nvSpPr>
        <p:spPr>
          <a:xfrm>
            <a:off x="540000" y="3362776"/>
            <a:ext cx="203421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yt_shape_13090"/>
          <p:cNvSpPr txBox="1"/>
          <p:nvPr/>
        </p:nvSpPr>
        <p:spPr>
          <a:xfrm>
            <a:off x="540000" y="3842079"/>
            <a:ext cx="480580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AH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BH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CH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DH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yt_shape_13091"/>
          <p:cNvSpPr txBox="1"/>
          <p:nvPr/>
        </p:nvSpPr>
        <p:spPr>
          <a:xfrm>
            <a:off x="540000" y="4321382"/>
            <a:ext cx="205184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OH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yt_shape_13092"/>
          <p:cNvSpPr txBox="1"/>
          <p:nvPr/>
        </p:nvSpPr>
        <p:spPr>
          <a:xfrm>
            <a:off x="540000" y="4800685"/>
            <a:ext cx="360996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9" name="yt_image_1309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04628" y="3686554"/>
            <a:ext cx="1546479" cy="1382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95" name="yt_shape_13095"/>
          <p:cNvSpPr txBox="1"/>
          <p:nvPr/>
        </p:nvSpPr>
        <p:spPr>
          <a:xfrm>
            <a:off x="540000" y="900000"/>
            <a:ext cx="394979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垂径定理的应用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096" name="yt_shape_13096"/>
              <p:cNvSpPr txBox="1"/>
              <p:nvPr/>
            </p:nvSpPr>
            <p:spPr>
              <a:xfrm>
                <a:off x="540119" y="1396872"/>
                <a:ext cx="8868249" cy="154446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一条公路的转弯处是一段圆弧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是这段弧所在圆的圆心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40m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是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的中点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的中点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10m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则这段弯路所在圆的半径为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3096" name="yt_shape_1309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6872"/>
                <a:ext cx="8868249" cy="1544462"/>
              </a:xfrm>
              <a:prstGeom prst="rect">
                <a:avLst/>
              </a:prstGeom>
              <a:blipFill rotWithShape="1">
                <a:blip r:embed="rId1"/>
                <a:stretch>
                  <a:fillRect l="-4" t="-33" r="2" b="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101" name="yt_table_13101_skip" title="H_33.41504"/>
          <p:cNvGraphicFramePr>
            <a:graphicFrameLocks noGrp="1"/>
          </p:cNvGraphicFramePr>
          <p:nvPr/>
        </p:nvGraphicFramePr>
        <p:xfrm>
          <a:off x="540000" y="3085144"/>
          <a:ext cx="8756016" cy="424371"/>
        </p:xfrm>
        <a:graphic>
          <a:graphicData uri="http://schemas.openxmlformats.org/drawingml/2006/table">
            <a:tbl>
              <a:tblPr/>
              <a:tblGrid>
                <a:gridCol w="2430780"/>
                <a:gridCol w="2413318"/>
                <a:gridCol w="2413318"/>
                <a:gridCol w="1498600"/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25m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24m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30m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60m</a:t>
                      </a:r>
                      <a:endParaRPr lang="en-US" altLang="zh-CN" sz="2400" b="0" i="0" u="non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grpSp>
        <p:nvGrpSpPr>
          <p:cNvPr id="13098" name="yt_shape_13098_skip" title="H_140.4737"/>
          <p:cNvGrpSpPr/>
          <p:nvPr/>
        </p:nvGrpSpPr>
        <p:grpSpPr>
          <a:xfrm>
            <a:off x="10116994" y="1412776"/>
            <a:ext cx="1532827" cy="1784016"/>
            <a:chOff x="0" y="0"/>
            <a:chExt cx="1532827" cy="1784016"/>
          </a:xfrm>
        </p:grpSpPr>
        <p:pic>
          <p:nvPicPr>
            <p:cNvPr id="2" name="yt_image_13098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32827" cy="13880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00" name="yt_shape_13100"/>
            <p:cNvSpPr txBox="1"/>
            <p:nvPr/>
          </p:nvSpPr>
          <p:spPr>
            <a:xfrm>
              <a:off x="233132" y="142401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3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题图</a:t>
              </a:r>
              <a:endPara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pic>
        <p:nvPicPr>
          <p:cNvPr id="4" name="yt_shape_168388826682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895626" y="242335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yt_shape_13103"/>
          <p:cNvSpPr txBox="1"/>
          <p:nvPr/>
        </p:nvSpPr>
        <p:spPr>
          <a:xfrm>
            <a:off x="540119" y="357301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在半径为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10cm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的圆形铁片上切下一块高为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的弓形铁片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则弓形弦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的长为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16cm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 dirty="0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64508" y="4001698"/>
            <a:ext cx="11611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16cm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grpSp>
        <p:nvGrpSpPr>
          <p:cNvPr id="7" name="yt_shape_13104" title="H_153.4337"/>
          <p:cNvGrpSpPr/>
          <p:nvPr/>
        </p:nvGrpSpPr>
        <p:grpSpPr>
          <a:xfrm>
            <a:off x="5248626" y="4720752"/>
            <a:ext cx="1694746" cy="1948608"/>
            <a:chOff x="0" y="0"/>
            <a:chExt cx="1694746" cy="1948608"/>
          </a:xfrm>
        </p:grpSpPr>
        <p:pic>
          <p:nvPicPr>
            <p:cNvPr id="8" name="yt_image_1310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694746" cy="15526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yt_shape_13106"/>
            <p:cNvSpPr txBox="1"/>
            <p:nvPr/>
          </p:nvSpPr>
          <p:spPr>
            <a:xfrm>
              <a:off x="314092" y="158860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3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题图</a:t>
              </a:r>
              <a:endPara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8" name="yt_shape_13108"/>
          <p:cNvSpPr txBox="1"/>
          <p:nvPr/>
        </p:nvSpPr>
        <p:spPr>
          <a:xfrm>
            <a:off x="540000" y="900000"/>
            <a:ext cx="49244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【易错易混】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分析问题不全面致错</a:t>
            </a:r>
            <a:endParaRPr lang="zh-CN" altLang="zh-CN" sz="2400" b="0" i="0" u="none">
              <a:solidFill>
                <a:srgbClr val="FF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p:sp>
        <p:nvSpPr>
          <p:cNvPr id="13109" name="yt_shape_13109"/>
          <p:cNvSpPr txBox="1"/>
          <p:nvPr>
            <p:custDataLst>
              <p:tags r:id="rId1"/>
            </p:custDataLst>
          </p:nvPr>
        </p:nvSpPr>
        <p:spPr>
          <a:xfrm>
            <a:off x="540119" y="155659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与弦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互相平行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之间的距离为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17cm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或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7cm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3683846" y="1985272"/>
            <a:ext cx="16850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17cm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7cm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10" name="yt_shape_13110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c27b7166-f7a1-4426-b9b0-a0994eb489e6.png&quot;}"/>
            </a:endParaRPr>
          </a:p>
        </p:txBody>
      </p:sp>
      <p:sp>
        <p:nvSpPr>
          <p:cNvPr id="13111" name="yt_shape_13111"/>
          <p:cNvSpPr txBox="1"/>
          <p:nvPr/>
        </p:nvSpPr>
        <p:spPr>
          <a:xfrm>
            <a:off x="540119" y="1652711"/>
            <a:ext cx="8724233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83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页第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题变式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为互相垂直且相等的两条弦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垂足分别为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的半径是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115" name="yt_table_13115_skip" title="H_36.39"/>
              <p:cNvGraphicFramePr>
                <a:graphicFrameLocks noGrp="1"/>
              </p:cNvGraphicFramePr>
              <p:nvPr/>
            </p:nvGraphicFramePr>
            <p:xfrm>
              <a:off x="540000" y="3254879"/>
              <a:ext cx="7937120" cy="462153"/>
            </p:xfrm>
            <a:graphic>
              <a:graphicData uri="http://schemas.openxmlformats.org/drawingml/2006/table">
                <a:tbl>
                  <a:tblPr/>
                  <a:tblGrid>
                    <a:gridCol w="2410270"/>
                    <a:gridCol w="2024380"/>
                    <a:gridCol w="2024380"/>
                    <a:gridCol w="1478090"/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4"/>
                            <a:ea typeface="Times New Roman" panose="02020603050405020304" pitchFamily="24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2</a:t>
                          </a:r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4"/>
                            <a:ea typeface="Times New Roman" panose="02020603050405020304" pitchFamily="24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C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3</a:t>
                          </a:r>
                          <a:endParaRPr lang="en-US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4"/>
                            <a:ea typeface="Times New Roman" panose="02020603050405020304" pitchFamily="24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D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4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4"/>
                            <a:ea typeface="Times New Roman" panose="02020603050405020304" pitchFamily="24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3115" name="yt_table_13115_skip" title="H_36.39"/>
              <p:cNvGraphicFramePr>
                <a:graphicFrameLocks noGrp="1"/>
              </p:cNvGraphicFramePr>
              <p:nvPr/>
            </p:nvGraphicFramePr>
            <p:xfrm>
              <a:off x="540000" y="3254879"/>
              <a:ext cx="7937120" cy="462153"/>
            </p:xfrm>
            <a:graphic>
              <a:graphicData uri="http://schemas.openxmlformats.org/drawingml/2006/table">
                <a:tbl>
                  <a:tblPr/>
                  <a:tblGrid>
                    <a:gridCol w="2410270"/>
                    <a:gridCol w="2024380"/>
                    <a:gridCol w="2024380"/>
                    <a:gridCol w="1478090"/>
                  </a:tblGrid>
                  <a:tr h="48704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2</a:t>
                          </a:r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4"/>
                            <a:ea typeface="Times New Roman" panose="02020603050405020304" pitchFamily="24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C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3</a:t>
                          </a:r>
                          <a:endParaRPr lang="en-US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4"/>
                            <a:ea typeface="Times New Roman" panose="02020603050405020304" pitchFamily="24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1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grpSp>
        <p:nvGrpSpPr>
          <p:cNvPr id="13112" name="yt_shape_13112_skip" title="H_152.5663"/>
          <p:cNvGrpSpPr/>
          <p:nvPr/>
        </p:nvGrpSpPr>
        <p:grpSpPr>
          <a:xfrm>
            <a:off x="10108230" y="1700808"/>
            <a:ext cx="1541592" cy="1937592"/>
            <a:chOff x="0" y="0"/>
            <a:chExt cx="1541592" cy="1937592"/>
          </a:xfrm>
        </p:grpSpPr>
        <p:pic>
          <p:nvPicPr>
            <p:cNvPr id="2" name="yt_image_1311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41592" cy="15415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14" name="yt_shape_13114"/>
            <p:cNvSpPr txBox="1"/>
            <p:nvPr/>
          </p:nvSpPr>
          <p:spPr>
            <a:xfrm>
              <a:off x="237515" y="157759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3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题图</a:t>
              </a:r>
              <a:endPara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pic>
        <p:nvPicPr>
          <p:cNvPr id="4" name="yt_shape_1683888266860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863752" y="256490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yt_shape_13116"/>
          <p:cNvSpPr txBox="1"/>
          <p:nvPr/>
        </p:nvSpPr>
        <p:spPr>
          <a:xfrm>
            <a:off x="540119" y="4177165"/>
            <a:ext cx="8652225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的直径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垂直于弦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垂足为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CAO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的长为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yt_table_13120_skip" title="H_36.39"/>
              <p:cNvGraphicFramePr>
                <a:graphicFrameLocks noGrp="1"/>
              </p:cNvGraphicFramePr>
              <p:nvPr/>
            </p:nvGraphicFramePr>
            <p:xfrm>
              <a:off x="540000" y="5343111"/>
              <a:ext cx="8089520" cy="462153"/>
            </p:xfrm>
            <a:graphic>
              <a:graphicData uri="http://schemas.openxmlformats.org/drawingml/2006/table">
                <a:tbl>
                  <a:tblPr/>
                  <a:tblGrid>
                    <a:gridCol w="2410270"/>
                    <a:gridCol w="2065610"/>
                    <a:gridCol w="1944216"/>
                    <a:gridCol w="1669424"/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6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4"/>
                            <a:ea typeface="Times New Roman" panose="02020603050405020304" pitchFamily="24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3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4"/>
                            <a:ea typeface="Times New Roman" panose="02020603050405020304" pitchFamily="24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6</a:t>
                          </a:r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4"/>
                            <a:ea typeface="Times New Roman" panose="02020603050405020304" pitchFamily="24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D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12</a:t>
                          </a:r>
                          <a:endParaRPr lang="en-US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4"/>
                            <a:ea typeface="Times New Roman" panose="02020603050405020304" pitchFamily="24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yt_table_13120_skip" title="H_36.39"/>
              <p:cNvGraphicFramePr>
                <a:graphicFrameLocks noGrp="1"/>
              </p:cNvGraphicFramePr>
              <p:nvPr/>
            </p:nvGraphicFramePr>
            <p:xfrm>
              <a:off x="540000" y="5343111"/>
              <a:ext cx="8089520" cy="462153"/>
            </p:xfrm>
            <a:graphic>
              <a:graphicData uri="http://schemas.openxmlformats.org/drawingml/2006/table">
                <a:tbl>
                  <a:tblPr/>
                  <a:tblGrid>
                    <a:gridCol w="2410270"/>
                    <a:gridCol w="2065610"/>
                    <a:gridCol w="1944216"/>
                    <a:gridCol w="1669424"/>
                  </a:tblGrid>
                  <a:tr h="48704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6</a:t>
                          </a:r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4"/>
                            <a:ea typeface="Times New Roman" panose="02020603050405020304" pitchFamily="24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D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.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4"/>
                              <a:ea typeface="Times New Roman" panose="02020603050405020304" pitchFamily="24"/>
                              <a:cs typeface="宋体" panose="02010600030101010101" pitchFamily="2" charset="-122"/>
                            </a:rPr>
                            <a:t>12</a:t>
                          </a:r>
                          <a:endParaRPr lang="en-US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4"/>
                            <a:ea typeface="Times New Roman" panose="02020603050405020304" pitchFamily="24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grpSp>
        <p:nvGrpSpPr>
          <p:cNvPr id="7" name="yt_shape_13117_skip" title="H_154.70929"/>
          <p:cNvGrpSpPr/>
          <p:nvPr/>
        </p:nvGrpSpPr>
        <p:grpSpPr>
          <a:xfrm>
            <a:off x="9753612" y="4385272"/>
            <a:ext cx="1896210" cy="1964808"/>
            <a:chOff x="0" y="0"/>
            <a:chExt cx="1896210" cy="1964808"/>
          </a:xfrm>
        </p:grpSpPr>
        <p:pic>
          <p:nvPicPr>
            <p:cNvPr id="8" name="yt_image_13117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1896210" cy="15688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yt_shape_13119"/>
            <p:cNvSpPr txBox="1"/>
            <p:nvPr/>
          </p:nvSpPr>
          <p:spPr>
            <a:xfrm>
              <a:off x="338641" y="160480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3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题图</a:t>
              </a:r>
              <a:endPara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5159896" y="456782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0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121" name="yt_shape_13121"/>
              <p:cNvSpPr txBox="1"/>
              <p:nvPr/>
            </p:nvSpPr>
            <p:spPr>
              <a:xfrm>
                <a:off x="540119" y="900000"/>
                <a:ext cx="11111999" cy="160011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一个宽为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厘米的刻度尺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刻度单位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厘米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放在圆形玻璃杯的杯口上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刻度尺的一边与杯口外沿相切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另一边与杯口外沿两个交点处的读数恰好是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那么玻璃杯的杯口外沿半径为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13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厘米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 </a:t>
                </a:r>
                <a:endParaRPr lang="en-US" altLang="zh-CN" sz="2400" b="0" i="1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3121" name="yt_shape_131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600118"/>
              </a:xfrm>
              <a:prstGeom prst="rect">
                <a:avLst/>
              </a:prstGeom>
              <a:blipFill rotWithShape="1">
                <a:blip r:embed="rId1"/>
                <a:stretch>
                  <a:fillRect l="-3" t="-13" r="5" b="-16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123" name="yt_image_131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66751" y="2703270"/>
            <a:ext cx="2258497" cy="1459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6850907" y="1723220"/>
                <a:ext cx="437261" cy="67508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3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en-US" dirty="0">
                    <a:solidFill>
                      <a:srgbClr val="FF0000"/>
                    </a:solidFill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50907" y="1723220"/>
                <a:ext cx="437261" cy="675082"/>
              </a:xfrm>
              <a:prstGeom prst="rect">
                <a:avLst/>
              </a:prstGeom>
              <a:blipFill rotWithShape="1">
                <a:blip r:embed="rId3"/>
                <a:stretch>
                  <a:fillRect l="-121" t="-163" r="-41035" b="-2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PP_MARK_KEY" val="897b5866-1a48-4c98-a2a4-b83e1018a650"/>
  <p:tag name="COMMONDATA" val="eyJoZGlkIjoiMjNiMDQxMmI5MjJhMWU2NmI1NTU5OWM5MDZjMGY4NDI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2105</Words>
  <Application>WPS 演示</Application>
  <PresentationFormat>宽屏</PresentationFormat>
  <Paragraphs>206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30" baseType="lpstr">
      <vt:lpstr>Arial</vt:lpstr>
      <vt:lpstr>宋体</vt:lpstr>
      <vt:lpstr>Wingdings</vt:lpstr>
      <vt:lpstr>Calibri Light</vt:lpstr>
      <vt:lpstr>等线 Light</vt:lpstr>
      <vt:lpstr>NEU-BZ-S92</vt:lpstr>
      <vt:lpstr>Segoe Print</vt:lpstr>
      <vt:lpstr>Finished</vt:lpstr>
      <vt:lpstr>Times New Roman</vt:lpstr>
      <vt:lpstr>黑体</vt:lpstr>
      <vt:lpstr>楷体</vt:lpstr>
      <vt:lpstr>Cambria Math</vt:lpstr>
      <vt:lpstr>微软雅黑</vt:lpstr>
      <vt:lpstr>Arial Unicode MS</vt:lpstr>
      <vt:lpstr>Calibri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43</cp:revision>
  <dcterms:created xsi:type="dcterms:W3CDTF">2023-05-05T05:33:00Z</dcterms:created>
  <dcterms:modified xsi:type="dcterms:W3CDTF">2023-05-15T02:49:29Z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