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4" r:id="rId4"/>
    <p:sldId id="367" r:id="rId5"/>
    <p:sldId id="371" r:id="rId6"/>
    <p:sldId id="373" r:id="rId7"/>
    <p:sldId id="374" r:id="rId8"/>
    <p:sldId id="376" r:id="rId9"/>
    <p:sldId id="378" r:id="rId10"/>
    <p:sldId id="381" r:id="rId11"/>
    <p:sldId id="385" r:id="rId12"/>
    <p:sldId id="388" r:id="rId13"/>
    <p:sldId id="386" r:id="rId14"/>
    <p:sldId id="389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2" name="yt_shape_11382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f2fef070-d01f-4272-96dc-80b22e3fff74.png&quot;}"/>
            </a:endParaRPr>
          </a:p>
        </p:txBody>
      </p:sp>
      <p:sp>
        <p:nvSpPr>
          <p:cNvPr id="11383" name="yt_shape_11383"/>
          <p:cNvSpPr txBox="1"/>
          <p:nvPr/>
        </p:nvSpPr>
        <p:spPr>
          <a:xfrm>
            <a:off x="540119" y="16618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轴有两个交点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轴只有一个交点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轴没有交点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123869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94821" y="2090498"/>
            <a:ext cx="194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68607" y="2090498"/>
            <a:ext cx="194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9358" y="2565986"/>
            <a:ext cx="1635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6" name="yt_shape_1143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拋物线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的对称轴是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轴有两个交点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437" name="yt_shape_11437"/>
          <p:cNvSpPr txBox="1"/>
          <p:nvPr/>
        </p:nvSpPr>
        <p:spPr>
          <a:xfrm>
            <a:off x="540000" y="1859435"/>
            <a:ext cx="21368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438" name="yt_shape_11438"/>
          <p:cNvSpPr txBox="1"/>
          <p:nvPr/>
        </p:nvSpPr>
        <p:spPr>
          <a:xfrm>
            <a:off x="540000" y="2338738"/>
            <a:ext cx="8391721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的对称轴是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轴有两个交点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有两个不等的实根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3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9" name="yt_shape_11439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440" name="yt_shape_11440"/>
          <p:cNvSpPr txBox="1"/>
          <p:nvPr/>
        </p:nvSpPr>
        <p:spPr>
          <a:xfrm>
            <a:off x="540000" y="1842955"/>
            <a:ext cx="653063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知抛物线的解析式为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到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轴的距离是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的横坐标为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4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4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1" name="yt_shape_1144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1d32cb12-aff3-408f-bcb1-68ab754b0ae7.png&quot;}"/>
            </a:endParaRPr>
          </a:p>
        </p:txBody>
      </p:sp>
      <p:sp>
        <p:nvSpPr>
          <p:cNvPr id="11442" name="yt_shape_11442"/>
          <p:cNvSpPr txBox="1"/>
          <p:nvPr/>
        </p:nvSpPr>
        <p:spPr>
          <a:xfrm>
            <a:off x="540000" y="1661816"/>
            <a:ext cx="110430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抽象能力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轴的公共点有两个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443" name="yt_shape_11443"/>
          <p:cNvSpPr txBox="1"/>
          <p:nvPr/>
        </p:nvSpPr>
        <p:spPr>
          <a:xfrm>
            <a:off x="540000" y="2141119"/>
            <a:ext cx="30601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444" name="yt_shape_11444"/>
          <p:cNvSpPr txBox="1"/>
          <p:nvPr/>
        </p:nvSpPr>
        <p:spPr>
          <a:xfrm>
            <a:off x="540000" y="2620422"/>
            <a:ext cx="801661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二次函数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轴有两个交点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124051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4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5" name="yt_shape_11445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求抛物线与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轴的公共点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左边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的坐标及顶点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spc="15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446" name="yt_shape_11446"/>
          <p:cNvSpPr txBox="1"/>
          <p:nvPr/>
        </p:nvSpPr>
        <p:spPr>
          <a:xfrm>
            <a:off x="540119" y="1842955"/>
            <a:ext cx="6924033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二次函数是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轴的公共点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的坐标分别是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抛物线的顶点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的坐标是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447" name="yt_image_1144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38159" y="1843344"/>
            <a:ext cx="1913722" cy="158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1449"/>
          <p:cNvSpPr txBox="1"/>
          <p:nvPr/>
        </p:nvSpPr>
        <p:spPr>
          <a:xfrm>
            <a:off x="540000" y="4753430"/>
            <a:ext cx="58124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的条件下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取何值时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1450"/>
          <p:cNvSpPr txBox="1"/>
          <p:nvPr/>
        </p:nvSpPr>
        <p:spPr>
          <a:xfrm>
            <a:off x="540000" y="5232733"/>
            <a:ext cx="62741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由图象可知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46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4" name="yt_shape_11384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751b131e-c00c-413b-aefd-91406e225ca5.png&quot;}"/>
            </a:endParaRPr>
          </a:p>
        </p:txBody>
      </p:sp>
      <p:sp>
        <p:nvSpPr>
          <p:cNvPr id="11385" name="yt_shape_11385"/>
          <p:cNvSpPr txBox="1"/>
          <p:nvPr/>
        </p:nvSpPr>
        <p:spPr>
          <a:xfrm>
            <a:off x="540000" y="1670985"/>
            <a:ext cx="610423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二次函数与一元二次方程的关系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386" name="yt_shape_11386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轴的两个交点坐标是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的两个解是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387" name="yt_table_11387" title="H_66.83008"/>
          <p:cNvGraphicFramePr>
            <a:graphicFrameLocks noGrp="1"/>
          </p:cNvGraphicFramePr>
          <p:nvPr/>
        </p:nvGraphicFramePr>
        <p:xfrm>
          <a:off x="540000" y="3279656"/>
          <a:ext cx="7917498" cy="848742"/>
        </p:xfrm>
        <a:graphic>
          <a:graphicData uri="http://schemas.openxmlformats.org/drawingml/2006/table">
            <a:tbl>
              <a:tblPr/>
              <a:tblGrid>
                <a:gridCol w="4980623"/>
                <a:gridCol w="2936875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389" name="yt_shape_11389"/>
          <p:cNvSpPr txBox="1"/>
          <p:nvPr/>
        </p:nvSpPr>
        <p:spPr>
          <a:xfrm>
            <a:off x="540119" y="41789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绍兴市中考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的对称轴为直线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的根是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390" name="yt_table_11390" title="H_33.41504"/>
          <p:cNvGraphicFramePr>
            <a:graphicFrameLocks noGrp="1"/>
          </p:cNvGraphicFramePr>
          <p:nvPr/>
        </p:nvGraphicFramePr>
        <p:xfrm>
          <a:off x="540000" y="5290797"/>
          <a:ext cx="9638666" cy="424371"/>
        </p:xfrm>
        <a:graphic>
          <a:graphicData uri="http://schemas.openxmlformats.org/drawingml/2006/table">
            <a:tbl>
              <a:tblPr/>
              <a:tblGrid>
                <a:gridCol w="2499043"/>
                <a:gridCol w="2481580"/>
                <a:gridCol w="2786380"/>
                <a:gridCol w="18716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12389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1239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85721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86908" y="46076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2" name="yt_shape_1139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轴有两个交点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的取值范围是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利用图象回答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00456" y="853194"/>
            <a:ext cx="1298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＞－</a:t>
            </a:r>
            <a:r>
              <a:rPr lang="en-US" altLang="zh-CN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4" name="yt_image_1139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139683" y="1991834"/>
            <a:ext cx="2410831" cy="2013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1396"/>
          <p:cNvSpPr txBox="1"/>
          <p:nvPr/>
        </p:nvSpPr>
        <p:spPr>
          <a:xfrm>
            <a:off x="540000" y="2012850"/>
            <a:ext cx="72984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的解是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yt_shape_11397"/>
          <p:cNvSpPr txBox="1"/>
          <p:nvPr/>
        </p:nvSpPr>
        <p:spPr>
          <a:xfrm>
            <a:off x="540000" y="2492153"/>
            <a:ext cx="72984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的解是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yt_shape_11398"/>
          <p:cNvSpPr txBox="1"/>
          <p:nvPr/>
        </p:nvSpPr>
        <p:spPr>
          <a:xfrm>
            <a:off x="540000" y="2971456"/>
            <a:ext cx="68368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的解是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yt_shape_11399"/>
          <p:cNvSpPr txBox="1"/>
          <p:nvPr/>
        </p:nvSpPr>
        <p:spPr>
          <a:xfrm>
            <a:off x="540000" y="3450759"/>
            <a:ext cx="60513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的解的情况怎样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yt_shape_11400"/>
          <p:cNvSpPr txBox="1"/>
          <p:nvPr/>
        </p:nvSpPr>
        <p:spPr>
          <a:xfrm>
            <a:off x="540000" y="3930062"/>
            <a:ext cx="48202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无实数解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18802" y="1916832"/>
            <a:ext cx="2481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23602" y="2396135"/>
            <a:ext cx="2177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23602" y="2875438"/>
            <a:ext cx="1719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1" name="yt_shape_11401"/>
          <p:cNvSpPr txBox="1"/>
          <p:nvPr/>
        </p:nvSpPr>
        <p:spPr>
          <a:xfrm>
            <a:off x="540000" y="900000"/>
            <a:ext cx="579645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利用二次函数的图象解不等式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402" name="yt_shape_11402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404" name="yt_table_11404_skip" title="H_133.66016"/>
          <p:cNvGraphicFramePr>
            <a:graphicFrameLocks noGrp="1"/>
          </p:cNvGraphicFramePr>
          <p:nvPr/>
        </p:nvGraphicFramePr>
        <p:xfrm>
          <a:off x="540000" y="2379588"/>
          <a:ext cx="2751138" cy="1697484"/>
        </p:xfrm>
        <a:graphic>
          <a:graphicData uri="http://schemas.openxmlformats.org/drawingml/2006/table">
            <a:tbl>
              <a:tblPr/>
              <a:tblGrid>
                <a:gridCol w="2751138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1403" name="yt_image_11403_skip" title="H_115.772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10093" y="2379588"/>
            <a:ext cx="1639751" cy="14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12394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970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6" name="yt_shape_11406"/>
          <p:cNvSpPr txBox="1"/>
          <p:nvPr/>
        </p:nvSpPr>
        <p:spPr>
          <a:xfrm>
            <a:off x="540000" y="900000"/>
            <a:ext cx="106679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的大致图象如图所示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407" name="yt_shape_11407"/>
          <p:cNvSpPr txBox="1"/>
          <p:nvPr/>
        </p:nvSpPr>
        <p:spPr>
          <a:xfrm>
            <a:off x="540000" y="1379303"/>
            <a:ext cx="61378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直接写出该二次函数与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轴的交点坐标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1408"/>
          <p:cNvSpPr txBox="1"/>
          <p:nvPr/>
        </p:nvSpPr>
        <p:spPr>
          <a:xfrm>
            <a:off x="540000" y="2010970"/>
            <a:ext cx="81384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该二次函数与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轴的交点坐标为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409" name="yt_image_1140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195639" y="2010970"/>
            <a:ext cx="1456360" cy="137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11" name="yt_shape_11411"/>
          <p:cNvSpPr txBox="1"/>
          <p:nvPr/>
        </p:nvSpPr>
        <p:spPr>
          <a:xfrm>
            <a:off x="540000" y="2568437"/>
            <a:ext cx="8292304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结合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的结论及该二次函数的图象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写出当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1412"/>
          <p:cNvSpPr txBox="1"/>
          <p:nvPr/>
        </p:nvSpPr>
        <p:spPr>
          <a:xfrm>
            <a:off x="540000" y="3573016"/>
            <a:ext cx="475290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由图象可知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5" name="yt_shape_11415"/>
          <p:cNvSpPr txBox="1"/>
          <p:nvPr/>
        </p:nvSpPr>
        <p:spPr>
          <a:xfrm>
            <a:off x="540000" y="900000"/>
            <a:ext cx="702756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利用二次函数求一元二次方程的近似解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416" name="yt_shape_11416"/>
          <p:cNvSpPr txBox="1"/>
          <p:nvPr/>
        </p:nvSpPr>
        <p:spPr>
          <a:xfrm>
            <a:off x="540000" y="1396872"/>
            <a:ext cx="90938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下表是一组二次函数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的对应值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417" name="yt_table_11417" title="H_81.81008"/>
          <p:cNvGraphicFramePr>
            <a:graphicFrameLocks noGrp="1"/>
          </p:cNvGraphicFramePr>
          <p:nvPr/>
        </p:nvGraphicFramePr>
        <p:xfrm>
          <a:off x="540000" y="2028539"/>
          <a:ext cx="11111995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42969"/>
                <a:gridCol w="1542969"/>
                <a:gridCol w="2469715"/>
                <a:gridCol w="1852114"/>
                <a:gridCol w="1852114"/>
                <a:gridCol w="1852114"/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49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59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</a:tbl>
          </a:graphicData>
        </a:graphic>
      </p:graphicFrame>
      <p:sp>
        <p:nvSpPr>
          <p:cNvPr id="11419" name="yt_shape_11419"/>
          <p:cNvSpPr txBox="1"/>
          <p:nvPr/>
        </p:nvSpPr>
        <p:spPr>
          <a:xfrm>
            <a:off x="540000" y="3337298"/>
            <a:ext cx="65819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的一个近似根是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420" name="yt_table_11420" title="H_33.41504"/>
          <p:cNvGraphicFramePr>
            <a:graphicFrameLocks noGrp="1"/>
          </p:cNvGraphicFramePr>
          <p:nvPr/>
        </p:nvGraphicFramePr>
        <p:xfrm>
          <a:off x="540000" y="3968965"/>
          <a:ext cx="8114666" cy="424371"/>
        </p:xfrm>
        <a:graphic>
          <a:graphicData uri="http://schemas.openxmlformats.org/drawingml/2006/table">
            <a:tbl>
              <a:tblPr/>
              <a:tblGrid>
                <a:gridCol w="2041843"/>
                <a:gridCol w="2329180"/>
                <a:gridCol w="2329180"/>
                <a:gridCol w="1414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12398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155464" y="329049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2" name="yt_shape_11422"/>
          <p:cNvSpPr txBox="1"/>
          <p:nvPr/>
        </p:nvSpPr>
        <p:spPr>
          <a:xfrm>
            <a:off x="540000" y="900000"/>
            <a:ext cx="90617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混淆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轴的交点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与坐标轴的交点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而出错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423" name="yt_shape_11423"/>
          <p:cNvSpPr txBox="1"/>
          <p:nvPr>
            <p:custDataLst>
              <p:tags r:id="rId1"/>
            </p:custDataLst>
          </p:nvPr>
        </p:nvSpPr>
        <p:spPr>
          <a:xfrm>
            <a:off x="623304" y="17013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徐州市中考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的图象与坐标轴有三个交点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424" name="yt_table_11424" title="H_66.8300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23185" y="2813169"/>
          <a:ext cx="4980306" cy="848742"/>
        </p:xfrm>
        <a:graphic>
          <a:graphicData uri="http://schemas.openxmlformats.org/drawingml/2006/table">
            <a:tbl>
              <a:tblPr/>
              <a:tblGrid>
                <a:gridCol w="3413443"/>
                <a:gridCol w="1566863"/>
              </a:tblGrid>
              <a:tr h="370840"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447693" y="21300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6" name="yt_shape_11426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cc3c0e16-2fc7-409e-974f-750a7ac9dc04.png&quot;}"/>
            </a:endParaRPr>
          </a:p>
        </p:txBody>
      </p:sp>
      <p:sp>
        <p:nvSpPr>
          <p:cNvPr id="11427" name="yt_shape_11427"/>
          <p:cNvSpPr txBox="1"/>
          <p:nvPr/>
        </p:nvSpPr>
        <p:spPr>
          <a:xfrm>
            <a:off x="540119" y="1652711"/>
            <a:ext cx="1095648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铜仁市中考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过一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三象限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的交点个数为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428" name="yt_table_11428" title="H_66.83008"/>
          <p:cNvGraphicFramePr>
            <a:graphicFrameLocks noGrp="1"/>
          </p:cNvGraphicFramePr>
          <p:nvPr/>
        </p:nvGraphicFramePr>
        <p:xfrm>
          <a:off x="540000" y="2764510"/>
          <a:ext cx="4523106" cy="848742"/>
        </p:xfrm>
        <a:graphic>
          <a:graphicData uri="http://schemas.openxmlformats.org/drawingml/2006/table">
            <a:tbl>
              <a:tblPr/>
              <a:tblGrid>
                <a:gridCol w="2346643"/>
                <a:gridCol w="2176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430" name="yt_shape_11430"/>
          <p:cNvSpPr txBox="1"/>
          <p:nvPr/>
        </p:nvSpPr>
        <p:spPr>
          <a:xfrm>
            <a:off x="540119" y="36638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的解集是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11431" name="yt_image_1143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43275" y="4775651"/>
            <a:ext cx="1905449" cy="166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12401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32594" y="2081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90657" y="4092534"/>
            <a:ext cx="2278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3" name="yt_shape_11433"/>
          <p:cNvSpPr txBox="1"/>
          <p:nvPr/>
        </p:nvSpPr>
        <p:spPr>
          <a:xfrm>
            <a:off x="540119" y="900000"/>
            <a:ext cx="1165188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的两个实数根分别为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轴的公共点坐标为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1434" name="yt_shape_11434"/>
          <p:cNvSpPr txBox="1"/>
          <p:nvPr/>
        </p:nvSpPr>
        <p:spPr>
          <a:xfrm>
            <a:off x="540119" y="19168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设二次函数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是常数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判断该二次函数图象与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轴的交点的个数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435" name="yt_shape_11435"/>
          <p:cNvSpPr txBox="1"/>
          <p:nvPr/>
        </p:nvSpPr>
        <p:spPr>
          <a:xfrm>
            <a:off x="540119" y="2876267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二次函数图象与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轴的交点的个数为两个或一个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理由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黑体" panose="02010609060101010101" pitchFamily="24" charset="-122"/>
                <a:ea typeface="黑体" panose="02010609060101010101" pitchFamily="24" charset="-122"/>
                <a:cs typeface="宋体" panose="02010600030101010101" pitchFamily="2" charset="-122"/>
              </a:rPr>
              <a:t>[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黑体" panose="02010609060101010101" pitchFamily="24" charset="-122"/>
                <a:ea typeface="黑体" panose="02010609060101010101" pitchFamily="24" charset="-122"/>
                <a:cs typeface="宋体" panose="02010600030101010101" pitchFamily="2" charset="-122"/>
              </a:rPr>
              <a:t>]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方程有两个不相等的实数根或两个相等的实数根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二次函数图象与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轴的交点的个数为两个或一个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60296" y="1328682"/>
            <a:ext cx="27010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35" grpId="0" build="allAtOnce"/>
      <p:bldP spid="2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a5a25732-463a-4180-996c-7198da404293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2241</Words>
  <Application>WPS 演示</Application>
  <PresentationFormat>宽屏</PresentationFormat>
  <Paragraphs>207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45</cp:revision>
  <dcterms:created xsi:type="dcterms:W3CDTF">2023-05-05T05:33:00Z</dcterms:created>
  <dcterms:modified xsi:type="dcterms:W3CDTF">2023-05-15T02:41:03Z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