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72" r:id="rId5"/>
    <p:sldId id="374" r:id="rId6"/>
    <p:sldId id="379" r:id="rId7"/>
    <p:sldId id="382" r:id="rId8"/>
    <p:sldId id="384" r:id="rId9"/>
    <p:sldId id="386" r:id="rId10"/>
    <p:sldId id="387" r:id="rId11"/>
    <p:sldId id="388" r:id="rId12"/>
    <p:sldId id="396" r:id="rId13"/>
    <p:sldId id="390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3" name="yt_shape_1131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6d59d41-772f-4987-8205-d88b40a4f219.png&quot;}"/>
            </a:endParaRPr>
          </a:p>
        </p:txBody>
      </p:sp>
      <p:sp>
        <p:nvSpPr>
          <p:cNvPr id="11314" name="yt_shape_11314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不共线的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可以确定二次函数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可设二次函数的解析式为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一般式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315" name="yt_shape_11315"/>
          <p:cNvSpPr txBox="1"/>
          <p:nvPr/>
        </p:nvSpPr>
        <p:spPr>
          <a:xfrm>
            <a:off x="540119" y="26212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已知抛物线的顶点为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可设二次函数的解析式为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顶点式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1316" name="yt_shape_11316"/>
          <p:cNvSpPr txBox="1"/>
          <p:nvPr/>
        </p:nvSpPr>
        <p:spPr>
          <a:xfrm>
            <a:off x="540119" y="35806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轴的两个交点坐标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可设二次函数的解析式为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交点式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1581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4508" y="16150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不共线的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13307" y="1556792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2090498"/>
            <a:ext cx="1600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2246" y="2546698"/>
            <a:ext cx="2515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6" name="yt_shape_1135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6089cebb-fad9-4f9f-9c2f-33b48e882a8a.png&quot;}"/>
            </a:endParaRPr>
          </a:p>
        </p:txBody>
      </p:sp>
      <p:sp>
        <p:nvSpPr>
          <p:cNvPr id="11357" name="yt_shape_11357"/>
          <p:cNvSpPr txBox="1"/>
          <p:nvPr/>
        </p:nvSpPr>
        <p:spPr>
          <a:xfrm>
            <a:off x="540119" y="1661816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58" name="yt_shape_11358"/>
          <p:cNvSpPr txBox="1"/>
          <p:nvPr/>
        </p:nvSpPr>
        <p:spPr>
          <a:xfrm>
            <a:off x="540000" y="2621251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359"/>
              <p:cNvSpPr txBox="1"/>
              <p:nvPr/>
            </p:nvSpPr>
            <p:spPr>
              <a:xfrm>
                <a:off x="540000" y="3252918"/>
                <a:ext cx="8563242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16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1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2918"/>
                <a:ext cx="8563242" cy="1979581"/>
              </a:xfrm>
              <a:prstGeom prst="rect">
                <a:avLst/>
              </a:prstGeom>
              <a:blipFill rotWithShape="1">
                <a:blip r:embed="rId1"/>
                <a:stretch>
                  <a:fillRect l="-3" t="-3872" r="-9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61" name="yt_image_113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1615" y="3252918"/>
            <a:ext cx="1630383" cy="197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1160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3" name="yt_shape_1136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若抛物线的顶点为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对称轴所在的直线交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364"/>
              <p:cNvSpPr txBox="1"/>
              <p:nvPr/>
            </p:nvSpPr>
            <p:spPr>
              <a:xfrm>
                <a:off x="540000" y="2011799"/>
                <a:ext cx="7213513" cy="35816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抛物线的顶点坐标为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为斜边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1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7213513" cy="3581622"/>
              </a:xfrm>
              <a:prstGeom prst="rect">
                <a:avLst/>
              </a:prstGeom>
              <a:blipFill rotWithShape="1">
                <a:blip r:embed="rId1"/>
                <a:stretch>
                  <a:fillRect l="-3" t="-2131" r="-1089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66" name="yt_image_113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1039" y="2011799"/>
            <a:ext cx="1700959" cy="206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" name="yt_shape_11368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5907d39-8760-45ed-a923-a28efd95d8b0.png&quot;}"/>
            </a:endParaRPr>
          </a:p>
        </p:txBody>
      </p:sp>
      <p:sp>
        <p:nvSpPr>
          <p:cNvPr id="11369" name="yt_shape_11369"/>
          <p:cNvSpPr txBox="1"/>
          <p:nvPr/>
        </p:nvSpPr>
        <p:spPr>
          <a:xfrm>
            <a:off x="4711005" y="1415723"/>
            <a:ext cx="276998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二次函数的对称变化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370" name="yt_shape_11370"/>
          <p:cNvSpPr txBox="1"/>
          <p:nvPr/>
        </p:nvSpPr>
        <p:spPr>
          <a:xfrm>
            <a:off x="540000" y="1844824"/>
            <a:ext cx="184665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【方法指导】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371" name="yt_shape_11371"/>
          <p:cNvSpPr txBox="1"/>
          <p:nvPr/>
        </p:nvSpPr>
        <p:spPr>
          <a:xfrm>
            <a:off x="540000" y="2324127"/>
            <a:ext cx="244458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72" name="yt_shape_11372"/>
          <p:cNvSpPr txBox="1"/>
          <p:nvPr/>
        </p:nvSpPr>
        <p:spPr>
          <a:xfrm>
            <a:off x="540000" y="2803430"/>
            <a:ext cx="9125896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73" name="yt_shape_11373"/>
          <p:cNvSpPr txBox="1"/>
          <p:nvPr/>
        </p:nvSpPr>
        <p:spPr>
          <a:xfrm>
            <a:off x="540000" y="3282733"/>
            <a:ext cx="993060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74" name="yt_shape_11374"/>
          <p:cNvSpPr txBox="1"/>
          <p:nvPr/>
        </p:nvSpPr>
        <p:spPr>
          <a:xfrm>
            <a:off x="540000" y="3762036"/>
            <a:ext cx="244458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75" name="yt_shape_11375"/>
          <p:cNvSpPr txBox="1"/>
          <p:nvPr/>
        </p:nvSpPr>
        <p:spPr>
          <a:xfrm>
            <a:off x="540000" y="4241339"/>
            <a:ext cx="881812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76" name="yt_shape_11376"/>
          <p:cNvSpPr txBox="1"/>
          <p:nvPr/>
        </p:nvSpPr>
        <p:spPr>
          <a:xfrm>
            <a:off x="540000" y="4720642"/>
            <a:ext cx="962282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轴对称后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11604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2" name="yt_shape_11377"/>
          <p:cNvSpPr txBox="1"/>
          <p:nvPr/>
        </p:nvSpPr>
        <p:spPr>
          <a:xfrm>
            <a:off x="540000" y="5178998"/>
            <a:ext cx="184665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【对应训练】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4" name="yt_shape_11378"/>
          <p:cNvSpPr txBox="1"/>
          <p:nvPr/>
        </p:nvSpPr>
        <p:spPr>
          <a:xfrm>
            <a:off x="540000" y="5658301"/>
            <a:ext cx="1031532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轴翻折得到的抛物线解析式为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5" name="yt_shape_11379"/>
          <p:cNvSpPr txBox="1"/>
          <p:nvPr/>
        </p:nvSpPr>
        <p:spPr>
          <a:xfrm>
            <a:off x="540119" y="6137604"/>
            <a:ext cx="11111999" cy="400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轴翻折得到的抛物线解析式为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i="1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6" name="yt_image_11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7579" y="6597352"/>
            <a:ext cx="5376841" cy="17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8406539" y="5517232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6280" y="6030008"/>
            <a:ext cx="262366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yt_shape_1131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a69e84b-a477-4230-b946-1430dbc58d33.png&quot;}"/>
            </a:endParaRPr>
          </a:p>
        </p:txBody>
      </p:sp>
      <p:sp>
        <p:nvSpPr>
          <p:cNvPr id="11318" name="yt_shape_11318"/>
          <p:cNvSpPr txBox="1"/>
          <p:nvPr/>
        </p:nvSpPr>
        <p:spPr>
          <a:xfrm>
            <a:off x="540000" y="1670985"/>
            <a:ext cx="671978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三点式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求二次函数的解析式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319" name="yt_shape_11319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则抛物线的解析式为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320" name="yt_table_11320" title="H_66.83008"/>
          <p:cNvGraphicFramePr>
            <a:graphicFrameLocks noGrp="1"/>
          </p:cNvGraphicFramePr>
          <p:nvPr/>
        </p:nvGraphicFramePr>
        <p:xfrm>
          <a:off x="540000" y="3279656"/>
          <a:ext cx="6890068" cy="848742"/>
        </p:xfrm>
        <a:graphic>
          <a:graphicData uri="http://schemas.openxmlformats.org/drawingml/2006/table">
            <a:tbl>
              <a:tblPr/>
              <a:tblGrid>
                <a:gridCol w="3902393"/>
                <a:gridCol w="298767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322" name="yt_shape_11322"/>
          <p:cNvSpPr txBox="1"/>
          <p:nvPr/>
        </p:nvSpPr>
        <p:spPr>
          <a:xfrm>
            <a:off x="540119" y="41789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的图象经过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则这个二次函数的解析式为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11583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11585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837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3308" y="4579933"/>
            <a:ext cx="2515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24" name="yt_table_11324" title="H_81.81008"/>
          <p:cNvGraphicFramePr>
            <a:graphicFrameLocks noGrp="1"/>
          </p:cNvGraphicFramePr>
          <p:nvPr/>
        </p:nvGraphicFramePr>
        <p:xfrm>
          <a:off x="540000" y="1580120"/>
          <a:ext cx="11111996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/>
                <a:gridCol w="1852114"/>
                <a:gridCol w="1852114"/>
                <a:gridCol w="1852114"/>
                <a:gridCol w="1852114"/>
                <a:gridCol w="1851426"/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1326" name="yt_shape_11326"/>
          <p:cNvSpPr txBox="1"/>
          <p:nvPr/>
        </p:nvSpPr>
        <p:spPr>
          <a:xfrm>
            <a:off x="540000" y="2888879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求该二次函数的解析式及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27" name="yt_shape_11327"/>
              <p:cNvSpPr txBox="1"/>
              <p:nvPr/>
            </p:nvSpPr>
            <p:spPr>
              <a:xfrm>
                <a:off x="540000" y="3368182"/>
                <a:ext cx="539551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327" name="yt_shape_11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8182"/>
                <a:ext cx="5395516" cy="1070934"/>
              </a:xfrm>
              <a:prstGeom prst="rect">
                <a:avLst/>
              </a:prstGeom>
              <a:blipFill rotWithShape="1">
                <a:blip r:embed="rId1"/>
                <a:stretch>
                  <a:fillRect l="-5" t="-13" r="-67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29" name="yt_shape_11329"/>
              <p:cNvSpPr txBox="1"/>
              <p:nvPr/>
            </p:nvSpPr>
            <p:spPr>
              <a:xfrm>
                <a:off x="540000" y="4545763"/>
                <a:ext cx="4974119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黑体" panose="02010609060101010101" pitchFamily="24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二次函数的解析式是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329" name="yt_shape_113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45763"/>
                <a:ext cx="4974119" cy="1979581"/>
              </a:xfrm>
              <a:prstGeom prst="rect">
                <a:avLst/>
              </a:prstGeom>
              <a:blipFill rotWithShape="1">
                <a:blip r:embed="rId2"/>
                <a:stretch>
                  <a:fillRect l="-5" t="-22" r="-2060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323"/>
          <p:cNvSpPr txBox="1"/>
          <p:nvPr/>
        </p:nvSpPr>
        <p:spPr>
          <a:xfrm>
            <a:off x="540000" y="944301"/>
            <a:ext cx="77088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的部分对应值如下表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7" grpId="0" build="allAtOnce"/>
      <p:bldP spid="1132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1" name="yt_shape_11331"/>
          <p:cNvSpPr txBox="1"/>
          <p:nvPr/>
        </p:nvSpPr>
        <p:spPr>
          <a:xfrm>
            <a:off x="540000" y="900000"/>
            <a:ext cx="671978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顶点式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求二次函数的解析式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332" name="yt_shape_11332"/>
          <p:cNvSpPr txBox="1"/>
          <p:nvPr/>
        </p:nvSpPr>
        <p:spPr>
          <a:xfrm>
            <a:off x="540000" y="1396872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且经过原点的抛物线的解析式是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33" name="yt_table_11333" title="H_166.47008"/>
              <p:cNvGraphicFramePr>
                <a:graphicFrameLocks noGrp="1"/>
              </p:cNvGraphicFramePr>
              <p:nvPr/>
            </p:nvGraphicFramePr>
            <p:xfrm>
              <a:off x="540000" y="2028539"/>
              <a:ext cx="3573463" cy="2114170"/>
            </p:xfrm>
            <a:graphic>
              <a:graphicData uri="http://schemas.openxmlformats.org/drawingml/2006/table">
                <a:tbl>
                  <a:tblPr/>
                  <a:tblGrid>
                    <a:gridCol w="3573463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333" name="yt_table_11333" title="H_166.47008"/>
              <p:cNvGraphicFramePr>
                <a:graphicFrameLocks noGrp="1"/>
              </p:cNvGraphicFramePr>
              <p:nvPr/>
            </p:nvGraphicFramePr>
            <p:xfrm>
              <a:off x="540000" y="2028539"/>
              <a:ext cx="3573463" cy="2114170"/>
            </p:xfrm>
            <a:graphic>
              <a:graphicData uri="http://schemas.openxmlformats.org/drawingml/2006/table">
                <a:tbl>
                  <a:tblPr/>
                  <a:tblGrid>
                    <a:gridCol w="3573463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yt_shape_168388811589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2878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334"/>
              <p:cNvSpPr txBox="1"/>
              <p:nvPr/>
            </p:nvSpPr>
            <p:spPr>
              <a:xfrm>
                <a:off x="540119" y="4260685"/>
                <a:ext cx="11111999" cy="2264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顶点为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开口向下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形状与函数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的图象相同的抛物线的解析式是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的最大值为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且图象过点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则它的解析式为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1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60685"/>
                <a:ext cx="11111999" cy="2264659"/>
              </a:xfrm>
              <a:prstGeom prst="rect">
                <a:avLst/>
              </a:prstGeom>
              <a:blipFill rotWithShape="1">
                <a:blip r:embed="rId3"/>
                <a:stretch>
                  <a:fillRect l="-3" t="-3385" r="5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059708" y="4773461"/>
                <a:ext cx="26613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773461"/>
                <a:ext cx="2661349" cy="765061"/>
              </a:xfrm>
              <a:prstGeom prst="rect">
                <a:avLst/>
              </a:prstGeom>
              <a:blipFill rotWithShape="1">
                <a:blip r:embed="rId4"/>
                <a:stretch>
                  <a:fillRect l="-20" t="-4255" r="2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1059708" y="6004518"/>
            <a:ext cx="2972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7" name="yt_shape_11337"/>
          <p:cNvSpPr txBox="1"/>
          <p:nvPr/>
        </p:nvSpPr>
        <p:spPr>
          <a:xfrm>
            <a:off x="540000" y="900000"/>
            <a:ext cx="671978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交点式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求二次函数的解析式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1338" name="yt_shape_11338"/>
          <p:cNvSpPr txBox="1"/>
          <p:nvPr/>
        </p:nvSpPr>
        <p:spPr>
          <a:xfrm>
            <a:off x="540000" y="1396872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如图是一条抛物线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则其对应的函数解析式为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340" name="yt_table_11340_skip" title="H_133.66016"/>
          <p:cNvGraphicFramePr>
            <a:graphicFrameLocks noGrp="1"/>
          </p:cNvGraphicFramePr>
          <p:nvPr/>
        </p:nvGraphicFramePr>
        <p:xfrm>
          <a:off x="540000" y="2019548"/>
          <a:ext cx="2682875" cy="1697484"/>
        </p:xfrm>
        <a:graphic>
          <a:graphicData uri="http://schemas.openxmlformats.org/drawingml/2006/table">
            <a:tbl>
              <a:tblPr/>
              <a:tblGrid>
                <a:gridCol w="268287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339" name="yt_image_11339_skip" title="H_108.01700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182347" y="2019548"/>
            <a:ext cx="1467459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1594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6038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342"/>
          <p:cNvSpPr txBox="1"/>
          <p:nvPr/>
        </p:nvSpPr>
        <p:spPr>
          <a:xfrm>
            <a:off x="540119" y="37784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的一个二次函数的解析式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写一个即可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89307" y="3703926"/>
            <a:ext cx="2362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答案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420716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3" name="yt_shape_11343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考虑问题不全面致错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44" name="yt_shape_11344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551549" y="1557225"/>
                <a:ext cx="11111999" cy="10701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顶点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轴的距离为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则此抛物线的解析式为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344" name="yt_shape_11344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551549" y="1557225"/>
                <a:ext cx="11111999" cy="1070101"/>
              </a:xfrm>
              <a:prstGeom prst="rect">
                <a:avLst/>
              </a:prstGeom>
              <a:blipFill rotWithShape="1">
                <a:blip r:embed="rId3"/>
                <a:stretch>
                  <a:fillRect l="-3" t="-7140" r="5" b="-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611486" y="1877511"/>
                <a:ext cx="4764754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5"/>
                </p:custDataLst>
              </p:nvPr>
            </p:nvSpPr>
            <p:spPr>
              <a:xfrm>
                <a:off x="6611486" y="1877511"/>
                <a:ext cx="4764754" cy="768554"/>
              </a:xfrm>
              <a:prstGeom prst="rect">
                <a:avLst/>
              </a:prstGeom>
              <a:blipFill rotWithShape="1">
                <a:blip r:embed="rId6"/>
                <a:stretch>
                  <a:fillRect l="-11" t="-4107" r="-2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6" name="yt_shape_1134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cafab69-1870-4a38-a7f9-6d359c8d05cd.png&quot;}"/>
            </a:endParaRPr>
          </a:p>
        </p:txBody>
      </p:sp>
      <p:sp>
        <p:nvSpPr>
          <p:cNvPr id="11347" name="yt_shape_11347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已知二次函数的图象经过点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若要确定该函数的解析式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需补充条件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48" name="yt_table_11348" title="H_150.14015"/>
              <p:cNvGraphicFramePr>
                <a:graphicFrameLocks noGrp="1"/>
              </p:cNvGraphicFramePr>
              <p:nvPr/>
            </p:nvGraphicFramePr>
            <p:xfrm>
              <a:off x="540000" y="2764510"/>
              <a:ext cx="5511800" cy="1906780"/>
            </p:xfrm>
            <a:graphic>
              <a:graphicData uri="http://schemas.openxmlformats.org/drawingml/2006/table">
                <a:tbl>
                  <a:tblPr/>
                  <a:tblGrid>
                    <a:gridCol w="551180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二次函数图象的对称轴为直线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的增大而减小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函数有最小值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函数值是相同的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348" name="yt_table_11348" title="H_150.14015"/>
              <p:cNvGraphicFramePr>
                <a:graphicFrameLocks noGrp="1"/>
              </p:cNvGraphicFramePr>
              <p:nvPr/>
            </p:nvGraphicFramePr>
            <p:xfrm>
              <a:off x="540000" y="2764510"/>
              <a:ext cx="5511800" cy="1906780"/>
            </p:xfrm>
            <a:graphic>
              <a:graphicData uri="http://schemas.openxmlformats.org/drawingml/2006/table">
                <a:tbl>
                  <a:tblPr/>
                  <a:tblGrid>
                    <a:gridCol w="551180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二次函数图象的对称轴为直线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的增大而减小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6775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函数值是相同的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yt_shape_168388811598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125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49" name="yt_shape_11349"/>
              <p:cNvSpPr txBox="1"/>
              <p:nvPr/>
            </p:nvSpPr>
            <p:spPr>
              <a:xfrm>
                <a:off x="540119" y="900000"/>
                <a:ext cx="11111999" cy="1606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绍兴市中考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在坐标平面上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沿着两条坐标轴摆着三个相同的长方形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其长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宽分别为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则通过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三点的抛物线对应的函数解析式是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endParaRPr lang="en-US" altLang="zh-CN" sz="100" b="0" i="1" spc="-100" dirty="0">
                  <a:solidFill>
                    <a:srgbClr val="FF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349" name="yt_shape_113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6530"/>
              </a:xfrm>
              <a:prstGeom prst="rect">
                <a:avLst/>
              </a:prstGeom>
              <a:blipFill rotWithShape="1">
                <a:blip r:embed="rId1"/>
                <a:stretch>
                  <a:fillRect l="-3" t="-13" r="5" b="-1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51" name="yt_image_113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9380" y="2709682"/>
            <a:ext cx="1733239" cy="1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0108" y="1723220"/>
                <a:ext cx="2413699" cy="6809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lang="en-US" altLang="zh-CN" sz="24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23220"/>
                <a:ext cx="2413699" cy="680924"/>
              </a:xfrm>
              <a:prstGeom prst="rect">
                <a:avLst/>
              </a:prstGeom>
              <a:blipFill rotWithShape="1">
                <a:blip r:embed="rId3"/>
                <a:stretch>
                  <a:fillRect l="-22" t="-11539" r="-1544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3" name="yt_shape_11353"/>
          <p:cNvSpPr txBox="1"/>
          <p:nvPr/>
        </p:nvSpPr>
        <p:spPr>
          <a:xfrm>
            <a:off x="540119" y="900000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已知抛物线在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轴上截得的线段长是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对称轴是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求该抛物线的解析式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54" name="yt_shape_11354"/>
          <p:cNvSpPr txBox="1"/>
          <p:nvPr/>
        </p:nvSpPr>
        <p:spPr>
          <a:xfrm>
            <a:off x="540000" y="1859435"/>
            <a:ext cx="827470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抛物线的对称轴为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轴上截得的线段长为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抛物线与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轴的交点坐标为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设抛物线的解析式为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55" name="yt_shape_11355"/>
          <p:cNvSpPr txBox="1"/>
          <p:nvPr/>
        </p:nvSpPr>
        <p:spPr>
          <a:xfrm>
            <a:off x="540000" y="4259264"/>
            <a:ext cx="610263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所以抛物线解析式为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54" grpId="0" build="allAtOnce"/>
      <p:bldP spid="11355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fd62e262-5434-4aca-9c7e-7adfa1596394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WPS 演示</Application>
  <PresentationFormat>宽屏</PresentationFormat>
  <Paragraphs>196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