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8" r:id="rId5"/>
    <p:sldId id="369" r:id="rId6"/>
    <p:sldId id="374" r:id="rId7"/>
    <p:sldId id="376" r:id="rId8"/>
    <p:sldId id="377" r:id="rId9"/>
    <p:sldId id="378" r:id="rId10"/>
    <p:sldId id="379" r:id="rId11"/>
    <p:sldId id="380" r:id="rId12"/>
    <p:sldId id="381" r:id="rId13"/>
    <p:sldId id="387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0" d="100"/>
          <a:sy n="40" d="100"/>
        </p:scale>
        <p:origin x="56" y="3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49" name="yt_shape_15849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850" name="yt_shape_15850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851" name="yt_table_1585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074810"/>
              </p:ext>
            </p:extLst>
          </p:nvPr>
        </p:nvGraphicFramePr>
        <p:xfrm>
          <a:off x="540000" y="2491102"/>
          <a:ext cx="4675506" cy="848742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810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8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9"/>
                  </a:ext>
                </a:extLst>
              </a:tr>
            </a:tbl>
          </a:graphicData>
        </a:graphic>
      </p:graphicFrame>
      <p:sp>
        <p:nvSpPr>
          <p:cNvPr id="15853" name="yt_shape_15853"/>
          <p:cNvSpPr txBox="1"/>
          <p:nvPr/>
        </p:nvSpPr>
        <p:spPr>
          <a:xfrm>
            <a:off x="540119" y="33904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855" name="yt_table_15855_skip" title="H_8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8734573"/>
                  </p:ext>
                </p:extLst>
              </p:nvPr>
            </p:nvGraphicFramePr>
            <p:xfrm>
              <a:off x="540000" y="4576008"/>
              <a:ext cx="3883470" cy="1093788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812"/>
                        </a:ext>
                      </a:extLst>
                    </a:gridCol>
                    <a:gridCol w="1384427">
                      <a:extLst>
                        <a:ext uri="{9D8B030D-6E8A-4147-A177-3AD203B41FA5}">
                          <a16:colId xmlns:a16="http://schemas.microsoft.com/office/drawing/2014/main" val="108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855" name="yt_table_15855_skip" title="H_8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8734573"/>
                  </p:ext>
                </p:extLst>
              </p:nvPr>
            </p:nvGraphicFramePr>
            <p:xfrm>
              <a:off x="540000" y="4576008"/>
              <a:ext cx="3883470" cy="1093788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812"/>
                        </a:ext>
                      </a:extLst>
                    </a:gridCol>
                    <a:gridCol w="1384427">
                      <a:extLst>
                        <a:ext uri="{9D8B030D-6E8A-4147-A177-3AD203B41FA5}">
                          <a16:colId xmlns:a16="http://schemas.microsoft.com/office/drawing/2014/main" val="1081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1057" t="-6579" b="-1605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10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7143" r="-5523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1057" t="-7714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1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854" name="yt_image_15854_skip" title="H_96.79181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38781" y="4576008"/>
            <a:ext cx="1811102" cy="1229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B805D1-C67A-B3ED-7799-BF12C82F16C2}"/>
              </a:ext>
            </a:extLst>
          </p:cNvPr>
          <p:cNvSpPr txBox="1"/>
          <p:nvPr/>
        </p:nvSpPr>
        <p:spPr>
          <a:xfrm>
            <a:off x="1059708" y="18079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D9856E-671A-CB55-78EC-25356C55672F}"/>
              </a:ext>
            </a:extLst>
          </p:cNvPr>
          <p:cNvSpPr txBox="1"/>
          <p:nvPr/>
        </p:nvSpPr>
        <p:spPr>
          <a:xfrm>
            <a:off x="4320814" y="38191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18" name="yt_shape_1591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919" name="yt_image_159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4651" y="2085048"/>
            <a:ext cx="1767349" cy="134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21" name="yt_shape_15921"/>
          <p:cNvSpPr txBox="1"/>
          <p:nvPr/>
        </p:nvSpPr>
        <p:spPr>
          <a:xfrm>
            <a:off x="540000" y="1916832"/>
            <a:ext cx="4171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yt_shape_15923">
            <a:extLst>
              <a:ext uri="{FF2B5EF4-FFF2-40B4-BE49-F238E27FC236}">
                <a16:creationId xmlns:a16="http://schemas.microsoft.com/office/drawing/2014/main" id="{5C55F96D-B3D1-DA68-14B5-BCEC58767574}"/>
              </a:ext>
            </a:extLst>
          </p:cNvPr>
          <p:cNvSpPr txBox="1"/>
          <p:nvPr/>
        </p:nvSpPr>
        <p:spPr>
          <a:xfrm>
            <a:off x="540000" y="2472036"/>
            <a:ext cx="412292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经过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半径的外端点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边相切于点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5922">
            <a:extLst>
              <a:ext uri="{FF2B5EF4-FFF2-40B4-BE49-F238E27FC236}">
                <a16:creationId xmlns:a16="http://schemas.microsoft.com/office/drawing/2014/main" id="{9EE72384-894F-B82C-5C2A-5B51CCA7D1CF}"/>
              </a:ext>
            </a:extLst>
          </p:cNvPr>
          <p:cNvSpPr txBox="1"/>
          <p:nvPr/>
        </p:nvSpPr>
        <p:spPr>
          <a:xfrm>
            <a:off x="540000" y="5406095"/>
            <a:ext cx="76126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1CA782-3997-AECD-AFB0-F6D1EC495D57}"/>
              </a:ext>
            </a:extLst>
          </p:cNvPr>
          <p:cNvSpPr txBox="1"/>
          <p:nvPr/>
        </p:nvSpPr>
        <p:spPr>
          <a:xfrm>
            <a:off x="6160227" y="535928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24" name="yt_shape_15924"/>
          <p:cNvSpPr txBox="1"/>
          <p:nvPr/>
        </p:nvSpPr>
        <p:spPr>
          <a:xfrm>
            <a:off x="540119" y="900000"/>
            <a:ext cx="11111999" cy="805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5925" name="yt_shape_15925"/>
          <p:cNvSpPr txBox="1"/>
          <p:nvPr/>
        </p:nvSpPr>
        <p:spPr>
          <a:xfrm>
            <a:off x="540000" y="1844824"/>
            <a:ext cx="5184111" cy="38420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yt_shape_15926"/>
          <p:cNvSpPr txBox="1"/>
          <p:nvPr/>
        </p:nvSpPr>
        <p:spPr>
          <a:xfrm>
            <a:off x="540000" y="2307307"/>
            <a:ext cx="5575244" cy="20682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927" name="yt_image_159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2060848"/>
            <a:ext cx="1667567" cy="19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5929">
            <a:extLst>
              <a:ext uri="{FF2B5EF4-FFF2-40B4-BE49-F238E27FC236}">
                <a16:creationId xmlns:a16="http://schemas.microsoft.com/office/drawing/2014/main" id="{7DE57348-A32B-EE49-1C94-1B4329169327}"/>
              </a:ext>
            </a:extLst>
          </p:cNvPr>
          <p:cNvSpPr txBox="1"/>
          <p:nvPr/>
        </p:nvSpPr>
        <p:spPr>
          <a:xfrm>
            <a:off x="540000" y="4467547"/>
            <a:ext cx="7936468" cy="38420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4" name="yt_shape_15930">
            <a:extLst>
              <a:ext uri="{FF2B5EF4-FFF2-40B4-BE49-F238E27FC236}">
                <a16:creationId xmlns:a16="http://schemas.microsoft.com/office/drawing/2014/main" id="{DB320B5A-72B4-852F-8715-60C6AC36E61F}"/>
              </a:ext>
            </a:extLst>
          </p:cNvPr>
          <p:cNvSpPr txBox="1"/>
          <p:nvPr/>
        </p:nvSpPr>
        <p:spPr>
          <a:xfrm>
            <a:off x="540000" y="4950106"/>
            <a:ext cx="6464911" cy="16472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5" name="yt_image_15933">
            <a:extLst>
              <a:ext uri="{FF2B5EF4-FFF2-40B4-BE49-F238E27FC236}">
                <a16:creationId xmlns:a16="http://schemas.microsoft.com/office/drawing/2014/main" id="{A94BB987-6D9E-F103-6C44-C7F76156EE39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4960" y="4166650"/>
            <a:ext cx="1526509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5" name="yt_shape_1593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936" name="yt_shape_15936"/>
          <p:cNvSpPr txBox="1"/>
          <p:nvPr/>
        </p:nvSpPr>
        <p:spPr>
          <a:xfrm>
            <a:off x="540000" y="1859435"/>
            <a:ext cx="51664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yt_shape_15937"/>
          <p:cNvSpPr txBox="1"/>
          <p:nvPr/>
        </p:nvSpPr>
        <p:spPr>
          <a:xfrm>
            <a:off x="540000" y="2338738"/>
            <a:ext cx="6107441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为切线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垂直平分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SSS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938" name="yt_image_1593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3448" y="2060848"/>
            <a:ext cx="1718551" cy="193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5940" title="H_146.0296">
            <a:extLst>
              <a:ext uri="{FF2B5EF4-FFF2-40B4-BE49-F238E27FC236}">
                <a16:creationId xmlns:a16="http://schemas.microsoft.com/office/drawing/2014/main" id="{F3429039-971D-190E-CAB1-0F76CEDDE12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0960" y="4195631"/>
            <a:ext cx="1581039" cy="185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942" name="yt_shape_15942"/>
              <p:cNvSpPr txBox="1"/>
              <p:nvPr/>
            </p:nvSpPr>
            <p:spPr>
              <a:xfrm>
                <a:off x="540000" y="875191"/>
                <a:ext cx="9709517" cy="4504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5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5942" name="yt_shape_159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75191"/>
                <a:ext cx="9709517" cy="450444"/>
              </a:xfrm>
              <a:prstGeom prst="rect">
                <a:avLst/>
              </a:prstGeom>
              <a:blipFill>
                <a:blip r:embed="rId2"/>
                <a:stretch>
                  <a:fillRect l="-1947" t="-8219" r="-879" b="-424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946">
                <a:extLst>
                  <a:ext uri="{FF2B5EF4-FFF2-40B4-BE49-F238E27FC236}">
                    <a16:creationId xmlns:a16="http://schemas.microsoft.com/office/drawing/2014/main" id="{93F93F33-425A-70BD-DF1A-676486D9E7A4}"/>
                  </a:ext>
                </a:extLst>
              </p:cNvPr>
              <p:cNvSpPr txBox="1"/>
              <p:nvPr/>
            </p:nvSpPr>
            <p:spPr>
              <a:xfrm>
                <a:off x="540000" y="1412776"/>
                <a:ext cx="5551328" cy="46567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5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5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5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5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5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5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5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5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5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5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5946">
                <a:extLst>
                  <a:ext uri="{FF2B5EF4-FFF2-40B4-BE49-F238E27FC236}">
                    <a16:creationId xmlns:a16="http://schemas.microsoft.com/office/drawing/2014/main" id="{93F93F33-425A-70BD-DF1A-676486D9E7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2776"/>
                <a:ext cx="5551328" cy="4656724"/>
              </a:xfrm>
              <a:prstGeom prst="rect">
                <a:avLst/>
              </a:prstGeom>
              <a:blipFill>
                <a:blip r:embed="rId3"/>
                <a:stretch>
                  <a:fillRect l="-3407" t="-1571" r="-2418" b="-30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5938">
            <a:extLst>
              <a:ext uri="{FF2B5EF4-FFF2-40B4-BE49-F238E27FC236}">
                <a16:creationId xmlns:a16="http://schemas.microsoft.com/office/drawing/2014/main" id="{37E3D57D-11BA-F40C-91D4-DDD6B70EEB27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33448" y="1556792"/>
            <a:ext cx="1718551" cy="193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944">
                <a:extLst>
                  <a:ext uri="{FF2B5EF4-FFF2-40B4-BE49-F238E27FC236}">
                    <a16:creationId xmlns:a16="http://schemas.microsoft.com/office/drawing/2014/main" id="{22843C99-0802-CA08-91D9-69C8E0C913A9}"/>
                  </a:ext>
                </a:extLst>
              </p:cNvPr>
              <p:cNvSpPr txBox="1"/>
              <p:nvPr/>
            </p:nvSpPr>
            <p:spPr>
              <a:xfrm>
                <a:off x="540000" y="6149044"/>
                <a:ext cx="9251059" cy="5702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5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的条件下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阴影部分的面积为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4" name="yt_shape_15944">
                <a:extLst>
                  <a:ext uri="{FF2B5EF4-FFF2-40B4-BE49-F238E27FC236}">
                    <a16:creationId xmlns:a16="http://schemas.microsoft.com/office/drawing/2014/main" id="{22843C99-0802-CA08-91D9-69C8E0C913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149044"/>
                <a:ext cx="9251059" cy="570284"/>
              </a:xfrm>
              <a:prstGeom prst="rect">
                <a:avLst/>
              </a:prstGeom>
              <a:blipFill>
                <a:blip r:embed="rId5"/>
                <a:stretch>
                  <a:fillRect l="-2044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5F0629A-5E79-652B-27D9-32396FE6AA1B}"/>
                  </a:ext>
                </a:extLst>
              </p:cNvPr>
              <p:cNvSpPr txBox="1"/>
              <p:nvPr/>
            </p:nvSpPr>
            <p:spPr>
              <a:xfrm>
                <a:off x="6545989" y="6021288"/>
                <a:ext cx="1874076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5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5F0629A-5E79-652B-27D9-32396FE6AA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5989" y="6021288"/>
                <a:ext cx="1874076" cy="677812"/>
              </a:xfrm>
              <a:prstGeom prst="rect">
                <a:avLst/>
              </a:prstGeom>
              <a:blipFill>
                <a:blip r:embed="rId6"/>
                <a:stretch>
                  <a:fillRect l="-5212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56" name="yt_shape_1585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一个三角形的内角中不能有两个内角是直角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首先应假设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857" name="yt_table_15857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076070"/>
              </p:ext>
            </p:extLst>
          </p:nvPr>
        </p:nvGraphicFramePr>
        <p:xfrm>
          <a:off x="540000" y="2011799"/>
          <a:ext cx="5816600" cy="1697484"/>
        </p:xfrm>
        <a:graphic>
          <a:graphicData uri="http://schemas.openxmlformats.org/drawingml/2006/table">
            <a:tbl>
              <a:tblPr/>
              <a:tblGrid>
                <a:gridCol w="5816600">
                  <a:extLst>
                    <a:ext uri="{9D8B030D-6E8A-4147-A177-3AD203B41FA5}">
                      <a16:colId xmlns:a16="http://schemas.microsoft.com/office/drawing/2014/main" val="108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一个三角形中有两个内角是直角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一个三角形中不能有两个内角是直角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一个三角形中有三个内角是直角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1F2EBF2-1258-0B78-E2D5-44CA0C28CAD4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859">
                <a:extLst>
                  <a:ext uri="{FF2B5EF4-FFF2-40B4-BE49-F238E27FC236}">
                    <a16:creationId xmlns:a16="http://schemas.microsoft.com/office/drawing/2014/main" id="{C4203C5F-DBBB-25E4-B044-9C064DA38556}"/>
                  </a:ext>
                </a:extLst>
              </p:cNvPr>
              <p:cNvSpPr txBox="1"/>
              <p:nvPr/>
            </p:nvSpPr>
            <p:spPr>
              <a:xfrm>
                <a:off x="540000" y="3785796"/>
                <a:ext cx="939853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在正六边形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则它的边长是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0"/>
                    <a:ea typeface="宋体" pitchFamily="10"/>
                    <a:cs typeface="宋体" pitchFamily="10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3" name="yt_shape_15859">
                <a:extLst>
                  <a:ext uri="{FF2B5EF4-FFF2-40B4-BE49-F238E27FC236}">
                    <a16:creationId xmlns:a16="http://schemas.microsoft.com/office/drawing/2014/main" id="{C4203C5F-DBBB-25E4-B044-9C064DA385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85796"/>
                <a:ext cx="9398535" cy="465577"/>
              </a:xfrm>
              <a:prstGeom prst="rect">
                <a:avLst/>
              </a:prstGeom>
              <a:blipFill>
                <a:blip r:embed="rId2"/>
                <a:stretch>
                  <a:fillRect l="-2012" t="-3947" r="-973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yt_table_15861" title="H_36.39">
                <a:extLst>
                  <a:ext uri="{FF2B5EF4-FFF2-40B4-BE49-F238E27FC236}">
                    <a16:creationId xmlns:a16="http://schemas.microsoft.com/office/drawing/2014/main" id="{2DFAA2CD-65AF-5028-F535-F599C81F701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4745708"/>
                  </p:ext>
                </p:extLst>
              </p:nvPr>
            </p:nvGraphicFramePr>
            <p:xfrm>
              <a:off x="540000" y="4454525"/>
              <a:ext cx="7784720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815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816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817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8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yt_table_15861" title="H_36.39">
                <a:extLst>
                  <a:ext uri="{FF2B5EF4-FFF2-40B4-BE49-F238E27FC236}">
                    <a16:creationId xmlns:a16="http://schemas.microsoft.com/office/drawing/2014/main" id="{2DFAA2CD-65AF-5028-F535-F599C81F701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4745708"/>
                  </p:ext>
                </p:extLst>
              </p:nvPr>
            </p:nvGraphicFramePr>
            <p:xfrm>
              <a:off x="540000" y="4454525"/>
              <a:ext cx="7784720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815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816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817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818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7927" t="-6494" r="-14750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8421" t="-6494" r="-47895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5" name="yt_shape_15862" title="H_156.44409">
            <a:extLst>
              <a:ext uri="{FF2B5EF4-FFF2-40B4-BE49-F238E27FC236}">
                <a16:creationId xmlns:a16="http://schemas.microsoft.com/office/drawing/2014/main" id="{76CE51D5-0C14-A27E-AC38-A91074466A10}"/>
              </a:ext>
            </a:extLst>
          </p:cNvPr>
          <p:cNvGrpSpPr/>
          <p:nvPr/>
        </p:nvGrpSpPr>
        <p:grpSpPr>
          <a:xfrm>
            <a:off x="9906190" y="4454525"/>
            <a:ext cx="1743910" cy="1986840"/>
            <a:chOff x="0" y="0"/>
            <a:chExt cx="1743910" cy="1986840"/>
          </a:xfrm>
        </p:grpSpPr>
        <p:pic>
          <p:nvPicPr>
            <p:cNvPr id="6" name="yt_image_15862">
              <a:extLst>
                <a:ext uri="{FF2B5EF4-FFF2-40B4-BE49-F238E27FC236}">
                  <a16:creationId xmlns:a16="http://schemas.microsoft.com/office/drawing/2014/main" id="{72ABD539-9896-E828-3378-19B88AF8A408}"/>
                </a:ex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43910" cy="1590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5864">
              <a:extLst>
                <a:ext uri="{FF2B5EF4-FFF2-40B4-BE49-F238E27FC236}">
                  <a16:creationId xmlns:a16="http://schemas.microsoft.com/office/drawing/2014/main" id="{9A49CB93-65AE-8386-F05E-6F143776C6AE}"/>
                </a:ext>
              </a:extLst>
            </p:cNvPr>
            <p:cNvSpPr txBox="1"/>
            <p:nvPr/>
          </p:nvSpPr>
          <p:spPr>
            <a:xfrm>
              <a:off x="338674" y="16268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794C16B-1AC9-C0DD-7DD3-826396F8FA53}"/>
              </a:ext>
            </a:extLst>
          </p:cNvPr>
          <p:cNvSpPr txBox="1"/>
          <p:nvPr/>
        </p:nvSpPr>
        <p:spPr>
          <a:xfrm>
            <a:off x="8927365" y="3738990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866" name="yt_shape_15866"/>
              <p:cNvSpPr txBox="1"/>
              <p:nvPr/>
            </p:nvSpPr>
            <p:spPr>
              <a:xfrm>
                <a:off x="540119" y="900000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的正方形网格中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每个小正方形的边长都为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顺时针旋转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A'OB'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点运动的路径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𝐴𝐴</m:t>
                        </m:r>
                      </m:e>
                    </m:groupChr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866" name="yt_shape_15866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660" r="-494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871" name="yt_table_15871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63403"/>
              </p:ext>
            </p:extLst>
          </p:nvPr>
        </p:nvGraphicFramePr>
        <p:xfrm>
          <a:off x="540000" y="2134376"/>
          <a:ext cx="7663816" cy="424371"/>
        </p:xfrm>
        <a:graphic>
          <a:graphicData uri="http://schemas.openxmlformats.org/drawingml/2006/table">
            <a:tbl>
              <a:tblPr/>
              <a:tblGrid>
                <a:gridCol w="2043430">
                  <a:extLst>
                    <a:ext uri="{9D8B030D-6E8A-4147-A177-3AD203B41FA5}">
                      <a16:colId xmlns:a16="http://schemas.microsoft.com/office/drawing/2014/main" val="10819"/>
                    </a:ext>
                  </a:extLst>
                </a:gridCol>
                <a:gridCol w="2178368">
                  <a:extLst>
                    <a:ext uri="{9D8B030D-6E8A-4147-A177-3AD203B41FA5}">
                      <a16:colId xmlns:a16="http://schemas.microsoft.com/office/drawing/2014/main" val="10820"/>
                    </a:ext>
                  </a:extLst>
                </a:gridCol>
                <a:gridCol w="2178368">
                  <a:extLst>
                    <a:ext uri="{9D8B030D-6E8A-4147-A177-3AD203B41FA5}">
                      <a16:colId xmlns:a16="http://schemas.microsoft.com/office/drawing/2014/main" val="10821"/>
                    </a:ext>
                  </a:extLst>
                </a:gridCol>
                <a:gridCol w="1263650">
                  <a:extLst>
                    <a:ext uri="{9D8B030D-6E8A-4147-A177-3AD203B41FA5}">
                      <a16:colId xmlns:a16="http://schemas.microsoft.com/office/drawing/2014/main" val="108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7"/>
                  </a:ext>
                </a:extLst>
              </a:tr>
            </a:tbl>
          </a:graphicData>
        </a:graphic>
      </p:graphicFrame>
      <p:grpSp>
        <p:nvGrpSpPr>
          <p:cNvPr id="15868" name="yt_shape_15868_skip" title="H_158.638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6393" y="2134376"/>
            <a:ext cx="1703466" cy="2014704"/>
            <a:chOff x="0" y="0"/>
            <a:chExt cx="1703466" cy="2014704"/>
          </a:xfrm>
        </p:grpSpPr>
        <p:pic>
          <p:nvPicPr>
            <p:cNvPr id="2" name="yt_image_1586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3466" cy="1618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870" name="yt_shape_15870"/>
            <p:cNvSpPr txBox="1"/>
            <p:nvPr/>
          </p:nvSpPr>
          <p:spPr>
            <a:xfrm>
              <a:off x="318452" y="16547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F5A23BD-41A5-F1B3-8BF4-3703051E0584}"/>
              </a:ext>
            </a:extLst>
          </p:cNvPr>
          <p:cNvSpPr txBox="1"/>
          <p:nvPr/>
        </p:nvSpPr>
        <p:spPr>
          <a:xfrm>
            <a:off x="8468379" y="1328682"/>
            <a:ext cx="383286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3" name="yt_shape_1587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为直径作半圆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则图中阴影部分面积是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875" name="yt_table_15875_skip" title="H_150.6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5617224"/>
                  </p:ext>
                </p:extLst>
              </p:nvPr>
            </p:nvGraphicFramePr>
            <p:xfrm>
              <a:off x="540000" y="2019926"/>
              <a:ext cx="2025650" cy="1913130"/>
            </p:xfrm>
            <a:graphic>
              <a:graphicData uri="http://schemas.openxmlformats.org/drawingml/2006/table">
                <a:tbl>
                  <a:tblPr/>
                  <a:tblGrid>
                    <a:gridCol w="2025650">
                      <a:extLst>
                        <a:ext uri="{9D8B030D-6E8A-4147-A177-3AD203B41FA5}">
                          <a16:colId xmlns:a16="http://schemas.microsoft.com/office/drawing/2014/main" val="108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875" name="yt_table_15875_skip" title="H_150.6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5617224"/>
                  </p:ext>
                </p:extLst>
              </p:nvPr>
            </p:nvGraphicFramePr>
            <p:xfrm>
              <a:off x="540000" y="2019926"/>
              <a:ext cx="2025650" cy="1913130"/>
            </p:xfrm>
            <a:graphic>
              <a:graphicData uri="http://schemas.openxmlformats.org/drawingml/2006/table">
                <a:tbl>
                  <a:tblPr/>
                  <a:tblGrid>
                    <a:gridCol w="2025650">
                      <a:extLst>
                        <a:ext uri="{9D8B030D-6E8A-4147-A177-3AD203B41FA5}">
                          <a16:colId xmlns:a16="http://schemas.microsoft.com/office/drawing/2014/main" val="1082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0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761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874" name="yt_image_15874_skip" title="H_94.189606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199" y="2019926"/>
            <a:ext cx="1953714" cy="119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C37AD2-05FA-A25E-D954-70716344D0B6}"/>
              </a:ext>
            </a:extLst>
          </p:cNvPr>
          <p:cNvSpPr txBox="1"/>
          <p:nvPr/>
        </p:nvSpPr>
        <p:spPr>
          <a:xfrm>
            <a:off x="3498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6" name="yt_shape_15876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877" name="yt_shape_15877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到圆心的距离是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5878" name="yt_shape_15878"/>
          <p:cNvSpPr txBox="1"/>
          <p:nvPr/>
        </p:nvSpPr>
        <p:spPr>
          <a:xfrm>
            <a:off x="540119" y="23387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882" name="yt_shape_15882"/>
          <p:cNvSpPr txBox="1"/>
          <p:nvPr/>
        </p:nvSpPr>
        <p:spPr>
          <a:xfrm>
            <a:off x="540000" y="55057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879" name="yt_shape_15879" title="H_169.863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2637" y="3501008"/>
            <a:ext cx="1766725" cy="2157264"/>
            <a:chOff x="0" y="0"/>
            <a:chExt cx="1766725" cy="2157264"/>
          </a:xfrm>
        </p:grpSpPr>
        <p:pic>
          <p:nvPicPr>
            <p:cNvPr id="2" name="yt_image_1587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6725" cy="1761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881" name="yt_shape_15881"/>
            <p:cNvSpPr txBox="1"/>
            <p:nvPr/>
          </p:nvSpPr>
          <p:spPr>
            <a:xfrm>
              <a:off x="350081" y="17972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1A883E7-4275-7BFB-D62A-928A82214782}"/>
              </a:ext>
            </a:extLst>
          </p:cNvPr>
          <p:cNvSpPr txBox="1"/>
          <p:nvPr/>
        </p:nvSpPr>
        <p:spPr>
          <a:xfrm>
            <a:off x="1232746" y="1807985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ACE241-7E77-7CE8-59FA-4FA99A884987}"/>
              </a:ext>
            </a:extLst>
          </p:cNvPr>
          <p:cNvSpPr txBox="1"/>
          <p:nvPr/>
        </p:nvSpPr>
        <p:spPr>
          <a:xfrm>
            <a:off x="1669308" y="276742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3" name="yt_shape_1588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一个圆锥形漏斗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某同学用三角板测得其高度的尺寸如图所示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则该圆锥形漏斗的侧面积为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15π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887" name="yt_shape_15887"/>
          <p:cNvSpPr txBox="1"/>
          <p:nvPr/>
        </p:nvSpPr>
        <p:spPr>
          <a:xfrm>
            <a:off x="540000" y="387341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884" name="yt_shape_15884" title="H_142.616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8554" y="1988840"/>
            <a:ext cx="1534891" cy="1642080"/>
            <a:chOff x="0" y="0"/>
            <a:chExt cx="1742452" cy="1864136"/>
          </a:xfrm>
        </p:grpSpPr>
        <p:pic>
          <p:nvPicPr>
            <p:cNvPr id="2" name="yt_image_1588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2452" cy="1415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886" name="yt_shape_15886"/>
            <p:cNvSpPr txBox="1"/>
            <p:nvPr/>
          </p:nvSpPr>
          <p:spPr>
            <a:xfrm>
              <a:off x="230436" y="1415233"/>
              <a:ext cx="1278247" cy="44890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31B5E1A-2E24-BC16-DA40-A8FA4A487CD0}"/>
              </a:ext>
            </a:extLst>
          </p:cNvPr>
          <p:cNvSpPr txBox="1"/>
          <p:nvPr/>
        </p:nvSpPr>
        <p:spPr>
          <a:xfrm>
            <a:off x="2278908" y="1328682"/>
            <a:ext cx="63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5888">
            <a:extLst>
              <a:ext uri="{FF2B5EF4-FFF2-40B4-BE49-F238E27FC236}">
                <a16:creationId xmlns:a16="http://schemas.microsoft.com/office/drawing/2014/main" id="{066CCD2D-79DD-8B7C-CE83-19C55AE3204D}"/>
              </a:ext>
            </a:extLst>
          </p:cNvPr>
          <p:cNvSpPr txBox="1"/>
          <p:nvPr/>
        </p:nvSpPr>
        <p:spPr>
          <a:xfrm>
            <a:off x="540119" y="37890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BIA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5" name="yt_shape_15889" title="H_162.05669">
            <a:extLst>
              <a:ext uri="{FF2B5EF4-FFF2-40B4-BE49-F238E27FC236}">
                <a16:creationId xmlns:a16="http://schemas.microsoft.com/office/drawing/2014/main" id="{7A3CE012-E4E9-1CF8-9E59-676ED4787903}"/>
              </a:ext>
            </a:extLst>
          </p:cNvPr>
          <p:cNvGrpSpPr/>
          <p:nvPr/>
        </p:nvGrpSpPr>
        <p:grpSpPr>
          <a:xfrm>
            <a:off x="5311709" y="4924126"/>
            <a:ext cx="1591305" cy="1745234"/>
            <a:chOff x="0" y="0"/>
            <a:chExt cx="2008735" cy="2203043"/>
          </a:xfrm>
        </p:grpSpPr>
        <p:pic>
          <p:nvPicPr>
            <p:cNvPr id="6" name="yt_image_15889">
              <a:extLst>
                <a:ext uri="{FF2B5EF4-FFF2-40B4-BE49-F238E27FC236}">
                  <a16:creationId xmlns:a16="http://schemas.microsoft.com/office/drawing/2014/main" id="{3B18F1D5-F7D8-6DD4-19A9-8CDB41A3050D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08735" cy="1662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5891">
              <a:extLst>
                <a:ext uri="{FF2B5EF4-FFF2-40B4-BE49-F238E27FC236}">
                  <a16:creationId xmlns:a16="http://schemas.microsoft.com/office/drawing/2014/main" id="{985BEF74-0DE9-B65A-AB3E-7B16AF13CFA2}"/>
                </a:ext>
              </a:extLst>
            </p:cNvPr>
            <p:cNvSpPr txBox="1"/>
            <p:nvPr/>
          </p:nvSpPr>
          <p:spPr>
            <a:xfrm>
              <a:off x="145489" y="1662120"/>
              <a:ext cx="1662611" cy="54092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B410AB6B-F657-65A9-5CEF-211BD2D2ED2C}"/>
              </a:ext>
            </a:extLst>
          </p:cNvPr>
          <p:cNvSpPr txBox="1"/>
          <p:nvPr/>
        </p:nvSpPr>
        <p:spPr>
          <a:xfrm>
            <a:off x="1974108" y="421772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893" name="yt_shape_15893"/>
              <p:cNvSpPr txBox="1"/>
              <p:nvPr/>
            </p:nvSpPr>
            <p:spPr>
              <a:xfrm>
                <a:off x="540119" y="900000"/>
                <a:ext cx="11111999" cy="10723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为直径的半圆的切线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则图中阴影部分的面积为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893" name="yt_shape_15893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2345"/>
              </a:xfrm>
              <a:prstGeom prst="rect">
                <a:avLst/>
              </a:prstGeom>
              <a:blipFill>
                <a:blip r:embed="rId2"/>
                <a:stretch>
                  <a:fillRect l="-1701" t="-6818" r="-714" b="-11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898" name="yt_shape_15898"/>
          <p:cNvSpPr txBox="1"/>
          <p:nvPr/>
        </p:nvSpPr>
        <p:spPr>
          <a:xfrm>
            <a:off x="540000" y="42233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895" name="yt_shape_15895" title="H_153.02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9837" y="2229551"/>
            <a:ext cx="1692324" cy="1943424"/>
            <a:chOff x="0" y="0"/>
            <a:chExt cx="1692324" cy="1943424"/>
          </a:xfrm>
        </p:grpSpPr>
        <p:pic>
          <p:nvPicPr>
            <p:cNvPr id="2" name="yt_image_1589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2324" cy="1547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897" name="yt_shape_15897"/>
            <p:cNvSpPr txBox="1"/>
            <p:nvPr/>
          </p:nvSpPr>
          <p:spPr>
            <a:xfrm>
              <a:off x="236698" y="15834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5396FC-2FC8-D1E4-43EB-16A824E07A61}"/>
                  </a:ext>
                </a:extLst>
              </p:cNvPr>
              <p:cNvSpPr txBox="1"/>
              <p:nvPr/>
            </p:nvSpPr>
            <p:spPr>
              <a:xfrm>
                <a:off x="2888508" y="1247732"/>
                <a:ext cx="1069087" cy="6800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hasSerialNum': 1, 'mathAnswerShape': 1}">
                <a:extLst>
                  <a:ext uri="{FF2B5EF4-FFF2-40B4-BE49-F238E27FC236}">
                    <a16:creationId xmlns:a16="http://schemas.microsoft.com/office/drawing/2014/main" id="{F95396FC-2FC8-D1E4-43EB-16A824E07A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508" y="1247732"/>
                <a:ext cx="1069087" cy="6800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99" name="yt_shape_1589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为圆心的圆与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长度的最大值为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5900" name="yt_image_1590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0662" y="2491930"/>
            <a:ext cx="1970674" cy="129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C00A62-CC53-D82A-F4C6-F4463AAA9B81}"/>
              </a:ext>
            </a:extLst>
          </p:cNvPr>
          <p:cNvSpPr txBox="1"/>
          <p:nvPr/>
        </p:nvSpPr>
        <p:spPr>
          <a:xfrm>
            <a:off x="166930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02" name="yt_shape_15902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903" name="yt_shape_15903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904" name="yt_image_1590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0186" y="2492896"/>
            <a:ext cx="2311932" cy="167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906">
                <a:extLst>
                  <a:ext uri="{FF2B5EF4-FFF2-40B4-BE49-F238E27FC236}">
                    <a16:creationId xmlns:a16="http://schemas.microsoft.com/office/drawing/2014/main" id="{F7A6D155-95DB-7799-9B7A-7D2632C6B01E}"/>
                  </a:ext>
                </a:extLst>
              </p:cNvPr>
              <p:cNvSpPr txBox="1"/>
              <p:nvPr/>
            </p:nvSpPr>
            <p:spPr>
              <a:xfrm>
                <a:off x="540000" y="2348880"/>
                <a:ext cx="599202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5906">
                <a:extLst>
                  <a:ext uri="{FF2B5EF4-FFF2-40B4-BE49-F238E27FC236}">
                    <a16:creationId xmlns:a16="http://schemas.microsoft.com/office/drawing/2014/main" id="{F7A6D155-95DB-7799-9B7A-7D2632C6B0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48880"/>
                <a:ext cx="5992025" cy="638893"/>
              </a:xfrm>
              <a:prstGeom prst="rect">
                <a:avLst/>
              </a:prstGeom>
              <a:blipFill>
                <a:blip r:embed="rId3"/>
                <a:stretch>
                  <a:fillRect l="-3154" r="-213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5908">
            <a:extLst>
              <a:ext uri="{FF2B5EF4-FFF2-40B4-BE49-F238E27FC236}">
                <a16:creationId xmlns:a16="http://schemas.microsoft.com/office/drawing/2014/main" id="{5F8F3160-ADEC-C48F-0868-E1EDAD1DED3E}"/>
              </a:ext>
            </a:extLst>
          </p:cNvPr>
          <p:cNvSpPr txBox="1"/>
          <p:nvPr/>
        </p:nvSpPr>
        <p:spPr>
          <a:xfrm>
            <a:off x="540000" y="3038561"/>
            <a:ext cx="25471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是圆的切线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5909">
            <a:extLst>
              <a:ext uri="{FF2B5EF4-FFF2-40B4-BE49-F238E27FC236}">
                <a16:creationId xmlns:a16="http://schemas.microsoft.com/office/drawing/2014/main" id="{A518568D-618C-E7F9-4168-71034D180CFF}"/>
              </a:ext>
            </a:extLst>
          </p:cNvPr>
          <p:cNvSpPr txBox="1"/>
          <p:nvPr/>
        </p:nvSpPr>
        <p:spPr>
          <a:xfrm>
            <a:off x="540000" y="3517864"/>
            <a:ext cx="1761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5910">
            <a:extLst>
              <a:ext uri="{FF2B5EF4-FFF2-40B4-BE49-F238E27FC236}">
                <a16:creationId xmlns:a16="http://schemas.microsoft.com/office/drawing/2014/main" id="{61774303-C660-E674-50FC-AA8CFF215E1E}"/>
              </a:ext>
            </a:extLst>
          </p:cNvPr>
          <p:cNvSpPr txBox="1"/>
          <p:nvPr/>
        </p:nvSpPr>
        <p:spPr>
          <a:xfrm>
            <a:off x="540000" y="3997167"/>
            <a:ext cx="45493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5911">
            <a:extLst>
              <a:ext uri="{FF2B5EF4-FFF2-40B4-BE49-F238E27FC236}">
                <a16:creationId xmlns:a16="http://schemas.microsoft.com/office/drawing/2014/main" id="{152BAF7E-3AD6-00B9-55AD-D0C62C55A92A}"/>
              </a:ext>
            </a:extLst>
          </p:cNvPr>
          <p:cNvSpPr txBox="1"/>
          <p:nvPr/>
        </p:nvSpPr>
        <p:spPr>
          <a:xfrm>
            <a:off x="540000" y="4476470"/>
            <a:ext cx="33005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是矩形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5912">
            <a:extLst>
              <a:ext uri="{FF2B5EF4-FFF2-40B4-BE49-F238E27FC236}">
                <a16:creationId xmlns:a16="http://schemas.microsoft.com/office/drawing/2014/main" id="{EEBEAF24-799C-3B7B-38F7-0EF004B5EF45}"/>
              </a:ext>
            </a:extLst>
          </p:cNvPr>
          <p:cNvSpPr txBox="1"/>
          <p:nvPr/>
        </p:nvSpPr>
        <p:spPr>
          <a:xfrm>
            <a:off x="540000" y="4955773"/>
            <a:ext cx="16078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5913">
            <a:extLst>
              <a:ext uri="{FF2B5EF4-FFF2-40B4-BE49-F238E27FC236}">
                <a16:creationId xmlns:a16="http://schemas.microsoft.com/office/drawing/2014/main" id="{A25AEF7B-61C6-3633-7F44-31DBF09D6AD0}"/>
              </a:ext>
            </a:extLst>
          </p:cNvPr>
          <p:cNvSpPr txBox="1"/>
          <p:nvPr/>
        </p:nvSpPr>
        <p:spPr>
          <a:xfrm>
            <a:off x="540000" y="5435076"/>
            <a:ext cx="41036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5914">
            <a:extLst>
              <a:ext uri="{FF2B5EF4-FFF2-40B4-BE49-F238E27FC236}">
                <a16:creationId xmlns:a16="http://schemas.microsoft.com/office/drawing/2014/main" id="{235F9E84-4CC1-3F97-77E6-75E0CABB3B66}"/>
              </a:ext>
            </a:extLst>
          </p:cNvPr>
          <p:cNvSpPr txBox="1"/>
          <p:nvPr/>
        </p:nvSpPr>
        <p:spPr>
          <a:xfrm>
            <a:off x="540000" y="5914379"/>
            <a:ext cx="52305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" name="yt_shape_15915">
            <a:extLst>
              <a:ext uri="{FF2B5EF4-FFF2-40B4-BE49-F238E27FC236}">
                <a16:creationId xmlns:a16="http://schemas.microsoft.com/office/drawing/2014/main" id="{029D5976-3DCE-D1F7-037E-35BFDB5BB7AB}"/>
              </a:ext>
            </a:extLst>
          </p:cNvPr>
          <p:cNvSpPr txBox="1"/>
          <p:nvPr/>
        </p:nvSpPr>
        <p:spPr>
          <a:xfrm>
            <a:off x="540000" y="6393682"/>
            <a:ext cx="21352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" name="yt_image_15916">
            <a:extLst>
              <a:ext uri="{FF2B5EF4-FFF2-40B4-BE49-F238E27FC236}">
                <a16:creationId xmlns:a16="http://schemas.microsoft.com/office/drawing/2014/main" id="{BA53B211-CC2B-8E54-054C-7FDE0B25BBB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80377" y="4415148"/>
            <a:ext cx="2166286" cy="160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1479</Words>
  <Application>Microsoft Office PowerPoint</Application>
  <PresentationFormat>宽屏</PresentationFormat>
  <Paragraphs>113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42</cp:revision>
  <dcterms:created xsi:type="dcterms:W3CDTF">2023-05-05T05:33:04Z</dcterms:created>
  <dcterms:modified xsi:type="dcterms:W3CDTF">2023-05-14T15:36:24Z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