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70" r:id="rId5"/>
    <p:sldId id="371" r:id="rId6"/>
    <p:sldId id="373" r:id="rId7"/>
    <p:sldId id="375" r:id="rId8"/>
    <p:sldId id="388" r:id="rId9"/>
    <p:sldId id="376" r:id="rId10"/>
    <p:sldId id="378" r:id="rId11"/>
    <p:sldId id="380" r:id="rId12"/>
    <p:sldId id="381" r:id="rId13"/>
    <p:sldId id="382" r:id="rId14"/>
    <p:sldId id="383" r:id="rId15"/>
    <p:sldId id="384" r:id="rId16"/>
    <p:sldId id="386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1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" name="yt_shape_1269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d5e85fd-3007-4383-a2b6-cf6d3c06b299.png&quot;}"/>
            </a:endParaRPr>
          </a:p>
        </p:txBody>
      </p:sp>
      <p:sp>
        <p:nvSpPr>
          <p:cNvPr id="12699" name="yt_shape_12699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图案设计可以利用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平移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轴对称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中的一种进行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还可利用它们的组合进行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700" name="yt_shape_12700"/>
          <p:cNvSpPr txBox="1"/>
          <p:nvPr/>
        </p:nvSpPr>
        <p:spPr>
          <a:xfrm>
            <a:off x="540000" y="2621251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分析图案以及设计图案重点是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找出基本图形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确定图形变换类型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701" name="yt_shape_12701"/>
          <p:cNvSpPr txBox="1"/>
          <p:nvPr/>
        </p:nvSpPr>
        <p:spPr>
          <a:xfrm>
            <a:off x="540119" y="31005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图形在平移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旋转变化过程中图形的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形状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大小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只是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位置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发生了变化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3685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98108" y="16150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2108" y="16150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轴对称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0907" y="16150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5707" y="30537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形状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79707" y="30537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大小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9708" y="352923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位置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0" name="yt_shape_1275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经过平移得到的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还可以看作是由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经过怎样的图形变化得到的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次旋转和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其中所有正确结论的序号是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754" name="yt_table_12754_skip" title="H_33.41504"/>
          <p:cNvGraphicFramePr>
            <a:graphicFrameLocks noGrp="1"/>
          </p:cNvGraphicFramePr>
          <p:nvPr/>
        </p:nvGraphicFramePr>
        <p:xfrm>
          <a:off x="540000" y="4012741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/>
                <a:gridCol w="2557780"/>
                <a:gridCol w="2557780"/>
                <a:gridCol w="16430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.①④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.②③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.②④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.③④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2751" name="yt_shape_12751_skip" title="H_101.593704"/>
          <p:cNvGrpSpPr/>
          <p:nvPr/>
        </p:nvGrpSpPr>
        <p:grpSpPr>
          <a:xfrm>
            <a:off x="4837952" y="2555590"/>
            <a:ext cx="2514200" cy="1290240"/>
            <a:chOff x="0" y="0"/>
            <a:chExt cx="2514200" cy="1290240"/>
          </a:xfrm>
        </p:grpSpPr>
        <p:pic>
          <p:nvPicPr>
            <p:cNvPr id="2" name="yt_image_1275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514200" cy="894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3" name="yt_shape_12753"/>
            <p:cNvSpPr txBox="1"/>
            <p:nvPr/>
          </p:nvSpPr>
          <p:spPr>
            <a:xfrm>
              <a:off x="723819" y="9302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832107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如图为某种药品的商业标志图案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可以视为利用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平移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也可以视为利用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轴对称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760" name="yt_shape_12760"/>
          <p:cNvSpPr txBox="1"/>
          <p:nvPr/>
        </p:nvSpPr>
        <p:spPr>
          <a:xfrm>
            <a:off x="540000" y="34458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2757" name="yt_shape_12757" title="H_108.9411"/>
          <p:cNvGrpSpPr/>
          <p:nvPr/>
        </p:nvGrpSpPr>
        <p:grpSpPr>
          <a:xfrm>
            <a:off x="5602223" y="2117456"/>
            <a:ext cx="987552" cy="1383552"/>
            <a:chOff x="0" y="0"/>
            <a:chExt cx="987552" cy="1383552"/>
          </a:xfrm>
        </p:grpSpPr>
        <p:pic>
          <p:nvPicPr>
            <p:cNvPr id="2" name="yt_image_1275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987552" cy="9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9" name="yt_shape_12759"/>
            <p:cNvSpPr txBox="1"/>
            <p:nvPr/>
          </p:nvSpPr>
          <p:spPr>
            <a:xfrm>
              <a:off x="-115688" y="10235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612907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平移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9708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轴对称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1" name="yt_shape_12761"/>
          <p:cNvSpPr txBox="1"/>
          <p:nvPr/>
        </p:nvSpPr>
        <p:spPr>
          <a:xfrm>
            <a:off x="540000" y="900000"/>
            <a:ext cx="7221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如图所示是小亮设计地板图案的过程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762" name="yt_image_1276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4699" y="1531667"/>
            <a:ext cx="4282601" cy="12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4" name="yt_shape_12764"/>
          <p:cNvSpPr txBox="1"/>
          <p:nvPr/>
        </p:nvSpPr>
        <p:spPr>
          <a:xfrm>
            <a:off x="540119" y="286586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方法一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由图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是采用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轴对称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方法设计的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由图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也是采用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轴对称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方法设计的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765" name="yt_shape_12765"/>
          <p:cNvSpPr txBox="1"/>
          <p:nvPr/>
        </p:nvSpPr>
        <p:spPr>
          <a:xfrm>
            <a:off x="540119" y="380881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方法二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由图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是采用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方法设计的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旋转中心是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正方形的中心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由图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也是采用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方法设计的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顺时针旋转的最小度数是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7308" y="281905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轴对称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18107" y="28190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329454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7308" y="37620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89307" y="376201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正方形的中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108" y="423749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7308" y="423749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9708" y="47129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6" name="yt_shape_12766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宁波市中考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都是由边长为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的小等边三角形构成的网格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每个网格图中有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个小等边三角形已被涂上阴影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请在余下的空白小等边三角形中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分别按下列要求选取一个涂上阴影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767" name="yt_shape_12767"/>
          <p:cNvSpPr txBox="1"/>
          <p:nvPr/>
        </p:nvSpPr>
        <p:spPr>
          <a:xfrm>
            <a:off x="540000" y="2323087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个阴影小等边三角形组成一个轴对称图形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768"/>
          <p:cNvSpPr txBox="1"/>
          <p:nvPr/>
        </p:nvSpPr>
        <p:spPr>
          <a:xfrm>
            <a:off x="540000" y="2954754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轴对称图形如图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769" name="yt_image_12769"/>
          <p:cNvPicPr>
            <a:picLocks noChangeAspect="1" noChangeArrowheads="1"/>
          </p:cNvPicPr>
          <p:nvPr/>
        </p:nvPicPr>
        <p:blipFill rotWithShape="1">
          <a:blip r:embed="rId1" cstate="print"/>
          <a:srcRect r="53271"/>
          <a:stretch>
            <a:fillRect/>
          </a:stretch>
        </p:blipFill>
        <p:spPr bwMode="auto">
          <a:xfrm>
            <a:off x="9934041" y="2984470"/>
            <a:ext cx="1778583" cy="130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71" name="yt_image_127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3328" y="2986732"/>
            <a:ext cx="188595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773"/>
          <p:cNvSpPr txBox="1"/>
          <p:nvPr/>
        </p:nvSpPr>
        <p:spPr>
          <a:xfrm>
            <a:off x="540000" y="3717032"/>
            <a:ext cx="6708128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个阴影小等边三角形组成一个中心对称图形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2774"/>
          <p:cNvSpPr txBox="1"/>
          <p:nvPr/>
        </p:nvSpPr>
        <p:spPr>
          <a:xfrm>
            <a:off x="540000" y="4714541"/>
            <a:ext cx="1046440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请将两个小题依次作答在图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均只需画出符合条件的一种情形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2775"/>
          <p:cNvSpPr txBox="1"/>
          <p:nvPr/>
        </p:nvSpPr>
        <p:spPr>
          <a:xfrm>
            <a:off x="540000" y="5329729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中心对称图形如图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yt_image_12776"/>
          <p:cNvPicPr>
            <a:picLocks noChangeAspect="1" noChangeArrowheads="1"/>
          </p:cNvPicPr>
          <p:nvPr/>
        </p:nvPicPr>
        <p:blipFill rotWithShape="1">
          <a:blip r:embed="rId1" cstate="print"/>
          <a:srcRect l="54296"/>
          <a:stretch>
            <a:fillRect/>
          </a:stretch>
        </p:blipFill>
        <p:spPr bwMode="auto">
          <a:xfrm>
            <a:off x="9912423" y="5329729"/>
            <a:ext cx="1739575" cy="130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27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9492" y="5335478"/>
            <a:ext cx="1874199" cy="140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0" name="yt_shape_1278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633a6d9-eaa1-456a-be50-5599e284c1e7.png&quot;}"/>
            </a:endParaRPr>
          </a:p>
        </p:txBody>
      </p:sp>
      <p:sp>
        <p:nvSpPr>
          <p:cNvPr id="12781" name="yt_shape_12781"/>
          <p:cNvSpPr txBox="1"/>
          <p:nvPr/>
        </p:nvSpPr>
        <p:spPr>
          <a:xfrm>
            <a:off x="540119" y="1611028"/>
            <a:ext cx="6636001" cy="3292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抽象能力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以给出的图形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两个相同的圆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两个相同的三角形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两条平行线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为构件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各设计一个构思独特且有意义的轴对称图形和中心对称图形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举例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左框中是符合要求的一个图形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你还能构思出其他的图形吗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请在右框中画出与之不同的图形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782" name="yt_image_1278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39970" y="1759588"/>
            <a:ext cx="4111911" cy="299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3702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yt_shape_12784"/>
          <p:cNvSpPr txBox="1"/>
          <p:nvPr/>
        </p:nvSpPr>
        <p:spPr>
          <a:xfrm>
            <a:off x="540000" y="4987244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答案不唯一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下面各举一例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yt_image_127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4869" y="5625134"/>
            <a:ext cx="5182262" cy="107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7" name="yt_shape_12787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3be8211-ba8c-40fc-9fd7-f8884b8c4afd.png&quot;}"/>
            </a:endParaRPr>
          </a:p>
        </p:txBody>
      </p:sp>
      <p:sp>
        <p:nvSpPr>
          <p:cNvPr id="12788" name="yt_shape_12788"/>
          <p:cNvSpPr txBox="1"/>
          <p:nvPr/>
        </p:nvSpPr>
        <p:spPr>
          <a:xfrm>
            <a:off x="1483592" y="1370134"/>
            <a:ext cx="92248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利用旋转设计图形时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要先确定旋转中心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旋转方向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旋转角等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ctr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利用中心对称设计图形时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要确定对称中心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23705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2" name="yt_shape_1270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23f1925-1db5-4c39-bb5f-3db822ed12a0.png&quot;}"/>
            </a:endParaRPr>
          </a:p>
        </p:txBody>
      </p:sp>
      <p:sp>
        <p:nvSpPr>
          <p:cNvPr id="12703" name="yt_shape_12703"/>
          <p:cNvSpPr txBox="1"/>
          <p:nvPr/>
        </p:nvSpPr>
        <p:spPr>
          <a:xfrm>
            <a:off x="540000" y="1670985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图案分析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704" name="yt_shape_12704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如图的四个图形中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通过翻折变换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旋转变换和平移变换都能得到的图形是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705" name="yt_image_12705"/>
          <p:cNvPicPr>
            <a:picLocks noChangeAspect="1" noChangeArrowheads="1"/>
          </p:cNvPicPr>
          <p:nvPr/>
        </p:nvPicPr>
        <p:blipFill rotWithShape="1">
          <a:blip r:embed="rId1" cstate="print"/>
          <a:srcRect l="27538" r="53087"/>
          <a:stretch>
            <a:fillRect/>
          </a:stretch>
        </p:blipFill>
        <p:spPr bwMode="auto">
          <a:xfrm>
            <a:off x="2351584" y="3279656"/>
            <a:ext cx="869561" cy="117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3687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23689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2705"/>
          <p:cNvPicPr>
            <a:picLocks noChangeAspect="1" noChangeArrowheads="1"/>
          </p:cNvPicPr>
          <p:nvPr/>
        </p:nvPicPr>
        <p:blipFill rotWithShape="1">
          <a:blip r:embed="rId1" cstate="print"/>
          <a:srcRect r="80625"/>
          <a:stretch>
            <a:fillRect/>
          </a:stretch>
        </p:blipFill>
        <p:spPr bwMode="auto">
          <a:xfrm>
            <a:off x="540000" y="3279656"/>
            <a:ext cx="869561" cy="117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2705"/>
          <p:cNvPicPr>
            <a:picLocks noChangeAspect="1" noChangeArrowheads="1"/>
          </p:cNvPicPr>
          <p:nvPr/>
        </p:nvPicPr>
        <p:blipFill rotWithShape="1">
          <a:blip r:embed="rId1" cstate="print"/>
          <a:srcRect l="52836" r="24703"/>
          <a:stretch>
            <a:fillRect/>
          </a:stretch>
        </p:blipFill>
        <p:spPr bwMode="auto">
          <a:xfrm>
            <a:off x="4153246" y="3279656"/>
            <a:ext cx="1008112" cy="117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2705"/>
          <p:cNvPicPr>
            <a:picLocks noChangeAspect="1" noChangeArrowheads="1"/>
          </p:cNvPicPr>
          <p:nvPr/>
        </p:nvPicPr>
        <p:blipFill rotWithShape="1">
          <a:blip r:embed="rId1" cstate="print"/>
          <a:srcRect l="78693"/>
          <a:stretch>
            <a:fillRect/>
          </a:stretch>
        </p:blipFill>
        <p:spPr bwMode="auto">
          <a:xfrm>
            <a:off x="6122640" y="3279656"/>
            <a:ext cx="956299" cy="117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7" name="yt_shape_127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如图所示的图案是由六个全等的菱形拼成的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它也可以看作是以一个图案为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基本图案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通过旋转得到的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以如图案中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不能作为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基本图案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708" name="yt_image_1270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0570" y="2011799"/>
            <a:ext cx="790858" cy="91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10" name="yt_image_12710"/>
          <p:cNvPicPr>
            <a:picLocks noChangeAspect="1" noChangeArrowheads="1"/>
          </p:cNvPicPr>
          <p:nvPr/>
        </p:nvPicPr>
        <p:blipFill rotWithShape="1">
          <a:blip r:embed="rId2" cstate="print"/>
          <a:srcRect l="27876" r="51580"/>
          <a:stretch>
            <a:fillRect/>
          </a:stretch>
        </p:blipFill>
        <p:spPr bwMode="auto">
          <a:xfrm>
            <a:off x="2495600" y="3092018"/>
            <a:ext cx="936104" cy="9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0513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2710"/>
          <p:cNvPicPr>
            <a:picLocks noChangeAspect="1" noChangeArrowheads="1"/>
          </p:cNvPicPr>
          <p:nvPr/>
        </p:nvPicPr>
        <p:blipFill rotWithShape="1">
          <a:blip r:embed="rId2" cstate="print"/>
          <a:srcRect r="79456"/>
          <a:stretch>
            <a:fillRect/>
          </a:stretch>
        </p:blipFill>
        <p:spPr bwMode="auto">
          <a:xfrm>
            <a:off x="540119" y="3093018"/>
            <a:ext cx="936104" cy="9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710"/>
          <p:cNvPicPr>
            <a:picLocks noChangeAspect="1" noChangeArrowheads="1"/>
          </p:cNvPicPr>
          <p:nvPr/>
        </p:nvPicPr>
        <p:blipFill rotWithShape="1">
          <a:blip r:embed="rId2" cstate="print"/>
          <a:srcRect l="81422"/>
          <a:stretch>
            <a:fillRect/>
          </a:stretch>
        </p:blipFill>
        <p:spPr bwMode="auto">
          <a:xfrm>
            <a:off x="6456040" y="3092018"/>
            <a:ext cx="846534" cy="9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2710"/>
          <p:cNvPicPr>
            <a:picLocks noChangeAspect="1" noChangeArrowheads="1"/>
          </p:cNvPicPr>
          <p:nvPr/>
        </p:nvPicPr>
        <p:blipFill rotWithShape="1">
          <a:blip r:embed="rId2" cstate="print"/>
          <a:srcRect l="55310" r="24146"/>
          <a:stretch>
            <a:fillRect/>
          </a:stretch>
        </p:blipFill>
        <p:spPr bwMode="auto">
          <a:xfrm>
            <a:off x="4451081" y="3105720"/>
            <a:ext cx="936104" cy="9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2" name="yt_shape_127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如图是古代文物上的美丽图案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你看得出这个图案是如何设计的吗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它至少需要旋转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才能与其自身重合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2713" name="yt_image_1271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88383" y="2011799"/>
            <a:ext cx="1415232" cy="141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5" name="yt_shape_12715"/>
          <p:cNvSpPr txBox="1"/>
          <p:nvPr/>
        </p:nvSpPr>
        <p:spPr>
          <a:xfrm>
            <a:off x="540000" y="3477507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下列图形均可以由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基本图案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通过变换得到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716" name="yt_image_127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9507" y="4109174"/>
            <a:ext cx="4552984" cy="99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8" name="yt_shape_12718"/>
          <p:cNvSpPr txBox="1"/>
          <p:nvPr/>
        </p:nvSpPr>
        <p:spPr>
          <a:xfrm>
            <a:off x="540000" y="5152479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通过平移变换但不能通过旋转变换得到的图案是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①④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719" name="yt_shape_12719"/>
          <p:cNvSpPr txBox="1"/>
          <p:nvPr/>
        </p:nvSpPr>
        <p:spPr>
          <a:xfrm>
            <a:off x="540000" y="5631782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通过旋转变换但不能通过平移变换得到的图案是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②⑤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720" name="yt_shape_12720"/>
          <p:cNvSpPr txBox="1"/>
          <p:nvPr/>
        </p:nvSpPr>
        <p:spPr>
          <a:xfrm>
            <a:off x="540000" y="6111085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既可以由平移变换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也可以由旋转变换得到的图案是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4508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17589" y="510567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17589" y="55849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27189" y="606427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1" name="yt_shape_12721"/>
          <p:cNvSpPr txBox="1"/>
          <p:nvPr/>
        </p:nvSpPr>
        <p:spPr>
          <a:xfrm>
            <a:off x="540000" y="90000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图案设计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722" name="yt_shape_12722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一名同学想用正方形和圆设计一个图案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要求整个图案关于正方形的某条对角线对称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那么下列图案中不符合要求的是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723" name="yt_image_12723"/>
          <p:cNvPicPr>
            <a:picLocks noChangeAspect="1" noChangeArrowheads="1"/>
          </p:cNvPicPr>
          <p:nvPr/>
        </p:nvPicPr>
        <p:blipFill rotWithShape="1">
          <a:blip r:embed="rId1" cstate="print"/>
          <a:srcRect r="78772"/>
          <a:stretch>
            <a:fillRect/>
          </a:stretch>
        </p:blipFill>
        <p:spPr bwMode="auto">
          <a:xfrm>
            <a:off x="540000" y="2664715"/>
            <a:ext cx="1009424" cy="12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369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413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2723"/>
          <p:cNvPicPr>
            <a:picLocks noChangeAspect="1" noChangeArrowheads="1"/>
          </p:cNvPicPr>
          <p:nvPr/>
        </p:nvPicPr>
        <p:blipFill rotWithShape="1">
          <a:blip r:embed="rId1" cstate="print"/>
          <a:srcRect l="24230" r="53056"/>
          <a:stretch>
            <a:fillRect/>
          </a:stretch>
        </p:blipFill>
        <p:spPr bwMode="auto">
          <a:xfrm>
            <a:off x="2515311" y="2664715"/>
            <a:ext cx="1080121" cy="12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723"/>
          <p:cNvPicPr>
            <a:picLocks noChangeAspect="1" noChangeArrowheads="1"/>
          </p:cNvPicPr>
          <p:nvPr/>
        </p:nvPicPr>
        <p:blipFill rotWithShape="1">
          <a:blip r:embed="rId1" cstate="print"/>
          <a:srcRect l="52845" r="24440"/>
          <a:stretch>
            <a:fillRect/>
          </a:stretch>
        </p:blipFill>
        <p:spPr bwMode="auto">
          <a:xfrm>
            <a:off x="4561319" y="2664715"/>
            <a:ext cx="1080120" cy="12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2723"/>
          <p:cNvPicPr>
            <a:picLocks noChangeAspect="1" noChangeArrowheads="1"/>
          </p:cNvPicPr>
          <p:nvPr/>
        </p:nvPicPr>
        <p:blipFill rotWithShape="1">
          <a:blip r:embed="rId1" cstate="print"/>
          <a:srcRect l="78540"/>
          <a:stretch>
            <a:fillRect/>
          </a:stretch>
        </p:blipFill>
        <p:spPr bwMode="auto">
          <a:xfrm>
            <a:off x="6607326" y="2664715"/>
            <a:ext cx="1020450" cy="12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5" name="yt_shape_12725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由个数相同的白色方块与黑色方块组成一幅图案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请仿照此图案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在下列网格中设计符合要求的图案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不得与原图案相同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白方块的个数要相同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726" name="yt_image_1272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07029" y="2348880"/>
            <a:ext cx="6377940" cy="175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728"/>
          <p:cNvSpPr txBox="1"/>
          <p:nvPr/>
        </p:nvSpPr>
        <p:spPr>
          <a:xfrm>
            <a:off x="540000" y="4162332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既是轴对称图形又是中心对称图形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b174.jpg" descr="id:2147499101;FounderCES"/>
          <p:cNvPicPr>
            <a:picLocks noChangeAspect="1"/>
          </p:cNvPicPr>
          <p:nvPr/>
        </p:nvPicPr>
        <p:blipFill rotWithShape="1">
          <a:blip r:embed="rId2"/>
          <a:srcRect l="25347" r="51815"/>
          <a:stretch>
            <a:fillRect/>
          </a:stretch>
        </p:blipFill>
        <p:spPr>
          <a:xfrm>
            <a:off x="5411924" y="5292172"/>
            <a:ext cx="1368152" cy="1331656"/>
          </a:xfrm>
          <a:prstGeom prst="rect">
            <a:avLst/>
          </a:prstGeom>
        </p:spPr>
      </p:pic>
      <p:sp>
        <p:nvSpPr>
          <p:cNvPr id="5" name="yt_shape_12737"/>
          <p:cNvSpPr txBox="1"/>
          <p:nvPr/>
        </p:nvSpPr>
        <p:spPr>
          <a:xfrm>
            <a:off x="540000" y="4690593"/>
            <a:ext cx="384720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答案不唯一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1" name="yt_shape_12731"/>
          <p:cNvSpPr txBox="1"/>
          <p:nvPr/>
        </p:nvSpPr>
        <p:spPr>
          <a:xfrm>
            <a:off x="540000" y="900000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是轴对称图形但不是中心对称图形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734" name="yt_shape_12734"/>
          <p:cNvSpPr txBox="1"/>
          <p:nvPr/>
        </p:nvSpPr>
        <p:spPr>
          <a:xfrm>
            <a:off x="540000" y="3262294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是中心对称图形但不是轴对称图形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b174.jpg" descr="id:2147499101;FounderCES"/>
          <p:cNvPicPr>
            <a:picLocks noChangeAspect="1"/>
          </p:cNvPicPr>
          <p:nvPr/>
        </p:nvPicPr>
        <p:blipFill rotWithShape="1">
          <a:blip r:embed="rId1"/>
          <a:srcRect l="51861" r="25553"/>
          <a:stretch>
            <a:fillRect/>
          </a:stretch>
        </p:blipFill>
        <p:spPr>
          <a:xfrm>
            <a:off x="5427948" y="1704640"/>
            <a:ext cx="1368152" cy="1346446"/>
          </a:xfrm>
          <a:prstGeom prst="rect">
            <a:avLst/>
          </a:prstGeom>
        </p:spPr>
      </p:pic>
      <p:pic>
        <p:nvPicPr>
          <p:cNvPr id="3" name="b174.jpg" descr="id:2147499101;FounderCES"/>
          <p:cNvPicPr>
            <a:picLocks noChangeAspect="1"/>
          </p:cNvPicPr>
          <p:nvPr/>
        </p:nvPicPr>
        <p:blipFill rotWithShape="1">
          <a:blip r:embed="rId1"/>
          <a:srcRect l="78433" r="-1"/>
          <a:stretch>
            <a:fillRect/>
          </a:stretch>
        </p:blipFill>
        <p:spPr>
          <a:xfrm>
            <a:off x="5427948" y="4005064"/>
            <a:ext cx="1368152" cy="1410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0" name="yt_shape_12740"/>
          <p:cNvSpPr txBox="1"/>
          <p:nvPr/>
        </p:nvSpPr>
        <p:spPr>
          <a:xfrm>
            <a:off x="540000" y="90000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分析不清楚图形的变换过程致错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741" name="yt_shape_12741"/>
          <p:cNvSpPr txBox="1"/>
          <p:nvPr>
            <p:custDataLst>
              <p:tags r:id="rId1"/>
            </p:custDataLst>
          </p:nvPr>
        </p:nvSpPr>
        <p:spPr>
          <a:xfrm>
            <a:off x="537579" y="155659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如图是某药业公司商品标志图案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图案是利用轴对称设计的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图案是利用旋转设计的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图案的外层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是利用旋转设计的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图案的内层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是利用轴对称设计的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743" name="yt_table_12743_skip" title="H_33.4150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7460" y="3113510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/>
                <a:gridCol w="2329180"/>
                <a:gridCol w="2329180"/>
                <a:gridCol w="1414463"/>
              </a:tblGrid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742" name="yt_image_12742_skip" title="H_70.8718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47069" y="3113510"/>
            <a:ext cx="900072" cy="90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611831" y="246076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5" name="yt_shape_1274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f5f43fdd-3aca-4655-9852-0cf99804dd9e.png&quot;}"/>
            </a:endParaRPr>
          </a:p>
        </p:txBody>
      </p:sp>
      <p:sp>
        <p:nvSpPr>
          <p:cNvPr id="12746" name="yt_shape_12746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是北京国际数学大会的会徽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则该图案可看作由一个直角三角形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748" name="yt_table_12748_skip" title="H_133.66016"/>
          <p:cNvGraphicFramePr>
            <a:graphicFrameLocks noGrp="1"/>
          </p:cNvGraphicFramePr>
          <p:nvPr/>
        </p:nvGraphicFramePr>
        <p:xfrm>
          <a:off x="540000" y="2612146"/>
          <a:ext cx="6138863" cy="1697484"/>
        </p:xfrm>
        <a:graphic>
          <a:graphicData uri="http://schemas.openxmlformats.org/drawingml/2006/table">
            <a:tbl>
              <a:tblPr/>
              <a:tblGrid>
                <a:gridCol w="61388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绕中心点旋转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得到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绕中心点旋转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得到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作轴对称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次得到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次得到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747" name="yt_image_12747_skip" title="H_81.5867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617950" y="2612146"/>
            <a:ext cx="1031760" cy="103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3698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98108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668583d0-6843-4c47-a0a3-69ed335c8f23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1746</Words>
  <Application>WPS 演示</Application>
  <PresentationFormat>宽屏</PresentationFormat>
  <Paragraphs>161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