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9" r:id="rId5"/>
    <p:sldId id="372" r:id="rId6"/>
    <p:sldId id="373" r:id="rId7"/>
    <p:sldId id="374" r:id="rId8"/>
    <p:sldId id="376" r:id="rId9"/>
    <p:sldId id="378" r:id="rId10"/>
    <p:sldId id="379" r:id="rId11"/>
    <p:sldId id="385" r:id="rId12"/>
    <p:sldId id="380" r:id="rId13"/>
    <p:sldId id="386" r:id="rId14"/>
    <p:sldId id="382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e95fcb1-0217-4e09-ba56-6fd270700ee8.png&quot;}"/>
            </a:endParaRPr>
          </a:p>
        </p:txBody>
      </p:sp>
      <p:sp>
        <p:nvSpPr>
          <p:cNvPr id="11640" name="yt_shape_11640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面积最值问题应该设图形一边长为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自变量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所求面积为因变量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建立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的模型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利用二次函数有关知识求得最值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要注意函数自变量的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取值范围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14246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26908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8507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20904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68408" y="2090498"/>
            <a:ext cx="14536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取值范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围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8" name="yt_shape_11688"/>
          <p:cNvSpPr txBox="1"/>
          <p:nvPr/>
        </p:nvSpPr>
        <p:spPr>
          <a:xfrm>
            <a:off x="540000" y="908720"/>
            <a:ext cx="67534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是多少时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设计费最多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最多是多少元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689" name="yt_shape_11689"/>
          <p:cNvSpPr txBox="1"/>
          <p:nvPr/>
        </p:nvSpPr>
        <p:spPr>
          <a:xfrm>
            <a:off x="540119" y="1388023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矩形的面积最大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平方米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设计费最多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最多是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32000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3ea60ae-632f-461c-9a37-aa111f31c095.png&quot;}"/>
            </a:endParaRPr>
          </a:p>
        </p:txBody>
      </p:sp>
      <p:sp>
        <p:nvSpPr>
          <p:cNvPr id="11691" name="yt_shape_11691"/>
          <p:cNvSpPr txBox="1"/>
          <p:nvPr/>
        </p:nvSpPr>
        <p:spPr>
          <a:xfrm>
            <a:off x="540119" y="1661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边上沿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的速度运动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边上沿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的速度运动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当其中一个点停止运动时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另一个点也停止运动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692" name="yt_shape_11692"/>
          <p:cNvSpPr txBox="1"/>
          <p:nvPr/>
        </p:nvSpPr>
        <p:spPr>
          <a:xfrm>
            <a:off x="540000" y="3581514"/>
            <a:ext cx="7025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并指出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93"/>
              <p:cNvSpPr txBox="1"/>
              <p:nvPr/>
            </p:nvSpPr>
            <p:spPr>
              <a:xfrm>
                <a:off x="540000" y="4213181"/>
                <a:ext cx="7482818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的取值范围为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6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3181"/>
                <a:ext cx="7482818" cy="1586653"/>
              </a:xfrm>
              <a:prstGeom prst="rect">
                <a:avLst/>
              </a:prstGeom>
              <a:blipFill rotWithShape="1">
                <a:blip r:embed="rId1"/>
                <a:stretch>
                  <a:fillRect l="-3" t="-37" r="-1117" b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95" name="yt_image_116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3372" y="4213181"/>
            <a:ext cx="2008627" cy="83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426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7" name="yt_shape_11697"/>
          <p:cNvSpPr txBox="1"/>
          <p:nvPr/>
        </p:nvSpPr>
        <p:spPr>
          <a:xfrm>
            <a:off x="540000" y="900000"/>
            <a:ext cx="8087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运动多长时间后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98"/>
              <p:cNvSpPr txBox="1"/>
              <p:nvPr/>
            </p:nvSpPr>
            <p:spPr>
              <a:xfrm>
                <a:off x="540119" y="1531667"/>
                <a:ext cx="8292185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的范围内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运动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的面积最大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最大面积为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16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8292185" cy="2067810"/>
              </a:xfrm>
              <a:prstGeom prst="rect">
                <a:avLst/>
              </a:prstGeom>
              <a:blipFill rotWithShape="1">
                <a:blip r:embed="rId1"/>
                <a:stretch>
                  <a:fillRect l="-4" t="-3687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0" name="yt_image_117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3372" y="1531667"/>
            <a:ext cx="2008627" cy="83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2" name="yt_shape_11702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41cbe6c-8054-45e4-98b5-c753053731ca.png&quot;}"/>
            </a:endParaRPr>
          </a:p>
        </p:txBody>
      </p:sp>
      <p:sp>
        <p:nvSpPr>
          <p:cNvPr id="11703" name="yt_shape_11703"/>
          <p:cNvSpPr txBox="1"/>
          <p:nvPr/>
        </p:nvSpPr>
        <p:spPr>
          <a:xfrm>
            <a:off x="2253034" y="1370134"/>
            <a:ext cx="7685932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值实际是抛物线的最高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点的纵坐标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实际问题要考虑自变量的取值范围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4263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1" name="yt_shape_1164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691b870-575f-45ac-8ad6-3d019786b0dd.png&quot;}"/>
            </a:endParaRPr>
          </a:p>
        </p:txBody>
      </p:sp>
      <p:sp>
        <p:nvSpPr>
          <p:cNvPr id="11642" name="yt_shape_11642"/>
          <p:cNvSpPr txBox="1"/>
          <p:nvPr/>
        </p:nvSpPr>
        <p:spPr>
          <a:xfrm>
            <a:off x="540000" y="1670985"/>
            <a:ext cx="48731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利用配方或公式求最值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643" name="yt_shape_11643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44" name="yt_shape_11644"/>
              <p:cNvSpPr txBox="1"/>
              <p:nvPr/>
            </p:nvSpPr>
            <p:spPr>
              <a:xfrm>
                <a:off x="540119" y="3127292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有最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小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这个值是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644" name="yt_shape_11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7292"/>
                <a:ext cx="11111999" cy="638893"/>
              </a:xfrm>
              <a:prstGeom prst="rect">
                <a:avLst/>
              </a:prstGeom>
              <a:blipFill rotWithShape="1">
                <a:blip r:embed="rId1"/>
                <a:stretch>
                  <a:fillRect l="-3" t="-12013" r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46" name="yt_shape_11646"/>
          <p:cNvSpPr txBox="1"/>
          <p:nvPr/>
        </p:nvSpPr>
        <p:spPr>
          <a:xfrm>
            <a:off x="540119" y="3816973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的最小值为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14248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1425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95321" y="212105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63857" y="21210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708" y="259653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0046" y="3080486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0982" y="3080486"/>
            <a:ext cx="7896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94182" y="3080486"/>
            <a:ext cx="1246887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1596" y="377016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36560" y="37789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000" y="900000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二次函数与几何图形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648" name="yt_shape_1164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已知一个直角三角形两直角边之和为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则这个直角三角形的最大面积为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649" name="yt_table_11649" title="H_66.83008"/>
          <p:cNvGraphicFramePr>
            <a:graphicFrameLocks noGrp="1"/>
          </p:cNvGraphicFramePr>
          <p:nvPr/>
        </p:nvGraphicFramePr>
        <p:xfrm>
          <a:off x="540000" y="2508671"/>
          <a:ext cx="6644323" cy="848742"/>
        </p:xfrm>
        <a:graphic>
          <a:graphicData uri="http://schemas.openxmlformats.org/drawingml/2006/table">
            <a:tbl>
              <a:tblPr/>
              <a:tblGrid>
                <a:gridCol w="4772660"/>
                <a:gridCol w="1871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 baseline="3000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651" name="yt_shape_11651"/>
          <p:cNvSpPr txBox="1"/>
          <p:nvPr/>
        </p:nvSpPr>
        <p:spPr>
          <a:xfrm>
            <a:off x="540119" y="3408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的铝合金制成使窗户的透光面积最大的矩形窗框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那么这个窗户的最大透光面积是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53" name="yt_table_11653_skip" title="H_50.12"/>
              <p:cNvGraphicFramePr>
                <a:graphicFrameLocks noGrp="1"/>
              </p:cNvGraphicFramePr>
              <p:nvPr/>
            </p:nvGraphicFramePr>
            <p:xfrm>
              <a:off x="540000" y="4514288"/>
              <a:ext cx="8508365" cy="636524"/>
            </p:xfrm>
            <a:graphic>
              <a:graphicData uri="http://schemas.openxmlformats.org/drawingml/2006/table">
                <a:tbl>
                  <a:tblPr/>
                  <a:tblGrid>
                    <a:gridCol w="2459355"/>
                    <a:gridCol w="2313305"/>
                    <a:gridCol w="2313305"/>
                    <a:gridCol w="142240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653" name="yt_table_11653_skip" title="H_50.12"/>
              <p:cNvGraphicFramePr>
                <a:graphicFrameLocks noGrp="1"/>
              </p:cNvGraphicFramePr>
              <p:nvPr/>
            </p:nvGraphicFramePr>
            <p:xfrm>
              <a:off x="540000" y="4514288"/>
              <a:ext cx="8508365" cy="636524"/>
            </p:xfrm>
            <a:graphic>
              <a:graphicData uri="http://schemas.openxmlformats.org/drawingml/2006/table">
                <a:tbl>
                  <a:tblPr/>
                  <a:tblGrid>
                    <a:gridCol w="2459355"/>
                    <a:gridCol w="2313305"/>
                    <a:gridCol w="2313305"/>
                    <a:gridCol w="1422400"/>
                  </a:tblGrid>
                  <a:tr h="679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 baseline="300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1652" name="yt_image_11652_skip" title="H_90.311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81380" y="4514288"/>
            <a:ext cx="768272" cy="11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4252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5707" y="38366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54" name="yt_shape_11654"/>
              <p:cNvSpPr txBox="1"/>
              <p:nvPr/>
            </p:nvSpPr>
            <p:spPr>
              <a:xfrm>
                <a:off x="540119" y="900000"/>
                <a:ext cx="11111999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手工课上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小明准备做一个形状是菱形的风筝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这个菱形的两条对角线长度之和恰好为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菱形的面积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随其中一条对角线的长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的变化而变化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之间的函数解析式为</a:t>
                </a:r>
                <a:r>
                  <a:rPr lang="zh-CN" altLang="zh-CN" sz="100" b="0" i="1" spc="15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1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15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不要求写出自变量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的取值范围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 spc="15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菱形风筝的面积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最大面积是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450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654" name="yt_shape_116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546916"/>
              </a:xfrm>
              <a:prstGeom prst="rect">
                <a:avLst/>
              </a:prstGeom>
              <a:blipFill rotWithShape="1">
                <a:blip r:embed="rId1"/>
                <a:stretch>
                  <a:fillRect l="-3" t="-8" r="5" b="-1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179271" y="1655827"/>
                <a:ext cx="255460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en-US" altLang="zh-CN" sz="2400" b="0" i="0" strike="noStrike" kern="1200" cap="none" spc="15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zh-CN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271" y="1655827"/>
                <a:ext cx="2554605" cy="765061"/>
              </a:xfrm>
              <a:prstGeom prst="rect">
                <a:avLst/>
              </a:prstGeom>
              <a:blipFill rotWithShape="1">
                <a:blip r:embed="rId2"/>
                <a:stretch>
                  <a:fillRect l="-8" t="-4283" r="8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2261446" y="295110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1321" y="295110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119" y="90000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659" name="yt_shape_11659"/>
          <p:cNvSpPr txBox="1"/>
          <p:nvPr/>
        </p:nvSpPr>
        <p:spPr>
          <a:xfrm>
            <a:off x="540000" y="1700808"/>
            <a:ext cx="812081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并写出自变量的取值范围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60"/>
              <p:cNvSpPr txBox="1"/>
              <p:nvPr/>
            </p:nvSpPr>
            <p:spPr>
              <a:xfrm>
                <a:off x="540000" y="2132856"/>
                <a:ext cx="6820778" cy="2520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的周长为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856"/>
                <a:ext cx="6820778" cy="2520434"/>
              </a:xfrm>
              <a:prstGeom prst="rect">
                <a:avLst/>
              </a:prstGeom>
              <a:blipFill rotWithShape="1">
                <a:blip r:embed="rId1"/>
                <a:stretch>
                  <a:fillRect l="-4" t="-21" r="-1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62" name="yt_image_116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7789" y="2491102"/>
            <a:ext cx="2734210" cy="147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16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7790" y="4103192"/>
            <a:ext cx="2734210" cy="119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666"/>
          <p:cNvSpPr txBox="1"/>
          <p:nvPr/>
        </p:nvSpPr>
        <p:spPr>
          <a:xfrm>
            <a:off x="540000" y="4725144"/>
            <a:ext cx="658193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最大值是多少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67"/>
              <p:cNvSpPr txBox="1"/>
              <p:nvPr/>
            </p:nvSpPr>
            <p:spPr>
              <a:xfrm>
                <a:off x="540000" y="5229200"/>
                <a:ext cx="5780429" cy="1412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有最大值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其最大值为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1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9200"/>
                <a:ext cx="5780429" cy="1412438"/>
              </a:xfrm>
              <a:prstGeom prst="rect">
                <a:avLst/>
              </a:prstGeom>
              <a:blipFill rotWithShape="1">
                <a:blip r:embed="rId4"/>
                <a:stretch>
                  <a:fillRect l="-4" t="-5438" r="-14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二次函数最值问题未与实际问题相结合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未考虑自变量的取值范围致错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672" name="yt_shape_11672"/>
          <p:cNvSpPr txBox="1"/>
          <p:nvPr>
            <p:custDataLst>
              <p:tags r:id="rId1"/>
            </p:custDataLst>
          </p:nvPr>
        </p:nvSpPr>
        <p:spPr>
          <a:xfrm>
            <a:off x="695694" y="19890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用一段长为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的篱笆围成一个一边靠墙的矩形养鸡场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若墙长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则这个养鸡场最大的面积为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1673" name="yt_image_1167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5667" y="3048537"/>
            <a:ext cx="1657814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831483" y="22907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5" name="yt_shape_1167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019f798-bba2-4260-a0a6-0533d1044dfa.png&quot;}"/>
            </a:endParaRPr>
          </a:p>
        </p:txBody>
      </p:sp>
      <p:sp>
        <p:nvSpPr>
          <p:cNvPr id="11676" name="yt_shape_11676"/>
          <p:cNvSpPr txBox="1"/>
          <p:nvPr/>
        </p:nvSpPr>
        <p:spPr>
          <a:xfrm>
            <a:off x="540119" y="165271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班计划在劳动实践基地内种植蔬菜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班长买回来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米长的围栏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准备围成一边靠墙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的菜园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为了让菜园面积尽可能大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同学们提出了围成矩形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底边靠墙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半圆形这三种方案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最佳方案是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678" name="yt_table_11678_skip" title="H_66.83008"/>
          <p:cNvGraphicFramePr>
            <a:graphicFrameLocks noGrp="1"/>
          </p:cNvGraphicFramePr>
          <p:nvPr/>
        </p:nvGraphicFramePr>
        <p:xfrm>
          <a:off x="540000" y="3786112"/>
          <a:ext cx="5437506" cy="848742"/>
        </p:xfrm>
        <a:graphic>
          <a:graphicData uri="http://schemas.openxmlformats.org/drawingml/2006/table">
            <a:tbl>
              <a:tblPr/>
              <a:tblGrid>
                <a:gridCol w="2651443"/>
                <a:gridCol w="2786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677" name="yt_image_11677_skip" title="H_68.2696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49553" y="3786112"/>
            <a:ext cx="4000811" cy="86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4257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30323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0" name="yt_shape_1168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要在夹角为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的两条小路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形成的角状空地上建一个三角形花坛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并扎起篱笆将花坛保护起来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篱笆的厚度忽略不计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两段篱笆的总长为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则该花坛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面积的最大值为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1681" name="yt_image_1168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41590" y="2972062"/>
            <a:ext cx="1508819" cy="11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74108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某广告公司设计一幅周长为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米的矩形广告牌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广告设计费为每平方米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设矩形的一边长为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684" name="yt_shape_11684"/>
          <p:cNvSpPr txBox="1"/>
          <p:nvPr/>
        </p:nvSpPr>
        <p:spPr>
          <a:xfrm>
            <a:off x="540000" y="1859435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685" name="yt_shape_11685"/>
          <p:cNvSpPr txBox="1"/>
          <p:nvPr/>
        </p:nvSpPr>
        <p:spPr>
          <a:xfrm>
            <a:off x="540000" y="2338738"/>
            <a:ext cx="613789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矩形一边长为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另一边长为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其中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1686"/>
          <p:cNvSpPr txBox="1"/>
          <p:nvPr/>
        </p:nvSpPr>
        <p:spPr>
          <a:xfrm>
            <a:off x="540000" y="378904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设计费能达到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687"/>
          <p:cNvSpPr txBox="1"/>
          <p:nvPr/>
        </p:nvSpPr>
        <p:spPr>
          <a:xfrm>
            <a:off x="540119" y="4268343"/>
            <a:ext cx="10884473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当设计费为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广告牌的面积为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平方米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设计费能达到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5" grpId="0" build="allAtOnce"/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abc6f11f-5042-4ae1-81d2-aed8e156fc2f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2131</Words>
  <Application>WPS 演示</Application>
  <PresentationFormat>宽屏</PresentationFormat>
  <Paragraphs>158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46</cp:revision>
  <dcterms:created xsi:type="dcterms:W3CDTF">2023-05-05T05:33:00Z</dcterms:created>
  <dcterms:modified xsi:type="dcterms:W3CDTF">2023-05-15T02:43:07Z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