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7" r:id="rId3"/>
    <p:sldId id="369" r:id="rId4"/>
    <p:sldId id="372" r:id="rId5"/>
    <p:sldId id="373" r:id="rId6"/>
    <p:sldId id="375" r:id="rId7"/>
    <p:sldId id="378" r:id="rId8"/>
    <p:sldId id="379" r:id="rId9"/>
    <p:sldId id="385" r:id="rId10"/>
    <p:sldId id="380" r:id="rId11"/>
    <p:sldId id="386" r:id="rId12"/>
    <p:sldId id="382" r:id="rId13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5" d="100"/>
          <a:sy n="45" d="100"/>
        </p:scale>
        <p:origin x="48" y="6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6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bin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82" name="yt_shape_10582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e5681e99-6c5c-416f-80d9-db1c22b14fae.png&quot;}"/>
            </a:endParaRPr>
          </a:p>
        </p:txBody>
      </p:sp>
      <p:sp>
        <p:nvSpPr>
          <p:cNvPr id="10583" name="yt_shape_10583"/>
          <p:cNvSpPr txBox="1"/>
          <p:nvPr/>
        </p:nvSpPr>
        <p:spPr>
          <a:xfrm>
            <a:off x="540000" y="1670985"/>
            <a:ext cx="4565352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规则图形的面积问题</a:t>
            </a:r>
          </a:p>
        </p:txBody>
      </p:sp>
      <p:sp>
        <p:nvSpPr>
          <p:cNvPr id="10584" name="yt_shape_10584"/>
          <p:cNvSpPr txBox="1"/>
          <p:nvPr/>
        </p:nvSpPr>
        <p:spPr>
          <a:xfrm>
            <a:off x="540119" y="216785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有一个面积为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的梯形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它的一条底边长为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另一条底边长比它的高长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若设这条底边长为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依据题意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列出方程整理后得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585" name="yt_table_10585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7659434"/>
              </p:ext>
            </p:extLst>
          </p:nvPr>
        </p:nvGraphicFramePr>
        <p:xfrm>
          <a:off x="540000" y="3279656"/>
          <a:ext cx="6637656" cy="950976"/>
        </p:xfrm>
        <a:graphic>
          <a:graphicData uri="http://schemas.openxmlformats.org/drawingml/2006/table">
            <a:tbl>
              <a:tblPr/>
              <a:tblGrid>
                <a:gridCol w="3784918">
                  <a:extLst>
                    <a:ext uri="{9D8B030D-6E8A-4147-A177-3AD203B41FA5}">
                      <a16:colId xmlns:a16="http://schemas.microsoft.com/office/drawing/2014/main" val="10099"/>
                    </a:ext>
                  </a:extLst>
                </a:gridCol>
                <a:gridCol w="2852738">
                  <a:extLst>
                    <a:ext uri="{9D8B030D-6E8A-4147-A177-3AD203B41FA5}">
                      <a16:colId xmlns:a16="http://schemas.microsoft.com/office/drawing/2014/main" val="101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4"/>
                  </a:ext>
                </a:extLst>
              </a:tr>
            </a:tbl>
          </a:graphicData>
        </a:graphic>
      </p:graphicFrame>
      <p:sp>
        <p:nvSpPr>
          <p:cNvPr id="10587" name="yt_shape_10587"/>
          <p:cNvSpPr txBox="1"/>
          <p:nvPr/>
        </p:nvSpPr>
        <p:spPr>
          <a:xfrm>
            <a:off x="540119" y="417899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用一条长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的绳子围成一个面积为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64cm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的矩形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设矩形的一边长为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则可列方程为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64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3888033903">
            <a:extLst>
              <a:ext uri="{FF2B5EF4-FFF2-40B4-BE49-F238E27FC236}">
                <a16:creationId xmlns:a16="http://schemas.microsoft.com/office/drawing/2014/main" id="{5F03DBF0-5C91-C9D3-75AF-D0649B7E1E33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5" name="yt_shape_1683888033921">
            <a:extLst>
              <a:ext uri="{FF2B5EF4-FFF2-40B4-BE49-F238E27FC236}">
                <a16:creationId xmlns:a16="http://schemas.microsoft.com/office/drawing/2014/main" id="{8B13FF9D-5708-EE6D-5BB0-6442D41B12D5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F2DC3C9-0AE9-C53C-AAEF-B4D62E169894}"/>
              </a:ext>
            </a:extLst>
          </p:cNvPr>
          <p:cNvSpPr txBox="1"/>
          <p:nvPr/>
        </p:nvSpPr>
        <p:spPr>
          <a:xfrm>
            <a:off x="9100396" y="259653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F07FDAE-F6BA-9694-F5ED-FB810ACE81A3}"/>
              </a:ext>
            </a:extLst>
          </p:cNvPr>
          <p:cNvSpPr txBox="1"/>
          <p:nvPr/>
        </p:nvSpPr>
        <p:spPr>
          <a:xfrm>
            <a:off x="1974108" y="4607680"/>
            <a:ext cx="25835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64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34" name="yt_shape_10634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1da9690e-0713-4b97-a037-2691e12fa489.png&quot;}"/>
            </a:endParaRPr>
          </a:p>
        </p:txBody>
      </p:sp>
      <p:sp>
        <p:nvSpPr>
          <p:cNvPr id="10635" name="yt_shape_10635"/>
          <p:cNvSpPr txBox="1"/>
          <p:nvPr/>
        </p:nvSpPr>
        <p:spPr>
          <a:xfrm>
            <a:off x="540119" y="1611028"/>
            <a:ext cx="11244513" cy="12872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推理能力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一动点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出发沿着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2cm/s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的速度运动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另一动点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出发沿着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4cm/s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的速度运动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两点同时出发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运动时间为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636" name="yt_shape_10636"/>
              <p:cNvSpPr txBox="1"/>
              <p:nvPr/>
            </p:nvSpPr>
            <p:spPr>
              <a:xfrm>
                <a:off x="540000" y="3050594"/>
                <a:ext cx="6694140" cy="59984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PCQ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的面积是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面积的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0636" name="yt_shape_106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50594"/>
                <a:ext cx="6694140" cy="599844"/>
              </a:xfrm>
              <a:prstGeom prst="rect">
                <a:avLst/>
              </a:prstGeom>
              <a:blipFill>
                <a:blip r:embed="rId2"/>
                <a:stretch>
                  <a:fillRect l="-2823" r="-1821" b="-161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0638"/>
              <p:cNvSpPr txBox="1"/>
              <p:nvPr/>
            </p:nvSpPr>
            <p:spPr>
              <a:xfrm>
                <a:off x="540000" y="3789040"/>
                <a:ext cx="9723816" cy="292067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根据题意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PCQ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64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PCQ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的面积是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面积的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64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整理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答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PCQ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的面积是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面积的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2" name="yt_shape_106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89040"/>
                <a:ext cx="9723816" cy="2920671"/>
              </a:xfrm>
              <a:prstGeom prst="rect">
                <a:avLst/>
              </a:prstGeom>
              <a:blipFill>
                <a:blip r:embed="rId3"/>
                <a:stretch>
                  <a:fillRect l="-1944" r="-815" b="-25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640" name="yt_image_10640">
            <a:extLst>
              <a:ext uri="">
                <a16:creationId xmlns:m="http://schemas.openxmlformats.org/officeDocument/2006/math"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627522" y="3892639"/>
            <a:ext cx="1024477" cy="1986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683888034038">
            <a:extLst>
              <a:ext uri="{FF2B5EF4-FFF2-40B4-BE49-F238E27FC236}">
                <a16:creationId xmlns:a16="http://schemas.microsoft.com/office/drawing/2014/main" id="{16792BAD-B0AD-C8E5-6000-111EB117CB7D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2" name="yt_shape_10642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的面积能否与四边形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ABPQ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面积相等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若不能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0643"/>
              <p:cNvSpPr txBox="1"/>
              <p:nvPr/>
            </p:nvSpPr>
            <p:spPr>
              <a:xfrm>
                <a:off x="540119" y="1995319"/>
                <a:ext cx="9012265" cy="370505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PCQ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的面积不能与四边形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ABPQ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面积相等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理由如下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PCQ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的面积与四边形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ABPQ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面积相等时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PCQ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64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整理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此方程没有实数根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PCQ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的面积不能与四边形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ABPQ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面积相等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3" name="yt_shape_106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95319"/>
                <a:ext cx="9012265" cy="3705053"/>
              </a:xfrm>
              <a:prstGeom prst="rect">
                <a:avLst/>
              </a:prstGeom>
              <a:blipFill>
                <a:blip r:embed="rId2"/>
                <a:stretch>
                  <a:fillRect l="-2097" t="-1316" b="-42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645" name="yt_image_1064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27522" y="1995319"/>
            <a:ext cx="1024477" cy="1986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7" name="yt_shape_10647"/>
          <p:cNvSpPr txBox="1"/>
          <p:nvPr/>
        </p:nvSpPr>
        <p:spPr>
          <a:xfrm>
            <a:off x="540000" y="900000"/>
            <a:ext cx="1397819" cy="41934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300" b="0" i="0" u="none" spc="10900">
                <a:noFill/>
                <a:effectLst/>
                <a:latin typeface="NEU-BZ-S92" pitchFamily="23"/>
                <a:ea typeface="宋体" pitchFamily="23"/>
                <a:cs typeface="宋体" pitchFamily="23"/>
                <a:sym typeface="Finished"/>
              </a:rPr>
              <a:t>⁠</a:t>
            </a:r>
            <a:endParaRPr lang="zh-CN" altLang="zh-CN" sz="2300" b="0" i="0" u="none" spc="10900">
              <a:solidFill>
                <a:srgbClr val="1EE3CF"/>
              </a:solidFill>
              <a:effectLst/>
              <a:latin typeface="NEU-BZ-S92" pitchFamily="23"/>
              <a:ea typeface="宋体" pitchFamily="23"/>
              <a:cs typeface="宋体" pitchFamily="23"/>
              <a:sym typeface="Finished"/>
              <a:hlinkClick r:id="" action="ppaction://macro?name={&quot;type&quot;:&quot;ImageText&quot;,&quot;item&quot;:&quot;ImageText&quot;,&quot;path&quot;:&quot;\\ImageTexts\\e777fff1-db9c-4b3d-a6bb-fe7eceaf8810.png&quot;}"/>
            </a:endParaRPr>
          </a:p>
        </p:txBody>
      </p:sp>
      <p:sp>
        <p:nvSpPr>
          <p:cNvPr id="10648" name="yt_shape_10648"/>
          <p:cNvSpPr txBox="1"/>
          <p:nvPr/>
        </p:nvSpPr>
        <p:spPr>
          <a:xfrm>
            <a:off x="2714700" y="1370134"/>
            <a:ext cx="6762602" cy="1461481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  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掌握规则图形的面积公式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找准题中的等量关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楷体" pitchFamily="24"/>
              <a:cs typeface="宋体" pitchFamily="24"/>
            </a:endParaRPr>
          </a:p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系列方程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运用平移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分割进行有效转化是常用的手段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3888034061">
            <a:extLst>
              <a:ext uri="{FF2B5EF4-FFF2-40B4-BE49-F238E27FC236}">
                <a16:creationId xmlns:a16="http://schemas.microsoft.com/office/drawing/2014/main" id="{E5DAB00C-F0A5-6B72-55AD-900490793752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7159"/>
            <a:ext cx="1257364" cy="32097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89" name="yt_image_1058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5988" y="2412168"/>
            <a:ext cx="1980023" cy="1196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91" name="yt_shape_10591"/>
          <p:cNvSpPr txBox="1"/>
          <p:nvPr/>
        </p:nvSpPr>
        <p:spPr>
          <a:xfrm>
            <a:off x="540000" y="3697828"/>
            <a:ext cx="6068969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设矩形猪舍垂直于住房墙的一边长为</a:t>
            </a:r>
            <a:r>
              <a:rPr lang="en-US" altLang="zh-CN" sz="2400" b="0" i="1" u="none" dirty="0" err="1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dirty="0" err="1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由题意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592" name="yt_shape_10592"/>
          <p:cNvSpPr txBox="1"/>
          <p:nvPr/>
        </p:nvSpPr>
        <p:spPr>
          <a:xfrm>
            <a:off x="540000" y="4657263"/>
            <a:ext cx="5350824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舍去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符合题意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593" name="yt_shape_10593"/>
          <p:cNvSpPr txBox="1"/>
          <p:nvPr/>
        </p:nvSpPr>
        <p:spPr>
          <a:xfrm>
            <a:off x="540000" y="6096829"/>
            <a:ext cx="851354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当所建矩形猪舍的长为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宽为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猪舍面积为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80m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2" name="yt_shape_10588">
            <a:extLst>
              <a:ext uri="{FF2B5EF4-FFF2-40B4-BE49-F238E27FC236}">
                <a16:creationId xmlns:a16="http://schemas.microsoft.com/office/drawing/2014/main" id="{EFFBDDD1-EB00-80A6-61AC-7D2BBFE4857E}"/>
              </a:ext>
            </a:extLst>
          </p:cNvPr>
          <p:cNvSpPr txBox="1"/>
          <p:nvPr/>
        </p:nvSpPr>
        <p:spPr>
          <a:xfrm>
            <a:off x="540119" y="90872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一农户要建一个矩形猪舍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猪舍的一边利用长为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的住房墙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另外三边用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长的建筑材料围成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为方便进出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在垂直于住房墙的一边留一个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宽的门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所建矩形猪舍的长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宽分别为多少时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猪舍面积为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80m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5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5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5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5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5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5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91" grpId="0" build="allAtOnce"/>
      <p:bldP spid="10592" grpId="0" build="allAtOnce"/>
      <p:bldP spid="1059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94" name="yt_shape_10594"/>
          <p:cNvSpPr txBox="1"/>
          <p:nvPr/>
        </p:nvSpPr>
        <p:spPr>
          <a:xfrm>
            <a:off x="540000" y="900000"/>
            <a:ext cx="3949799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边框和甬道问题</a:t>
            </a:r>
          </a:p>
        </p:txBody>
      </p:sp>
      <p:sp>
        <p:nvSpPr>
          <p:cNvPr id="10595" name="yt_shape_10595"/>
          <p:cNvSpPr txBox="1"/>
          <p:nvPr/>
        </p:nvSpPr>
        <p:spPr>
          <a:xfrm>
            <a:off x="540119" y="139687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公园有一块正方形的空地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后来从这块空地上划出部分区域栽种鲜花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原空地一边减少了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另一边减少了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剩余空地的面积为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求原正方形空地的边长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设原正方形空地的边长为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则可列方程为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597" name="yt_table_10597_skip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3780521"/>
              </p:ext>
            </p:extLst>
          </p:nvPr>
        </p:nvGraphicFramePr>
        <p:xfrm>
          <a:off x="540000" y="2836438"/>
          <a:ext cx="3970338" cy="1697484"/>
        </p:xfrm>
        <a:graphic>
          <a:graphicData uri="http://schemas.openxmlformats.org/drawingml/2006/table">
            <a:tbl>
              <a:tblPr/>
              <a:tblGrid>
                <a:gridCol w="3970338">
                  <a:extLst>
                    <a:ext uri="{9D8B030D-6E8A-4147-A177-3AD203B41FA5}">
                      <a16:colId xmlns:a16="http://schemas.microsoft.com/office/drawing/2014/main" val="101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8"/>
                  </a:ext>
                </a:extLst>
              </a:tr>
            </a:tbl>
          </a:graphicData>
        </a:graphic>
      </p:graphicFrame>
      <p:pic>
        <p:nvPicPr>
          <p:cNvPr id="10596" name="yt_image_10596_skip" title="H_125.722206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58621" y="2912448"/>
            <a:ext cx="1591212" cy="1596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888033953">
            <a:extLst>
              <a:ext uri="{FF2B5EF4-FFF2-40B4-BE49-F238E27FC236}">
                <a16:creationId xmlns:a16="http://schemas.microsoft.com/office/drawing/2014/main" id="{01B9C8E8-8489-D2D1-AB86-A63695725E9A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DE73A88-F90B-8031-08C5-D3A9DF7568B1}"/>
              </a:ext>
            </a:extLst>
          </p:cNvPr>
          <p:cNvSpPr txBox="1"/>
          <p:nvPr/>
        </p:nvSpPr>
        <p:spPr>
          <a:xfrm>
            <a:off x="8289182" y="230104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0599">
            <a:extLst>
              <a:ext uri="{FF2B5EF4-FFF2-40B4-BE49-F238E27FC236}">
                <a16:creationId xmlns:a16="http://schemas.microsoft.com/office/drawing/2014/main" id="{EF1FF1C2-259B-3967-6686-101171383B7A}"/>
              </a:ext>
            </a:extLst>
          </p:cNvPr>
          <p:cNvSpPr txBox="1"/>
          <p:nvPr/>
        </p:nvSpPr>
        <p:spPr>
          <a:xfrm>
            <a:off x="540119" y="4680593"/>
            <a:ext cx="8580217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在一块长为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35m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宽为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26m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的矩形绿地上有宽度相同的两条路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其中绿地面积为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850m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小路的宽为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1m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5" name="yt_image_10600">
            <a:extLst>
              <a:ext uri="{FF2B5EF4-FFF2-40B4-BE49-F238E27FC236}">
                <a16:creationId xmlns:a16="http://schemas.microsoft.com/office/drawing/2014/main" id="{27ED270A-2D6F-596D-E737-8524B8C722B7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68488" y="4720024"/>
            <a:ext cx="2281345" cy="1229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48EFE18E-C09C-2E26-0D4D-693685482C64}"/>
              </a:ext>
            </a:extLst>
          </p:cNvPr>
          <p:cNvSpPr txBox="1"/>
          <p:nvPr/>
        </p:nvSpPr>
        <p:spPr>
          <a:xfrm>
            <a:off x="7615208" y="5085184"/>
            <a:ext cx="5690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1m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602" name="yt_shape_10602"/>
              <p:cNvSpPr txBox="1"/>
              <p:nvPr/>
            </p:nvSpPr>
            <p:spPr>
              <a:xfrm>
                <a:off x="540119" y="900000"/>
                <a:ext cx="11244513" cy="208973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在一块长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80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米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宽为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米的长方形空地上修建一个停车场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停车场的中间有三个大小相同的长方形停车区域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其余部分铺成硬化路面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如图所示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要求这些硬化路面的宽都相等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并且三个停车区域面积的和是长方形空地面积的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求硬化路面的宽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602" name="yt_shape_1060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244513" cy="2089739"/>
              </a:xfrm>
              <a:prstGeom prst="rect">
                <a:avLst/>
              </a:prstGeom>
              <a:blipFill>
                <a:blip r:embed="rId2"/>
                <a:stretch>
                  <a:fillRect l="-1681" t="-2632" r="-597" b="-64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604" name="yt_image_10604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56038" y="3068960"/>
            <a:ext cx="1728594" cy="1300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606" name="yt_shape_10606"/>
              <p:cNvSpPr txBox="1"/>
              <p:nvPr/>
            </p:nvSpPr>
            <p:spPr>
              <a:xfrm>
                <a:off x="540000" y="3068960"/>
                <a:ext cx="5368457" cy="112947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设硬化路面的宽为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依题意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606" name="yt_shape_1060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68960"/>
                <a:ext cx="5368457" cy="1129476"/>
              </a:xfrm>
              <a:prstGeom prst="rect">
                <a:avLst/>
              </a:prstGeom>
              <a:blipFill>
                <a:blip r:embed="rId4"/>
                <a:stretch>
                  <a:fillRect l="-3523" t="-4301" r="-2500" b="-80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yt_shape_10608">
            <a:extLst>
              <a:ext uri="{FF2B5EF4-FFF2-40B4-BE49-F238E27FC236}">
                <a16:creationId xmlns:a16="http://schemas.microsoft.com/office/drawing/2014/main" id="{4E4B9296-FD8F-B0F3-A9C8-CD8B5F3F786E}"/>
              </a:ext>
            </a:extLst>
          </p:cNvPr>
          <p:cNvSpPr txBox="1"/>
          <p:nvPr/>
        </p:nvSpPr>
        <p:spPr>
          <a:xfrm>
            <a:off x="540000" y="4297223"/>
            <a:ext cx="8736366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符合题意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不符合题意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舍去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3" name="yt_shape_10609">
            <a:extLst>
              <a:ext uri="{FF2B5EF4-FFF2-40B4-BE49-F238E27FC236}">
                <a16:creationId xmlns:a16="http://schemas.microsoft.com/office/drawing/2014/main" id="{E1718D7B-C324-2D1F-690C-514539A72E9F}"/>
              </a:ext>
            </a:extLst>
          </p:cNvPr>
          <p:cNvSpPr txBox="1"/>
          <p:nvPr/>
        </p:nvSpPr>
        <p:spPr>
          <a:xfrm>
            <a:off x="540000" y="5736789"/>
            <a:ext cx="338554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硬化路面的宽为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米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6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6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06" grpId="0" build="allAtOnce"/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10" name="yt_shape_10610"/>
          <p:cNvSpPr txBox="1"/>
          <p:nvPr/>
        </p:nvSpPr>
        <p:spPr>
          <a:xfrm>
            <a:off x="540000" y="900000"/>
            <a:ext cx="584775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【易错易混】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没有运用平移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列方程出错</a:t>
            </a:r>
          </a:p>
        </p:txBody>
      </p:sp>
      <p:sp>
        <p:nvSpPr>
          <p:cNvPr id="3" name="yt_shape_10611"/>
          <p:cNvSpPr txBox="1"/>
          <p:nvPr/>
        </p:nvSpPr>
        <p:spPr>
          <a:xfrm>
            <a:off x="540000" y="155679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某小区计划在一块长为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的矩形空地上修建三条同样宽的道路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剩余的空地上种植草坪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使草坪的面积为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570m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若设道路的宽为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则下面所列方程正确的是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4" name="yt_table_10613_skip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8276325"/>
              </p:ext>
            </p:extLst>
          </p:nvPr>
        </p:nvGraphicFramePr>
        <p:xfrm>
          <a:off x="539881" y="3180396"/>
          <a:ext cx="5629275" cy="1697484"/>
        </p:xfrm>
        <a:graphic>
          <a:graphicData uri="http://schemas.openxmlformats.org/drawingml/2006/table">
            <a:tbl>
              <a:tblPr/>
              <a:tblGrid>
                <a:gridCol w="5629275">
                  <a:extLst>
                    <a:ext uri="{9D8B030D-6E8A-4147-A177-3AD203B41FA5}">
                      <a16:colId xmlns:a16="http://schemas.microsoft.com/office/drawing/2014/main" val="101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570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570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570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32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×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570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2"/>
                  </a:ext>
                </a:extLst>
              </a:tr>
            </a:tbl>
          </a:graphicData>
        </a:graphic>
      </p:graphicFrame>
      <p:pic>
        <p:nvPicPr>
          <p:cNvPr id="5" name="yt_image_10612_skip" title="H_94.59779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86792" y="3180396"/>
            <a:ext cx="2163049" cy="1201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F4DC2705-FB56-0B3F-2381-3F6AD7570334}"/>
              </a:ext>
            </a:extLst>
          </p:cNvPr>
          <p:cNvSpPr txBox="1"/>
          <p:nvPr/>
        </p:nvSpPr>
        <p:spPr>
          <a:xfrm>
            <a:off x="3193189" y="246096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15" name="yt_shape_10615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fbbac928-dfd4-460e-bcb3-d9e3a0926d7c.png&quot;}"/>
            </a:endParaRPr>
          </a:p>
        </p:txBody>
      </p:sp>
      <p:sp>
        <p:nvSpPr>
          <p:cNvPr id="10616" name="yt_shape_10616"/>
          <p:cNvSpPr txBox="1"/>
          <p:nvPr/>
        </p:nvSpPr>
        <p:spPr>
          <a:xfrm>
            <a:off x="540119" y="165271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一个直角三角形的两条直角边长的和是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面积是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则斜边长为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617" name="yt_table_10617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3295025"/>
              </p:ext>
            </p:extLst>
          </p:nvPr>
        </p:nvGraphicFramePr>
        <p:xfrm>
          <a:off x="540000" y="2764510"/>
          <a:ext cx="8990966" cy="475488"/>
        </p:xfrm>
        <a:graphic>
          <a:graphicData uri="http://schemas.openxmlformats.org/drawingml/2006/table">
            <a:tbl>
              <a:tblPr/>
              <a:tblGrid>
                <a:gridCol w="2565718">
                  <a:extLst>
                    <a:ext uri="{9D8B030D-6E8A-4147-A177-3AD203B41FA5}">
                      <a16:colId xmlns:a16="http://schemas.microsoft.com/office/drawing/2014/main" val="10103"/>
                    </a:ext>
                  </a:extLst>
                </a:gridCol>
                <a:gridCol w="2548255">
                  <a:extLst>
                    <a:ext uri="{9D8B030D-6E8A-4147-A177-3AD203B41FA5}">
                      <a16:colId xmlns:a16="http://schemas.microsoft.com/office/drawing/2014/main" val="10104"/>
                    </a:ext>
                  </a:extLst>
                </a:gridCol>
                <a:gridCol w="2395855">
                  <a:extLst>
                    <a:ext uri="{9D8B030D-6E8A-4147-A177-3AD203B41FA5}">
                      <a16:colId xmlns:a16="http://schemas.microsoft.com/office/drawing/2014/main" val="10105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val="101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12cm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3"/>
                  </a:ext>
                </a:extLst>
              </a:tr>
            </a:tbl>
          </a:graphicData>
        </a:graphic>
      </p:graphicFrame>
      <p:sp>
        <p:nvSpPr>
          <p:cNvPr id="10619" name="yt_shape_10619"/>
          <p:cNvSpPr txBox="1"/>
          <p:nvPr/>
        </p:nvSpPr>
        <p:spPr>
          <a:xfrm>
            <a:off x="540119" y="3239575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青海省中考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小明同学用一张长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的矩形纸板制作一个底面积为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21cm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的无盖长方体纸盒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他将纸板的四个角各剪去一个同样大小的正方形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将四周向上折叠即可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损耗不计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设剪去的正方形边长为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则可列出关于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的方程为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21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0620" name="yt_image_10620">
            <a:extLst>
              <a:ext uri="">
                <a16:creationId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79842" y="5311637"/>
            <a:ext cx="1632315" cy="987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888033998">
            <a:extLst>
              <a:ext uri="{FF2B5EF4-FFF2-40B4-BE49-F238E27FC236}">
                <a16:creationId xmlns:a16="http://schemas.microsoft.com/office/drawing/2014/main" id="{242D9857-FF75-3D26-C4FB-3ABCF0ED3767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625898E-8DC1-0F1A-04A7-FBAB0E51E6E5}"/>
              </a:ext>
            </a:extLst>
          </p:cNvPr>
          <p:cNvSpPr txBox="1"/>
          <p:nvPr/>
        </p:nvSpPr>
        <p:spPr>
          <a:xfrm>
            <a:off x="1669308" y="20813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254A3BF-203D-5C24-1075-25192EDAA893}"/>
              </a:ext>
            </a:extLst>
          </p:cNvPr>
          <p:cNvSpPr txBox="1"/>
          <p:nvPr/>
        </p:nvSpPr>
        <p:spPr>
          <a:xfrm>
            <a:off x="1669308" y="4619233"/>
            <a:ext cx="394385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2" name="yt_shape_10622"/>
          <p:cNvSpPr txBox="1"/>
          <p:nvPr/>
        </p:nvSpPr>
        <p:spPr>
          <a:xfrm>
            <a:off x="540119" y="900000"/>
            <a:ext cx="11111999" cy="13722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的矩形地面上修筑同样宽的道路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图中阴影部分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余下的部分种草坪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要使草坪的面积为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540m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求道路的宽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0623" name="yt_image_1062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14046" y="2475451"/>
            <a:ext cx="1963906" cy="1294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25" name="yt_shape_10625"/>
          <p:cNvSpPr txBox="1"/>
          <p:nvPr/>
        </p:nvSpPr>
        <p:spPr>
          <a:xfrm>
            <a:off x="540000" y="3938011"/>
            <a:ext cx="8495916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设道路的宽为</a:t>
            </a:r>
            <a:r>
              <a:rPr lang="en-US" altLang="zh-CN" sz="2400" b="0" i="1" u="none" dirty="0" err="1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dirty="0" err="1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依题意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540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整理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626" name="yt_shape_10626"/>
          <p:cNvSpPr txBox="1"/>
          <p:nvPr/>
        </p:nvSpPr>
        <p:spPr>
          <a:xfrm>
            <a:off x="540000" y="4897446"/>
            <a:ext cx="540212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不合题意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舍去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627" name="yt_shape_10627"/>
          <p:cNvSpPr txBox="1"/>
          <p:nvPr/>
        </p:nvSpPr>
        <p:spPr>
          <a:xfrm>
            <a:off x="540000" y="5376749"/>
            <a:ext cx="270106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道路的宽为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2m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6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6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25" grpId="0" build="allAtOnce"/>
      <p:bldP spid="10626" grpId="0" build="allAtOnce"/>
      <p:bldP spid="10627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8" name="yt_shape_10628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将一条长为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24cm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的铁丝剪成两段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并以每一段铁丝的长度为周长做成一个正方形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629" name="yt_shape_10629"/>
          <p:cNvSpPr txBox="1"/>
          <p:nvPr/>
        </p:nvSpPr>
        <p:spPr>
          <a:xfrm>
            <a:off x="540119" y="1842955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要使这两个正方形的面积之和等于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26cm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那么这段铁丝剪成两段后的长度分别是多少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p:sp>
        <p:nvSpPr>
          <p:cNvPr id="10630" name="yt_shape_10630"/>
          <p:cNvSpPr txBox="1"/>
          <p:nvPr/>
        </p:nvSpPr>
        <p:spPr>
          <a:xfrm>
            <a:off x="540119" y="2785910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设其中一个正方形的边长为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则另一个正方形的边长为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依题意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列方程得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26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整理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这段铁丝剪成两段后的长度分别是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4cm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20cm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6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6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6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6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6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30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31" name="yt_shape_10631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两个正方形的面积之和可能等于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求出两段铁丝的长度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若不能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632" name="yt_shape_10632"/>
          <p:cNvSpPr txBox="1"/>
          <p:nvPr/>
        </p:nvSpPr>
        <p:spPr>
          <a:xfrm>
            <a:off x="540000" y="1842955"/>
            <a:ext cx="6941003" cy="233256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两个正方形的面积之和不可能等于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17cm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理由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可知若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化简后得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方程无实数根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633" name="yt_shape_10633"/>
          <p:cNvSpPr txBox="1"/>
          <p:nvPr/>
        </p:nvSpPr>
        <p:spPr>
          <a:xfrm>
            <a:off x="540000" y="4226305"/>
            <a:ext cx="617156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两个正方形的面积之和不可能等于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17cm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6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6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6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6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6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32" grpId="0" build="allAtOnce"/>
      <p:bldP spid="1063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1683</Words>
  <Application>Microsoft Office PowerPoint</Application>
  <PresentationFormat>宽屏</PresentationFormat>
  <Paragraphs>87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Finished</vt:lpstr>
      <vt:lpstr>NEU-BZ-S92</vt:lpstr>
      <vt:lpstr>等线 Light</vt:lpstr>
      <vt:lpstr>黑体</vt:lpstr>
      <vt:lpstr>楷体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xtzj</cp:lastModifiedBy>
  <cp:revision>46</cp:revision>
  <dcterms:created xsi:type="dcterms:W3CDTF">2023-05-05T05:33:04Z</dcterms:created>
  <dcterms:modified xsi:type="dcterms:W3CDTF">2023-05-15T02:37:15Z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