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0" r:id="rId4"/>
    <p:sldId id="376" r:id="rId5"/>
    <p:sldId id="377" r:id="rId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0" d="100"/>
          <a:sy n="40" d="100"/>
        </p:scale>
        <p:origin x="56" y="3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3" name="yt_shape_10713"/>
          <p:cNvSpPr txBox="1"/>
          <p:nvPr/>
        </p:nvSpPr>
        <p:spPr>
          <a:xfrm>
            <a:off x="540000" y="900000"/>
            <a:ext cx="60529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下列方程能用因式分解法解的有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714" name="yt_shape_10714"/>
              <p:cNvSpPr txBox="1"/>
              <p:nvPr/>
            </p:nvSpPr>
            <p:spPr>
              <a:xfrm>
                <a:off x="540000" y="1379303"/>
                <a:ext cx="349615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714" name="yt_shape_107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3496150" cy="638893"/>
              </a:xfrm>
              <a:prstGeom prst="rect">
                <a:avLst/>
              </a:prstGeom>
              <a:blipFill>
                <a:blip r:embed="rId2"/>
                <a:stretch>
                  <a:fillRect l="-5410" r="-436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16" name="yt_shape_10716"/>
          <p:cNvSpPr txBox="1"/>
          <p:nvPr/>
        </p:nvSpPr>
        <p:spPr>
          <a:xfrm>
            <a:off x="540000" y="2068984"/>
            <a:ext cx="49228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aphicFrame>
        <p:nvGraphicFramePr>
          <p:cNvPr id="10717" name="yt_table_1071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79837"/>
              </p:ext>
            </p:extLst>
          </p:nvPr>
        </p:nvGraphicFramePr>
        <p:xfrm>
          <a:off x="540000" y="2548287"/>
          <a:ext cx="3761106" cy="848742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07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1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0FB1A02-853F-1215-3748-B197E63A3AAB}"/>
              </a:ext>
            </a:extLst>
          </p:cNvPr>
          <p:cNvSpPr txBox="1"/>
          <p:nvPr/>
        </p:nvSpPr>
        <p:spPr>
          <a:xfrm>
            <a:off x="56315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719">
            <a:extLst>
              <a:ext uri="{FF2B5EF4-FFF2-40B4-BE49-F238E27FC236}">
                <a16:creationId xmlns:a16="http://schemas.microsoft.com/office/drawing/2014/main" id="{ADFDD5A0-791C-BF06-9EA0-824F4E16BA16}"/>
              </a:ext>
            </a:extLst>
          </p:cNvPr>
          <p:cNvSpPr txBox="1"/>
          <p:nvPr/>
        </p:nvSpPr>
        <p:spPr>
          <a:xfrm>
            <a:off x="540119" y="35010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张家界市中考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已知等腰三角形的两边长分别是一元二次方程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则该等腰三角形的底边长为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7" name="yt_table_10720" title="H_66.83008">
            <a:extLst>
              <a:ext uri="{FF2B5EF4-FFF2-40B4-BE49-F238E27FC236}">
                <a16:creationId xmlns:a16="http://schemas.microsoft.com/office/drawing/2014/main" id="{8FEBC3D8-6BED-1457-5B0D-F7B5DD1C79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9274723"/>
              </p:ext>
            </p:extLst>
          </p:nvPr>
        </p:nvGraphicFramePr>
        <p:xfrm>
          <a:off x="540000" y="4612807"/>
          <a:ext cx="4187848" cy="848742"/>
        </p:xfrm>
        <a:graphic>
          <a:graphicData uri="http://schemas.openxmlformats.org/drawingml/2006/table">
            <a:tbl>
              <a:tblPr/>
              <a:tblGrid>
                <a:gridCol w="2369528">
                  <a:extLst>
                    <a:ext uri="{9D8B030D-6E8A-4147-A177-3AD203B41FA5}">
                      <a16:colId xmlns:a16="http://schemas.microsoft.com/office/drawing/2014/main" val="10109"/>
                    </a:ext>
                  </a:extLst>
                </a:gridCol>
                <a:gridCol w="1818320">
                  <a:extLst>
                    <a:ext uri="{9D8B030D-6E8A-4147-A177-3AD203B41FA5}">
                      <a16:colId xmlns:a16="http://schemas.microsoft.com/office/drawing/2014/main" val="101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7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36CB32BB-27C8-C56D-384D-1EBF37C76B27}"/>
              </a:ext>
            </a:extLst>
          </p:cNvPr>
          <p:cNvSpPr txBox="1"/>
          <p:nvPr/>
        </p:nvSpPr>
        <p:spPr>
          <a:xfrm>
            <a:off x="5631708" y="392969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2" name="yt_shape_10722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烟台市中考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的根的情况为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23" name="yt_table_10723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013453"/>
              </p:ext>
            </p:extLst>
          </p:nvPr>
        </p:nvGraphicFramePr>
        <p:xfrm>
          <a:off x="540000" y="2020519"/>
          <a:ext cx="4005263" cy="1697484"/>
        </p:xfrm>
        <a:graphic>
          <a:graphicData uri="http://schemas.openxmlformats.org/drawingml/2006/table">
            <a:tbl>
              <a:tblPr/>
              <a:tblGrid>
                <a:gridCol w="4005263">
                  <a:extLst>
                    <a:ext uri="{9D8B030D-6E8A-4147-A177-3AD203B41FA5}">
                      <a16:colId xmlns:a16="http://schemas.microsoft.com/office/drawing/2014/main" val="101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有两个不相等的实数根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没有实数根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1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B96F0E1F-8B75-BBD7-080F-5C7E86447FA2}"/>
              </a:ext>
            </a:extLst>
          </p:cNvPr>
          <p:cNvSpPr txBox="1"/>
          <p:nvPr/>
        </p:nvSpPr>
        <p:spPr>
          <a:xfrm>
            <a:off x="1059708" y="13374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725">
            <a:extLst>
              <a:ext uri="{FF2B5EF4-FFF2-40B4-BE49-F238E27FC236}">
                <a16:creationId xmlns:a16="http://schemas.microsoft.com/office/drawing/2014/main" id="{C35D8D9A-DE67-4590-1136-1F57BB38D0C1}"/>
              </a:ext>
            </a:extLst>
          </p:cNvPr>
          <p:cNvSpPr txBox="1"/>
          <p:nvPr/>
        </p:nvSpPr>
        <p:spPr>
          <a:xfrm>
            <a:off x="540119" y="3772715"/>
            <a:ext cx="1124451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给出一种运算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规定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若函数为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5" name="yt_table_10726" title="H_66.83008">
            <a:extLst>
              <a:ext uri="{FF2B5EF4-FFF2-40B4-BE49-F238E27FC236}">
                <a16:creationId xmlns:a16="http://schemas.microsoft.com/office/drawing/2014/main" id="{F80A649F-23C3-F529-FD0D-EBA0B89CAB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964540"/>
              </p:ext>
            </p:extLst>
          </p:nvPr>
        </p:nvGraphicFramePr>
        <p:xfrm>
          <a:off x="540000" y="4884514"/>
          <a:ext cx="6518593" cy="848742"/>
        </p:xfrm>
        <a:graphic>
          <a:graphicData uri="http://schemas.openxmlformats.org/drawingml/2006/table">
            <a:tbl>
              <a:tblPr/>
              <a:tblGrid>
                <a:gridCol w="3564255">
                  <a:extLst>
                    <a:ext uri="{9D8B030D-6E8A-4147-A177-3AD203B41FA5}">
                      <a16:colId xmlns:a16="http://schemas.microsoft.com/office/drawing/2014/main" val="10112"/>
                    </a:ext>
                  </a:extLst>
                </a:gridCol>
                <a:gridCol w="2954338">
                  <a:extLst>
                    <a:ext uri="{9D8B030D-6E8A-4147-A177-3AD203B41FA5}">
                      <a16:colId xmlns:a16="http://schemas.microsoft.com/office/drawing/2014/main" val="101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3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A5AB83DB-A1A6-41DB-F72F-EF2F34830CD5}"/>
              </a:ext>
            </a:extLst>
          </p:cNvPr>
          <p:cNvSpPr txBox="1"/>
          <p:nvPr/>
        </p:nvSpPr>
        <p:spPr>
          <a:xfrm>
            <a:off x="5879976" y="420139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8" name="yt_shape_10728"/>
          <p:cNvSpPr txBox="1"/>
          <p:nvPr/>
        </p:nvSpPr>
        <p:spPr>
          <a:xfrm>
            <a:off x="540000" y="878243"/>
            <a:ext cx="103842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菱形的两条对角线的和是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96cm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则菱形的周长是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729" name="yt_shape_10729"/>
          <p:cNvSpPr txBox="1"/>
          <p:nvPr/>
        </p:nvSpPr>
        <p:spPr>
          <a:xfrm>
            <a:off x="540119" y="135754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如图是一个三角形点阵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从上向下数有无数行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其中第一行有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第二行有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，…，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行有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，…，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容易发现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三角形点阵中前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行的点数和是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若三角形点阵中前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行的点数之和为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0730" name="yt_image_10730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5293" y="2941128"/>
            <a:ext cx="1901412" cy="1135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F946088-C9AC-5C54-6762-A81D03835059}"/>
              </a:ext>
            </a:extLst>
          </p:cNvPr>
          <p:cNvSpPr txBox="1"/>
          <p:nvPr/>
        </p:nvSpPr>
        <p:spPr>
          <a:xfrm>
            <a:off x="9524139" y="83143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7CC7BE-5B5B-AB7E-481D-9D4ACA3DFCCE}"/>
              </a:ext>
            </a:extLst>
          </p:cNvPr>
          <p:cNvSpPr txBox="1"/>
          <p:nvPr/>
        </p:nvSpPr>
        <p:spPr>
          <a:xfrm>
            <a:off x="7003307" y="226171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0732">
            <a:extLst>
              <a:ext uri="{FF2B5EF4-FFF2-40B4-BE49-F238E27FC236}">
                <a16:creationId xmlns:a16="http://schemas.microsoft.com/office/drawing/2014/main" id="{F61FA259-EF9C-0304-E1AC-EDF19D5BA828}"/>
              </a:ext>
            </a:extLst>
          </p:cNvPr>
          <p:cNvSpPr txBox="1"/>
          <p:nvPr/>
        </p:nvSpPr>
        <p:spPr>
          <a:xfrm>
            <a:off x="540119" y="4156738"/>
            <a:ext cx="1131652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是一元二次方程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求不等式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0733">
                <a:extLst>
                  <a:ext uri="{FF2B5EF4-FFF2-40B4-BE49-F238E27FC236}">
                    <a16:creationId xmlns:a16="http://schemas.microsoft.com/office/drawing/2014/main" id="{69157B8A-F1F3-B80F-6BF6-54AEAA1F7E26}"/>
                  </a:ext>
                </a:extLst>
              </p:cNvPr>
              <p:cNvSpPr txBox="1"/>
              <p:nvPr/>
            </p:nvSpPr>
            <p:spPr>
              <a:xfrm>
                <a:off x="540000" y="5116173"/>
                <a:ext cx="5219827" cy="14994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｜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|−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3≠0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不等式为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0733">
                <a:extLst>
                  <a:ext uri="{FF2B5EF4-FFF2-40B4-BE49-F238E27FC236}">
                    <a16:creationId xmlns:a16="http://schemas.microsoft.com/office/drawing/2014/main" id="{69157B8A-F1F3-B80F-6BF6-54AEAA1F7E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16173"/>
                <a:ext cx="5219827" cy="1499449"/>
              </a:xfrm>
              <a:prstGeom prst="rect">
                <a:avLst/>
              </a:prstGeom>
              <a:blipFill>
                <a:blip r:embed="rId3"/>
                <a:stretch>
                  <a:fillRect l="-3621" r="-2570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35" name="yt_shape_10735"/>
              <p:cNvSpPr txBox="1"/>
              <p:nvPr/>
            </p:nvSpPr>
            <p:spPr>
              <a:xfrm>
                <a:off x="540119" y="900000"/>
                <a:ext cx="11111999" cy="14190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是证明勾股定理时用到的一个图形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的三边长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易知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这时我们把形如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的一元二次方程称为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勾系一元二次方程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”.</a:t>
                </a:r>
              </a:p>
            </p:txBody>
          </p:sp>
        </mc:Choice>
        <mc:Fallback>
          <p:sp>
            <p:nvSpPr>
              <p:cNvPr id="10735" name="yt_shape_107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19043"/>
              </a:xfrm>
              <a:prstGeom prst="rect">
                <a:avLst/>
              </a:prstGeom>
              <a:blipFill>
                <a:blip r:embed="rId2"/>
                <a:stretch>
                  <a:fillRect l="-1701" t="-3879" r="-439" b="-12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737" name="yt_shape_10737"/>
              <p:cNvSpPr txBox="1"/>
              <p:nvPr/>
            </p:nvSpPr>
            <p:spPr>
              <a:xfrm>
                <a:off x="540000" y="2369831"/>
                <a:ext cx="9945158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勾系一元二次方程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必有实数根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737" name="yt_shape_107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69831"/>
                <a:ext cx="9945158" cy="466666"/>
              </a:xfrm>
              <a:prstGeom prst="rect">
                <a:avLst/>
              </a:prstGeom>
              <a:blipFill>
                <a:blip r:embed="rId3"/>
                <a:stretch>
                  <a:fillRect l="-1901" t="-5263" r="-85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739"/>
              <p:cNvSpPr txBox="1"/>
              <p:nvPr/>
            </p:nvSpPr>
            <p:spPr>
              <a:xfrm>
                <a:off x="540000" y="3039649"/>
                <a:ext cx="8406276" cy="24339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勾系一元二次方程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必有实数根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0739" descr="{&quot;rangeId&quot;: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39649"/>
                <a:ext cx="8406276" cy="2433936"/>
              </a:xfrm>
              <a:prstGeom prst="rect">
                <a:avLst/>
              </a:prstGeom>
              <a:blipFill>
                <a:blip r:embed="rId4"/>
                <a:stretch>
                  <a:fillRect l="-2248" t="-2256" r="-1160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741" name="yt_image_1074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63448" y="3039649"/>
            <a:ext cx="2188551" cy="1426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43" name="yt_shape_10743"/>
              <p:cNvSpPr txBox="1"/>
              <p:nvPr/>
            </p:nvSpPr>
            <p:spPr>
              <a:xfrm>
                <a:off x="540119" y="900000"/>
                <a:ext cx="11111999" cy="9935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勾系一元二次方程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的一个根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的周长是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743" name="yt_shape_107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93542"/>
              </a:xfrm>
              <a:prstGeom prst="rect">
                <a:avLst/>
              </a:prstGeom>
              <a:blipFill>
                <a:blip r:embed="rId2"/>
                <a:stretch>
                  <a:fillRect l="-1701" t="-2454" r="-1592" b="-17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745"/>
              <p:cNvSpPr txBox="1"/>
              <p:nvPr/>
            </p:nvSpPr>
            <p:spPr>
              <a:xfrm>
                <a:off x="540000" y="2096694"/>
                <a:ext cx="6838923" cy="37534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0745" descr="{&quot;rangeId&quot;: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6694"/>
                <a:ext cx="6838923" cy="3753400"/>
              </a:xfrm>
              <a:prstGeom prst="rect">
                <a:avLst/>
              </a:prstGeom>
              <a:blipFill>
                <a:blip r:embed="rId3"/>
                <a:stretch>
                  <a:fillRect l="-2765" t="-649" r="-1606" b="-17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747" name="yt_image_1074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63448" y="2096694"/>
            <a:ext cx="2188551" cy="1426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756</Words>
  <Application>Microsoft Office PowerPoint</Application>
  <PresentationFormat>宽屏</PresentationFormat>
  <Paragraphs>48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41</cp:revision>
  <dcterms:created xsi:type="dcterms:W3CDTF">2023-05-05T05:33:04Z</dcterms:created>
  <dcterms:modified xsi:type="dcterms:W3CDTF">2023-05-13T16:44:51Z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