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7" r:id="rId6"/>
    <p:sldId id="369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bin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1" name="yt_shape_1455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荆州市中考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轴的正半轴上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长为半径的弧经过点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轴正半轴于点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53" name="yt_table_14553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190422"/>
              </p:ext>
            </p:extLst>
          </p:nvPr>
        </p:nvGraphicFramePr>
        <p:xfrm>
          <a:off x="540000" y="2523604"/>
          <a:ext cx="1930400" cy="1697484"/>
        </p:xfrm>
        <a:graphic>
          <a:graphicData uri="http://schemas.openxmlformats.org/drawingml/2006/table">
            <a:tbl>
              <a:tblPr/>
              <a:tblGrid>
                <a:gridCol w="1930400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22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"/>
                  </a:ext>
                </a:extLst>
              </a:tr>
            </a:tbl>
          </a:graphicData>
        </a:graphic>
      </p:graphicFrame>
      <p:pic>
        <p:nvPicPr>
          <p:cNvPr id="14552" name="yt_image_14552_skip" title="H_117.0481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6941" y="2523604"/>
            <a:ext cx="1532880" cy="148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34E9E6-54C4-7639-BC47-D0195AB401DE}"/>
              </a:ext>
            </a:extLst>
          </p:cNvPr>
          <p:cNvSpPr txBox="1"/>
          <p:nvPr/>
        </p:nvSpPr>
        <p:spPr>
          <a:xfrm>
            <a:off x="9032132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55" name="yt_shape_14555"/>
              <p:cNvSpPr txBox="1"/>
              <p:nvPr/>
            </p:nvSpPr>
            <p:spPr>
              <a:xfrm>
                <a:off x="540119" y="900000"/>
                <a:ext cx="11111999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则下列判断正确的个数是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555" name="yt_shape_14555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9984"/>
              </a:xfrm>
              <a:prstGeom prst="rect">
                <a:avLst/>
              </a:prstGeom>
              <a:blipFill>
                <a:blip r:embed="rId2"/>
                <a:stretch>
                  <a:fillRect l="-1701" r="-714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57" name="yt_shape_14557"/>
          <p:cNvSpPr txBox="1"/>
          <p:nvPr/>
        </p:nvSpPr>
        <p:spPr>
          <a:xfrm>
            <a:off x="540000" y="2060772"/>
            <a:ext cx="90890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4561" name="yt_table_14561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843158"/>
              </p:ext>
            </p:extLst>
          </p:nvPr>
        </p:nvGraphicFramePr>
        <p:xfrm>
          <a:off x="540000" y="2778720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7"/>
                  </a:ext>
                </a:extLst>
              </a:tr>
            </a:tbl>
          </a:graphicData>
        </a:graphic>
      </p:graphicFrame>
      <p:grpSp>
        <p:nvGrpSpPr>
          <p:cNvPr id="14558" name="yt_shape_14558_skip" title="H_170.27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1744" y="2778720"/>
            <a:ext cx="1608094" cy="2162448"/>
            <a:chOff x="0" y="0"/>
            <a:chExt cx="1608094" cy="2162448"/>
          </a:xfrm>
        </p:grpSpPr>
        <p:pic>
          <p:nvPicPr>
            <p:cNvPr id="2" name="yt_image_1455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8094" cy="17664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60" name="yt_shape_14560"/>
            <p:cNvSpPr txBox="1"/>
            <p:nvPr/>
          </p:nvSpPr>
          <p:spPr>
            <a:xfrm>
              <a:off x="270766" y="18024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3787A72-7A79-B340-CF69-92B3A762576E}"/>
              </a:ext>
            </a:extLst>
          </p:cNvPr>
          <p:cNvSpPr txBox="1"/>
          <p:nvPr/>
        </p:nvSpPr>
        <p:spPr>
          <a:xfrm>
            <a:off x="8851157" y="152807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63" name="yt_shape_14563"/>
              <p:cNvSpPr txBox="1"/>
              <p:nvPr/>
            </p:nvSpPr>
            <p:spPr>
              <a:xfrm>
                <a:off x="540119" y="900000"/>
                <a:ext cx="11111999" cy="18037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垂直于半径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是优弧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则图中弦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所对的弧长是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63" name="yt_shape_14563" descr="{&quot;rangeId&quot;: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803764"/>
              </a:xfrm>
              <a:prstGeom prst="rect">
                <a:avLst/>
              </a:prstGeom>
              <a:blipFill>
                <a:blip r:embed="rId2"/>
                <a:stretch>
                  <a:fillRect l="-1701" t="-4054" b="-4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68" name="yt_shape_14568"/>
          <p:cNvSpPr txBox="1"/>
          <p:nvPr/>
        </p:nvSpPr>
        <p:spPr>
          <a:xfrm>
            <a:off x="540000" y="486765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65" name="yt_shape_14565" title="H_150.4233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9727" y="2906916"/>
            <a:ext cx="1492545" cy="1910376"/>
            <a:chOff x="0" y="0"/>
            <a:chExt cx="1492545" cy="1910376"/>
          </a:xfrm>
        </p:grpSpPr>
        <p:pic>
          <p:nvPicPr>
            <p:cNvPr id="2" name="yt_image_1456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2545" cy="1514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67" name="yt_shape_14567"/>
            <p:cNvSpPr txBox="1"/>
            <p:nvPr/>
          </p:nvSpPr>
          <p:spPr>
            <a:xfrm>
              <a:off x="212991" y="1550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7EEE0B-4EA1-6D83-9EC7-FFEFE522626A}"/>
                  </a:ext>
                </a:extLst>
              </p:cNvPr>
              <p:cNvSpPr txBox="1"/>
              <p:nvPr/>
            </p:nvSpPr>
            <p:spPr>
              <a:xfrm>
                <a:off x="9613285" y="1328682"/>
                <a:ext cx="89604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hasSerialNum': 1, 'mathAnswerShape': 1, 'pageBreak': True}">
                <a:extLst>
                  <a:ext uri="{FF2B5EF4-FFF2-40B4-BE49-F238E27FC236}">
                    <a16:creationId xmlns:a16="http://schemas.microsoft.com/office/drawing/2014/main" id="{217EEE0B-4EA1-6D83-9EC7-FFEFE52262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3285" y="1328682"/>
                <a:ext cx="896049" cy="768490"/>
              </a:xfrm>
              <a:prstGeom prst="rect">
                <a:avLst/>
              </a:prstGeom>
              <a:blipFill>
                <a:blip r:embed="rId4"/>
                <a:stretch>
                  <a:fillRect r="-10204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BE497AF-305F-3AF3-A150-9FCA317082BB}"/>
              </a:ext>
            </a:extLst>
          </p:cNvPr>
          <p:cNvCxnSpPr/>
          <p:nvPr/>
        </p:nvCxnSpPr>
        <p:spPr>
          <a:xfrm>
            <a:off x="9322296" y="2069416"/>
            <a:ext cx="10970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ADB3FED-5DF8-EF85-43EC-090580B6A8CF}"/>
                  </a:ext>
                </a:extLst>
              </p:cNvPr>
              <p:cNvSpPr txBox="1"/>
              <p:nvPr/>
            </p:nvSpPr>
            <p:spPr>
              <a:xfrm>
                <a:off x="450108" y="1922610"/>
                <a:ext cx="896049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, 'hasSerialNum': 1, 'mathAnswerShape': 1, 'pageBreak': True}">
                <a:extLst>
                  <a:ext uri="{FF2B5EF4-FFF2-40B4-BE49-F238E27FC236}">
                    <a16:creationId xmlns:a16="http://schemas.microsoft.com/office/drawing/2014/main" id="{4ADB3FED-5DF8-EF85-43EC-090580B6A8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22610"/>
                <a:ext cx="896049" cy="677812"/>
              </a:xfrm>
              <a:prstGeom prst="rect">
                <a:avLst/>
              </a:prstGeom>
              <a:blipFill>
                <a:blip r:embed="rId5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9" name="yt_shape_14569"/>
          <p:cNvSpPr txBox="1"/>
          <p:nvPr/>
        </p:nvSpPr>
        <p:spPr>
          <a:xfrm>
            <a:off x="540119" y="900000"/>
            <a:ext cx="858021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个单位长度为半径的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4570" name="yt_image_1457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1812" y="909168"/>
            <a:ext cx="2260069" cy="177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72" name="yt_shape_14572"/>
          <p:cNvSpPr txBox="1"/>
          <p:nvPr/>
        </p:nvSpPr>
        <p:spPr>
          <a:xfrm>
            <a:off x="540119" y="1963637"/>
            <a:ext cx="872423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向左平移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轴首次相切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阴影部分的面积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0DCEE0-DA88-E4CF-44B6-A144153C5DB9}"/>
              </a:ext>
            </a:extLst>
          </p:cNvPr>
          <p:cNvSpPr txBox="1"/>
          <p:nvPr/>
        </p:nvSpPr>
        <p:spPr>
          <a:xfrm>
            <a:off x="3483822" y="1916832"/>
            <a:ext cx="50034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C3D0F3-FBF2-F53C-F966-C11CA508D018}"/>
              </a:ext>
            </a:extLst>
          </p:cNvPr>
          <p:cNvSpPr txBox="1"/>
          <p:nvPr/>
        </p:nvSpPr>
        <p:spPr>
          <a:xfrm>
            <a:off x="3132123" y="238193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3372C3-C0CC-F530-BEF8-93E1E1BCEC6C}"/>
              </a:ext>
            </a:extLst>
          </p:cNvPr>
          <p:cNvSpPr txBox="1"/>
          <p:nvPr/>
        </p:nvSpPr>
        <p:spPr>
          <a:xfrm>
            <a:off x="7856523" y="238193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4573">
            <a:extLst>
              <a:ext uri="{FF2B5EF4-FFF2-40B4-BE49-F238E27FC236}">
                <a16:creationId xmlns:a16="http://schemas.microsoft.com/office/drawing/2014/main" id="{54F5E33F-8CD8-F107-07B5-67A6762CDC75}"/>
              </a:ext>
            </a:extLst>
          </p:cNvPr>
          <p:cNvSpPr txBox="1"/>
          <p:nvPr/>
        </p:nvSpPr>
        <p:spPr>
          <a:xfrm>
            <a:off x="540000" y="2963884"/>
            <a:ext cx="22393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4574">
            <a:extLst>
              <a:ext uri="{FF2B5EF4-FFF2-40B4-BE49-F238E27FC236}">
                <a16:creationId xmlns:a16="http://schemas.microsoft.com/office/drawing/2014/main" id="{2E94A7B5-5F69-9E0C-2F7A-13A041EA903D}"/>
              </a:ext>
            </a:extLst>
          </p:cNvPr>
          <p:cNvSpPr txBox="1"/>
          <p:nvPr/>
        </p:nvSpPr>
        <p:spPr>
          <a:xfrm>
            <a:off x="540000" y="3443187"/>
            <a:ext cx="70435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4575">
            <a:extLst>
              <a:ext uri="{FF2B5EF4-FFF2-40B4-BE49-F238E27FC236}">
                <a16:creationId xmlns:a16="http://schemas.microsoft.com/office/drawing/2014/main" id="{DA623FA1-BF2A-4051-555F-F3404405EC77}"/>
              </a:ext>
            </a:extLst>
          </p:cNvPr>
          <p:cNvSpPr txBox="1"/>
          <p:nvPr/>
        </p:nvSpPr>
        <p:spPr>
          <a:xfrm>
            <a:off x="540000" y="3922490"/>
            <a:ext cx="5761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4576">
            <a:extLst>
              <a:ext uri="{FF2B5EF4-FFF2-40B4-BE49-F238E27FC236}">
                <a16:creationId xmlns:a16="http://schemas.microsoft.com/office/drawing/2014/main" id="{21D344DD-B401-F7B8-35AE-AFC89E183681}"/>
              </a:ext>
            </a:extLst>
          </p:cNvPr>
          <p:cNvSpPr txBox="1"/>
          <p:nvPr/>
        </p:nvSpPr>
        <p:spPr>
          <a:xfrm>
            <a:off x="540000" y="4401793"/>
            <a:ext cx="23932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4577">
                <a:extLst>
                  <a:ext uri="{FF2B5EF4-FFF2-40B4-BE49-F238E27FC236}">
                    <a16:creationId xmlns:a16="http://schemas.microsoft.com/office/drawing/2014/main" id="{07AB6608-DB1E-5F80-B53D-DDD3F981D0EB}"/>
                  </a:ext>
                </a:extLst>
              </p:cNvPr>
              <p:cNvSpPr txBox="1"/>
              <p:nvPr/>
            </p:nvSpPr>
            <p:spPr>
              <a:xfrm>
                <a:off x="540000" y="4881096"/>
                <a:ext cx="4629024" cy="4798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4577">
                <a:extLst>
                  <a:ext uri="{FF2B5EF4-FFF2-40B4-BE49-F238E27FC236}">
                    <a16:creationId xmlns:a16="http://schemas.microsoft.com/office/drawing/2014/main" id="{07AB6608-DB1E-5F80-B53D-DDD3F981D0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81096"/>
                <a:ext cx="4629024" cy="479811"/>
              </a:xfrm>
              <a:prstGeom prst="rect">
                <a:avLst/>
              </a:prstGeom>
              <a:blipFill>
                <a:blip r:embed="rId3"/>
                <a:stretch>
                  <a:fillRect l="-4084" t="-2564" r="-2899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4579">
                <a:extLst>
                  <a:ext uri="{FF2B5EF4-FFF2-40B4-BE49-F238E27FC236}">
                    <a16:creationId xmlns:a16="http://schemas.microsoft.com/office/drawing/2014/main" id="{6F4239D2-0642-5E2A-2F81-66ABFDF8F175}"/>
                  </a:ext>
                </a:extLst>
              </p:cNvPr>
              <p:cNvSpPr txBox="1"/>
              <p:nvPr/>
            </p:nvSpPr>
            <p:spPr>
              <a:xfrm>
                <a:off x="540000" y="5411695"/>
                <a:ext cx="168809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4579">
                <a:extLst>
                  <a:ext uri="{FF2B5EF4-FFF2-40B4-BE49-F238E27FC236}">
                    <a16:creationId xmlns:a16="http://schemas.microsoft.com/office/drawing/2014/main" id="{6F4239D2-0642-5E2A-2F81-66ABFDF8F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11695"/>
                <a:ext cx="1688091" cy="465577"/>
              </a:xfrm>
              <a:prstGeom prst="rect">
                <a:avLst/>
              </a:prstGeom>
              <a:blipFill>
                <a:blip r:embed="rId4"/>
                <a:stretch>
                  <a:fillRect l="-11191" t="-5263" r="-974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4581">
            <a:extLst>
              <a:ext uri="{FF2B5EF4-FFF2-40B4-BE49-F238E27FC236}">
                <a16:creationId xmlns:a16="http://schemas.microsoft.com/office/drawing/2014/main" id="{5BFD10A4-AF0F-AF77-6A9A-41BD6918C34A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27203" y="3210994"/>
            <a:ext cx="2589285" cy="1931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3" name="yt_shape_1458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584" name="yt_shape_14584"/>
          <p:cNvSpPr txBox="1"/>
          <p:nvPr/>
        </p:nvSpPr>
        <p:spPr>
          <a:xfrm>
            <a:off x="540000" y="1859435"/>
            <a:ext cx="3146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4585"/>
          <p:cNvSpPr txBox="1"/>
          <p:nvPr/>
        </p:nvSpPr>
        <p:spPr>
          <a:xfrm>
            <a:off x="540000" y="2491102"/>
            <a:ext cx="6317820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为切线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image_14590">
            <a:extLst>
              <a:ext uri="{FF2B5EF4-FFF2-40B4-BE49-F238E27FC236}">
                <a16:creationId xmlns:a16="http://schemas.microsoft.com/office/drawing/2014/main" id="{C673C032-46E9-B965-1E38-E62437B00C5A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0237" y="1971453"/>
            <a:ext cx="1671762" cy="181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4592">
            <a:extLst>
              <a:ext uri="{FF2B5EF4-FFF2-40B4-BE49-F238E27FC236}">
                <a16:creationId xmlns:a16="http://schemas.microsoft.com/office/drawing/2014/main" id="{A16C5FF7-6F75-2251-3A43-9294993553F9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21377" y="3915669"/>
            <a:ext cx="1694876" cy="1745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8" name="yt_shape_14588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为顶点的四边形是什么特殊四边形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4589"/>
          <p:cNvSpPr txBox="1"/>
          <p:nvPr/>
        </p:nvSpPr>
        <p:spPr>
          <a:xfrm>
            <a:off x="540000" y="1995319"/>
            <a:ext cx="6650860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为顶点的四边形是菱形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为等边三角形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是弧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均为等边三角形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为菱形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590" name="yt_image_1459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0237" y="1916832"/>
            <a:ext cx="1671762" cy="181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4592">
            <a:extLst>
              <a:ext uri="{FF2B5EF4-FFF2-40B4-BE49-F238E27FC236}">
                <a16:creationId xmlns:a16="http://schemas.microsoft.com/office/drawing/2014/main" id="{7119E0C9-E5F6-D9AA-1618-72116D4E1738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21377" y="3861048"/>
            <a:ext cx="1694876" cy="1745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757</Words>
  <Application>Microsoft Office PowerPoint</Application>
  <PresentationFormat>宽屏</PresentationFormat>
  <Paragraphs>48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41</cp:revision>
  <dcterms:created xsi:type="dcterms:W3CDTF">2023-05-05T05:33:04Z</dcterms:created>
  <dcterms:modified xsi:type="dcterms:W3CDTF">2023-05-14T08:29:38Z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