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363" r:id="rId2"/>
    <p:sldId id="366" r:id="rId3"/>
    <p:sldId id="368" r:id="rId4"/>
    <p:sldId id="369" r:id="rId5"/>
    <p:sldId id="370" r:id="rId6"/>
    <p:sldId id="373" r:id="rId7"/>
    <p:sldId id="384" r:id="rId8"/>
    <p:sldId id="376" r:id="rId9"/>
    <p:sldId id="378" r:id="rId10"/>
    <p:sldId id="381" r:id="rId11"/>
    <p:sldId id="382" r:id="rId12"/>
    <p:sldId id="386" r:id="rId13"/>
    <p:sldId id="388" r:id="rId14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976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8BEF69-1192-4CC3-A2D0-72870890C2E0}" type="datetimeFigureOut">
              <a:rPr lang="zh-CN" altLang="en-US" smtClean="0"/>
              <a:t>2023/5/14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A76471-B57B-4491-B2B1-697F4F623C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28290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A76471-B57B-4491-B2B1-697F4F623CD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3920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bin"/><Relationship Id="rId2" Type="http://schemas.openxmlformats.org/officeDocument/2006/relationships/image" Target="../media/image24.bin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bin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bin"/><Relationship Id="rId4" Type="http://schemas.openxmlformats.org/officeDocument/2006/relationships/image" Target="../media/image24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bin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bin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68" name="yt_shape_15168"/>
          <p:cNvSpPr txBox="1"/>
          <p:nvPr/>
        </p:nvSpPr>
        <p:spPr>
          <a:xfrm>
            <a:off x="540000" y="900000"/>
            <a:ext cx="2577629" cy="6837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750" b="0" i="0" u="none" spc="20100">
                <a:noFill/>
                <a:effectLst/>
                <a:latin typeface="NEU-BZ-S92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750" b="0" i="0" u="none" spc="20100">
              <a:solidFill>
                <a:srgbClr val="1EE3CF"/>
              </a:solidFill>
              <a:effectLst/>
              <a:latin typeface="NEU-BZ-S92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ba8f9782-9f8c-4716-a4a6-f76ddd03af5c.png&quot;}"/>
            </a:endParaRPr>
          </a:p>
        </p:txBody>
      </p:sp>
      <p:sp>
        <p:nvSpPr>
          <p:cNvPr id="15169" name="yt_shape_15169"/>
          <p:cNvSpPr txBox="1"/>
          <p:nvPr/>
        </p:nvSpPr>
        <p:spPr>
          <a:xfrm>
            <a:off x="540000" y="1634501"/>
            <a:ext cx="3154710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事件的分类</a:t>
            </a:r>
          </a:p>
        </p:txBody>
      </p:sp>
      <p:sp>
        <p:nvSpPr>
          <p:cNvPr id="15170" name="yt_shape_15170"/>
          <p:cNvSpPr txBox="1"/>
          <p:nvPr/>
        </p:nvSpPr>
        <p:spPr>
          <a:xfrm>
            <a:off x="540000" y="2131373"/>
            <a:ext cx="576279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下列事件中属于必然事件的是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5171" name="yt_table_15171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6076218"/>
              </p:ext>
            </p:extLst>
          </p:nvPr>
        </p:nvGraphicFramePr>
        <p:xfrm>
          <a:off x="540000" y="2763040"/>
          <a:ext cx="6062663" cy="1697484"/>
        </p:xfrm>
        <a:graphic>
          <a:graphicData uri="http://schemas.openxmlformats.org/drawingml/2006/table">
            <a:tbl>
              <a:tblPr/>
              <a:tblGrid>
                <a:gridCol w="6062663">
                  <a:extLst>
                    <a:ext uri="{9D8B030D-6E8A-4147-A177-3AD203B41FA5}">
                      <a16:colId xmlns:a16="http://schemas.microsoft.com/office/drawing/2014/main" val="1069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任意画一个三角形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其内角和是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180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太阳从西方升起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随机买一张电影票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座位号是奇数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掷一枚质地均匀的硬币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正面朝上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9"/>
                  </a:ext>
                </a:extLst>
              </a:tr>
            </a:tbl>
          </a:graphicData>
        </a:graphic>
      </p:graphicFrame>
      <p:sp>
        <p:nvSpPr>
          <p:cNvPr id="15173" name="yt_shape_15173"/>
          <p:cNvSpPr txBox="1"/>
          <p:nvPr/>
        </p:nvSpPr>
        <p:spPr>
          <a:xfrm>
            <a:off x="540000" y="4510937"/>
            <a:ext cx="754052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张卡片上依次写上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从中抽出一张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5174" name="yt_shape_15174"/>
          <p:cNvSpPr txBox="1"/>
          <p:nvPr/>
        </p:nvSpPr>
        <p:spPr>
          <a:xfrm>
            <a:off x="540000" y="4990240"/>
            <a:ext cx="615553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卡片上的数字为偶数是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必然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事件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 </a:t>
            </a:r>
          </a:p>
        </p:txBody>
      </p:sp>
      <p:sp>
        <p:nvSpPr>
          <p:cNvPr id="15175" name="yt_shape_15175"/>
          <p:cNvSpPr txBox="1"/>
          <p:nvPr/>
        </p:nvSpPr>
        <p:spPr>
          <a:xfrm>
            <a:off x="540000" y="5469543"/>
            <a:ext cx="646330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卡片上的数字为奇数是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不可能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事件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 </a:t>
            </a:r>
          </a:p>
        </p:txBody>
      </p:sp>
      <p:sp>
        <p:nvSpPr>
          <p:cNvPr id="15176" name="yt_shape_15176"/>
          <p:cNvSpPr txBox="1"/>
          <p:nvPr/>
        </p:nvSpPr>
        <p:spPr>
          <a:xfrm>
            <a:off x="540000" y="5948846"/>
            <a:ext cx="638636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卡片上的数字为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的倍数是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随机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事件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3888436009">
            <a:extLst>
              <a:ext uri="{FF2B5EF4-FFF2-40B4-BE49-F238E27FC236}">
                <a16:creationId xmlns:a16="http://schemas.microsoft.com/office/drawing/2014/main" id="{CFEAB0F3-7DF6-FD03-9D58-D9BAAC759498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4311"/>
            <a:ext cx="2425764" cy="608478"/>
          </a:xfrm>
          <a:prstGeom prst="rect">
            <a:avLst/>
          </a:prstGeom>
        </p:spPr>
      </p:pic>
      <p:pic>
        <p:nvPicPr>
          <p:cNvPr id="5" name="yt_shape_1683888436026">
            <a:extLst>
              <a:ext uri="{FF2B5EF4-FFF2-40B4-BE49-F238E27FC236}">
                <a16:creationId xmlns:a16="http://schemas.microsoft.com/office/drawing/2014/main" id="{378E3945-50A2-8EAD-1789-B76813FB46D5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674290"/>
            <a:ext cx="1168464" cy="36219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5DB2CA0-4528-C663-3D8A-468C74F19835}"/>
              </a:ext>
            </a:extLst>
          </p:cNvPr>
          <p:cNvSpPr txBox="1"/>
          <p:nvPr/>
        </p:nvSpPr>
        <p:spPr>
          <a:xfrm>
            <a:off x="5326789" y="208456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FC2EC96-ED3D-8DA2-C5E1-1B4D249AF8A8}"/>
              </a:ext>
            </a:extLst>
          </p:cNvPr>
          <p:cNvSpPr txBox="1"/>
          <p:nvPr/>
        </p:nvSpPr>
        <p:spPr>
          <a:xfrm>
            <a:off x="4564789" y="4943434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必然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9809669-B671-320B-02AD-46E2AD3FDD7A}"/>
              </a:ext>
            </a:extLst>
          </p:cNvPr>
          <p:cNvSpPr txBox="1"/>
          <p:nvPr/>
        </p:nvSpPr>
        <p:spPr>
          <a:xfrm>
            <a:off x="4564789" y="5422737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不可能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00D5F93-034F-D717-A395-8E0945EB24B1}"/>
              </a:ext>
            </a:extLst>
          </p:cNvPr>
          <p:cNvSpPr txBox="1"/>
          <p:nvPr/>
        </p:nvSpPr>
        <p:spPr>
          <a:xfrm>
            <a:off x="5021989" y="5902041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随机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7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221" name="yt_shape_15221"/>
              <p:cNvSpPr txBox="1"/>
              <p:nvPr/>
            </p:nvSpPr>
            <p:spPr>
              <a:xfrm>
                <a:off x="540119" y="900000"/>
                <a:ext cx="11111999" cy="159915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一只不透明的布袋中有三种珠子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除颜色以外没有任何区别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分别是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个红珠子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个白珠子和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个黑珠子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每次只摸出一个珠子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观察后均放回搅匀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在连续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次摸出的都是红珠子的情况下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次摸出红珠子的概率是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221" name="yt_shape_15221" descr="{&quot;rangeId&quot;:16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599156"/>
              </a:xfrm>
              <a:prstGeom prst="rect">
                <a:avLst/>
              </a:prstGeom>
              <a:blipFill>
                <a:blip r:embed="rId2"/>
                <a:stretch>
                  <a:fillRect l="-1701" t="-4580" r="-439" b="-49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8FA95C8-CFF7-1C6C-7AF1-0098C7C5CBFC}"/>
                  </a:ext>
                </a:extLst>
              </p:cNvPr>
              <p:cNvSpPr txBox="1"/>
              <p:nvPr/>
            </p:nvSpPr>
            <p:spPr>
              <a:xfrm>
                <a:off x="8679707" y="1723220"/>
                <a:ext cx="613474" cy="67432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6, 'hasSerialNum': 1, 'mathAnswerShape': 1, 'pageBreak': True}">
                <a:extLst>
                  <a:ext uri="{FF2B5EF4-FFF2-40B4-BE49-F238E27FC236}">
                    <a16:creationId xmlns:a16="http://schemas.microsoft.com/office/drawing/2014/main" id="{28FA95C8-CFF7-1C6C-7AF1-0098C7C5CBF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79707" y="1723220"/>
                <a:ext cx="613474" cy="67432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23" name="yt_shape_15223"/>
          <p:cNvSpPr txBox="1"/>
          <p:nvPr/>
        </p:nvSpPr>
        <p:spPr>
          <a:xfrm>
            <a:off x="540000" y="900000"/>
            <a:ext cx="2539157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19800">
                <a:noFill/>
                <a:effectLst/>
                <a:latin typeface="NEU-BZ-S92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19800">
              <a:solidFill>
                <a:srgbClr val="1EE3CF"/>
              </a:solidFill>
              <a:effectLst/>
              <a:latin typeface="NEU-BZ-S92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dda8be3d-d6d4-4e52-aef7-131e5fcc27bb.png&quot;}"/>
            </a:endParaRPr>
          </a:p>
        </p:txBody>
      </p:sp>
      <p:sp>
        <p:nvSpPr>
          <p:cNvPr id="15224" name="yt_shape_15224"/>
          <p:cNvSpPr txBox="1"/>
          <p:nvPr/>
        </p:nvSpPr>
        <p:spPr>
          <a:xfrm>
            <a:off x="540119" y="1652711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在大课间活动中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体育老师随机抽取了九年级甲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乙两班部分女生进行一分钟仰卧起坐的测试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并对成绩进行统计分析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绘制了如下的频数分布表和统计图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graphicFrame>
        <p:nvGraphicFramePr>
          <p:cNvPr id="15225" name="yt_table_15225" title="H_204.235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7840879"/>
              </p:ext>
            </p:extLst>
          </p:nvPr>
        </p:nvGraphicFramePr>
        <p:xfrm>
          <a:off x="540000" y="2748030"/>
          <a:ext cx="11111998" cy="2593787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1001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112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005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分组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频数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频率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第一组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≤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第二组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≤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第三组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≤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第四组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≤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227" name="yt_shape_15227"/>
          <p:cNvSpPr txBox="1"/>
          <p:nvPr/>
        </p:nvSpPr>
        <p:spPr>
          <a:xfrm>
            <a:off x="540000" y="5611245"/>
            <a:ext cx="4924425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请你根据图表中信息完成下列问题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pic>
        <p:nvPicPr>
          <p:cNvPr id="3" name="yt_shape_1683888436178">
            <a:extLst>
              <a:ext uri="{FF2B5EF4-FFF2-40B4-BE49-F238E27FC236}">
                <a16:creationId xmlns:a16="http://schemas.microsoft.com/office/drawing/2014/main" id="{CBE63719-EC79-CAE2-EFFD-EE8C944F3E78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483"/>
            <a:ext cx="2387664" cy="636169"/>
          </a:xfrm>
          <a:prstGeom prst="rect">
            <a:avLst/>
          </a:prstGeom>
        </p:spPr>
      </p:pic>
      <p:sp>
        <p:nvSpPr>
          <p:cNvPr id="2" name="yt_shape_15228">
            <a:extLst>
              <a:ext uri="{FF2B5EF4-FFF2-40B4-BE49-F238E27FC236}">
                <a16:creationId xmlns:a16="http://schemas.microsoft.com/office/drawing/2014/main" id="{AAFBFFAB-F6CF-A38B-4FBB-D0D204004A81}"/>
              </a:ext>
            </a:extLst>
          </p:cNvPr>
          <p:cNvSpPr txBox="1"/>
          <p:nvPr/>
        </p:nvSpPr>
        <p:spPr>
          <a:xfrm>
            <a:off x="540000" y="6168837"/>
            <a:ext cx="984885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频数分布表中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并将条形统计图补充完整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 </a:t>
            </a: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28" name="yt_shape_15228"/>
          <p:cNvSpPr txBox="1"/>
          <p:nvPr/>
        </p:nvSpPr>
        <p:spPr>
          <a:xfrm>
            <a:off x="540000" y="900000"/>
            <a:ext cx="984885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频数分布表中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并将条形统计图补充完整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 </a:t>
            </a:r>
          </a:p>
        </p:txBody>
      </p:sp>
      <p:sp>
        <p:nvSpPr>
          <p:cNvPr id="2" name="yt_shape_15229"/>
          <p:cNvSpPr txBox="1"/>
          <p:nvPr/>
        </p:nvSpPr>
        <p:spPr>
          <a:xfrm>
            <a:off x="540000" y="1531667"/>
            <a:ext cx="615553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补全条形统计图如图所示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5230" name="yt_image_15230">
            <a:extLst>
              <a:ext uri="">
                <a16:creationId xmlns:p14="http://schemas.microsoft.com/office/powerpoint/2010/main"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23440" y="1531667"/>
            <a:ext cx="2628559" cy="2148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232" name="yt_image_15232">
            <a:extLst>
              <a:ext uri="">
                <a16:creationId xmlns:p14="http://schemas.microsoft.com/office/powerpoint/2010/main"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10241" y="3883475"/>
            <a:ext cx="2508996" cy="2128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yt_shape_15234">
            <a:extLst>
              <a:ext uri="{FF2B5EF4-FFF2-40B4-BE49-F238E27FC236}">
                <a16:creationId xmlns:a16="http://schemas.microsoft.com/office/drawing/2014/main" id="{A3126D28-B8BC-F853-8FFA-711FED4930F8}"/>
              </a:ext>
            </a:extLst>
          </p:cNvPr>
          <p:cNvSpPr txBox="1"/>
          <p:nvPr/>
        </p:nvSpPr>
        <p:spPr>
          <a:xfrm>
            <a:off x="540119" y="2121190"/>
            <a:ext cx="6852025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如果该校九年级共有女生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估计仰卧起坐能够一分钟完成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或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次以上的女生有多少人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</a:p>
        </p:txBody>
      </p:sp>
      <p:sp>
        <p:nvSpPr>
          <p:cNvPr id="4" name="yt_shape_15235">
            <a:extLst>
              <a:ext uri="{FF2B5EF4-FFF2-40B4-BE49-F238E27FC236}">
                <a16:creationId xmlns:a16="http://schemas.microsoft.com/office/drawing/2014/main" id="{F1B5B214-BB73-A71B-3F4E-5C5B57C647B8}"/>
              </a:ext>
            </a:extLst>
          </p:cNvPr>
          <p:cNvSpPr txBox="1"/>
          <p:nvPr/>
        </p:nvSpPr>
        <p:spPr>
          <a:xfrm>
            <a:off x="540000" y="3216509"/>
            <a:ext cx="600164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99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38" name="yt_shape_15238"/>
          <p:cNvSpPr txBox="1"/>
          <p:nvPr/>
        </p:nvSpPr>
        <p:spPr>
          <a:xfrm>
            <a:off x="540119" y="900000"/>
            <a:ext cx="11111999" cy="13722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已知第一组中只有一个甲班学生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第四组中只有一个乙班学生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老师随机从这两个组中各选一名学生谈心得体会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则所选两人正好都是甲班学生的概率是多少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</a:p>
        </p:txBody>
      </p:sp>
      <p:sp>
        <p:nvSpPr>
          <p:cNvPr id="4" name="yt_shape_15239"/>
          <p:cNvSpPr txBox="1"/>
          <p:nvPr/>
        </p:nvSpPr>
        <p:spPr>
          <a:xfrm>
            <a:off x="540119" y="2475451"/>
            <a:ext cx="5411865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由题意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可画如下树状图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pic>
        <p:nvPicPr>
          <p:cNvPr id="15243" name="yt_image_15243">
            <a:extLst>
              <a:ext uri="">
                <a16:creationId xmlns:p14="http://schemas.microsoft.com/office/powerpoint/2010/main"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28992" y="3050552"/>
            <a:ext cx="4239147" cy="1530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5239">
                <a:extLst>
                  <a:ext uri="{FF2B5EF4-FFF2-40B4-BE49-F238E27FC236}">
                    <a16:creationId xmlns:a16="http://schemas.microsoft.com/office/drawing/2014/main" id="{8D98CEE3-51BB-F05F-3256-1F9A6D19C1CD}"/>
                  </a:ext>
                </a:extLst>
              </p:cNvPr>
              <p:cNvSpPr txBox="1"/>
              <p:nvPr/>
            </p:nvSpPr>
            <p:spPr>
              <a:xfrm>
                <a:off x="558060" y="4709202"/>
                <a:ext cx="6186012" cy="160011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由树状图可知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共有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种等可能的情况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其中所选两人正好都是甲班学生的情况有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种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故所选两人正好都是甲班学生的概率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5239">
                <a:extLst>
                  <a:ext uri="{FF2B5EF4-FFF2-40B4-BE49-F238E27FC236}">
                    <a16:creationId xmlns:a16="http://schemas.microsoft.com/office/drawing/2014/main" id="{8D98CEE3-51BB-F05F-3256-1F9A6D19C1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8060" y="4709202"/>
                <a:ext cx="6186012" cy="1600118"/>
              </a:xfrm>
              <a:prstGeom prst="rect">
                <a:avLst/>
              </a:prstGeom>
              <a:blipFill>
                <a:blip r:embed="rId3"/>
                <a:stretch>
                  <a:fillRect l="-3057" t="-3435" r="-1578" b="-5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image_15230">
            <a:extLst>
              <a:ext uri="{FF2B5EF4-FFF2-40B4-BE49-F238E27FC236}">
                <a16:creationId xmlns:a16="http://schemas.microsoft.com/office/drawing/2014/main" id="{C0B08BF2-615B-F68E-6908-CEB5B102C3EF}"/>
              </a:ext>
              <a:ext uri="">
                <a16:creationId xmlns:p14="http://schemas.microsoft.com/office/powerpoint/2010/main"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61900" y="2360464"/>
            <a:ext cx="2450724" cy="2003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yt_image_15232">
            <a:extLst>
              <a:ext uri="{FF2B5EF4-FFF2-40B4-BE49-F238E27FC236}">
                <a16:creationId xmlns:a16="http://schemas.microsoft.com/office/drawing/2014/main" id="{23357A64-EDCC-8BFE-94C0-5886489A8EB1}"/>
              </a:ext>
              <a:ext uri="">
                <a16:creationId xmlns:p14="http://schemas.microsoft.com/office/powerpoint/2010/main"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340612" y="4612688"/>
            <a:ext cx="2339250" cy="1984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77" name="yt_shape_15177"/>
          <p:cNvSpPr txBox="1"/>
          <p:nvPr/>
        </p:nvSpPr>
        <p:spPr>
          <a:xfrm>
            <a:off x="540000" y="900000"/>
            <a:ext cx="4693593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概率的意义及简单应用</a:t>
            </a:r>
          </a:p>
        </p:txBody>
      </p:sp>
      <p:sp>
        <p:nvSpPr>
          <p:cNvPr id="15178" name="yt_shape_15178"/>
          <p:cNvSpPr txBox="1"/>
          <p:nvPr/>
        </p:nvSpPr>
        <p:spPr>
          <a:xfrm>
            <a:off x="540119" y="139687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印度尼西亚爪哇岛的一座火山的斜坡上生长着一种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地震花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人们观察发现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如果这种花开得不是时候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不是火山爆发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就是有地震发生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据说预报准确率高达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90%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5179" name="yt_table_15179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5709871"/>
              </p:ext>
            </p:extLst>
          </p:nvPr>
        </p:nvGraphicFramePr>
        <p:xfrm>
          <a:off x="540000" y="2988802"/>
          <a:ext cx="3835400" cy="1697484"/>
        </p:xfrm>
        <a:graphic>
          <a:graphicData uri="http://schemas.openxmlformats.org/drawingml/2006/table">
            <a:tbl>
              <a:tblPr/>
              <a:tblGrid>
                <a:gridCol w="3835400">
                  <a:extLst>
                    <a:ext uri="{9D8B030D-6E8A-4147-A177-3AD203B41FA5}">
                      <a16:colId xmlns:a16="http://schemas.microsoft.com/office/drawing/2014/main" val="1069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预报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次有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次准确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预报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次有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次准确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预报准确率很高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90%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的花能预报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13"/>
                  </a:ext>
                </a:extLst>
              </a:tr>
            </a:tbl>
          </a:graphicData>
        </a:graphic>
      </p:graphicFrame>
      <p:pic>
        <p:nvPicPr>
          <p:cNvPr id="3" name="yt_shape_1683888436052">
            <a:extLst>
              <a:ext uri="{FF2B5EF4-FFF2-40B4-BE49-F238E27FC236}">
                <a16:creationId xmlns:a16="http://schemas.microsoft.com/office/drawing/2014/main" id="{FA525FD4-FA45-CA06-34EE-89F36430BCC0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789"/>
            <a:ext cx="1168464" cy="36219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BCB7F4C-6781-CA77-E5BB-A0457AAB9947}"/>
              </a:ext>
            </a:extLst>
          </p:cNvPr>
          <p:cNvSpPr txBox="1"/>
          <p:nvPr/>
        </p:nvSpPr>
        <p:spPr>
          <a:xfrm>
            <a:off x="4361708" y="230104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181" name="yt_shape_15181"/>
              <p:cNvSpPr txBox="1"/>
              <p:nvPr/>
            </p:nvSpPr>
            <p:spPr>
              <a:xfrm>
                <a:off x="540119" y="900000"/>
                <a:ext cx="11111999" cy="107010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小球在如图所示的地板上自由地滚动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并随机地停留在某块方砖上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那么小球最终停留在阴影区域的概率是</a:t>
                </a:r>
                <a:r>
                  <a:rPr lang="zh-CN" altLang="zh-CN" sz="100" b="0" i="1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181" name="yt_shape_15181" descr="{&quot;rangeId&quot;:6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070101"/>
              </a:xfrm>
              <a:prstGeom prst="rect">
                <a:avLst/>
              </a:prstGeom>
              <a:blipFill>
                <a:blip r:embed="rId2"/>
                <a:stretch>
                  <a:fillRect l="-1701" t="-6857" r="-439" b="-12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183" name="yt_image_15183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63667" y="2225511"/>
            <a:ext cx="1064664" cy="1064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85ECCEF-32FD-D453-18F7-0BC7C14146BA}"/>
                  </a:ext>
                </a:extLst>
              </p:cNvPr>
              <p:cNvSpPr txBox="1"/>
              <p:nvPr/>
            </p:nvSpPr>
            <p:spPr>
              <a:xfrm>
                <a:off x="4488708" y="1247732"/>
                <a:ext cx="613474" cy="67787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6, 'hasSerialNum': 1, 'mathAnswerShape': 1, 'pageBreak': True}">
                <a:extLst>
                  <a:ext uri="{FF2B5EF4-FFF2-40B4-BE49-F238E27FC236}">
                    <a16:creationId xmlns:a16="http://schemas.microsoft.com/office/drawing/2014/main" id="{585ECCEF-32FD-D453-18F7-0BC7C14146B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88708" y="1247732"/>
                <a:ext cx="613474" cy="67787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85" name="yt_shape_15185"/>
          <p:cNvSpPr txBox="1"/>
          <p:nvPr/>
        </p:nvSpPr>
        <p:spPr>
          <a:xfrm>
            <a:off x="540119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一个不透明的袋中装有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个只有颜色不同的球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个黄球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个黑球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个红球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5186" name="yt_shape_15186"/>
          <p:cNvSpPr txBox="1"/>
          <p:nvPr/>
        </p:nvSpPr>
        <p:spPr>
          <a:xfrm>
            <a:off x="540000" y="1842955"/>
            <a:ext cx="56938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求从袋中摸出一个球是黄球的概率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187" name="yt_shape_15187"/>
              <p:cNvSpPr txBox="1"/>
              <p:nvPr/>
            </p:nvSpPr>
            <p:spPr>
              <a:xfrm>
                <a:off x="540000" y="2322258"/>
                <a:ext cx="7078861" cy="112928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由题意知总共有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个球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其中黄球有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个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摸出一个球是黄球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5187" name="yt_shape_15187" descr="{&quot;rangeId&quot;:7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22258"/>
                <a:ext cx="7078861" cy="1129284"/>
              </a:xfrm>
              <a:prstGeom prst="rect">
                <a:avLst/>
              </a:prstGeom>
              <a:blipFill>
                <a:blip r:embed="rId2"/>
                <a:stretch>
                  <a:fillRect l="-2670" t="-4865" r="-1637" b="-8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189" name="yt_shape_15189"/>
              <p:cNvSpPr txBox="1"/>
              <p:nvPr/>
            </p:nvSpPr>
            <p:spPr>
              <a:xfrm>
                <a:off x="540119" y="3502330"/>
                <a:ext cx="11111999" cy="109247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现从袋中取出若干个黑球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搅匀后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使从袋中摸出一个黑球的概率是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求从袋中取出黑球的个数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5189" name="yt_shape_15189" descr="{&quot;rangeId&quot;:7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502330"/>
                <a:ext cx="11111999" cy="1092479"/>
              </a:xfrm>
              <a:prstGeom prst="rect">
                <a:avLst/>
              </a:prstGeom>
              <a:blipFill>
                <a:blip r:embed="rId3"/>
                <a:stretch>
                  <a:fillRect l="-1701" r="-220" b="-156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191" name="yt_shape_15191"/>
              <p:cNvSpPr txBox="1"/>
              <p:nvPr/>
            </p:nvSpPr>
            <p:spPr>
              <a:xfrm>
                <a:off x="540119" y="4645597"/>
                <a:ext cx="10812465" cy="159069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设取出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个黑球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则袋中还剩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个黑球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这时袋中的总球数为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个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依题意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20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经检验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是原分式方程的解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且符合题意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故从袋中取出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个黑球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5191" name="yt_shape_1519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645597"/>
                <a:ext cx="10812465" cy="1590692"/>
              </a:xfrm>
              <a:prstGeom prst="rect">
                <a:avLst/>
              </a:prstGeom>
              <a:blipFill>
                <a:blip r:embed="rId4"/>
                <a:stretch>
                  <a:fillRect l="-1748" t="-3065" r="-508" b="-111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1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51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51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87" grpId="0" build="allAtOnce"/>
      <p:bldP spid="15191" grpId="0" uiExpand="1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93" name="yt_shape_15193"/>
          <p:cNvSpPr txBox="1"/>
          <p:nvPr/>
        </p:nvSpPr>
        <p:spPr>
          <a:xfrm>
            <a:off x="540000" y="900000"/>
            <a:ext cx="3770263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用列举法求概率</a:t>
            </a:r>
          </a:p>
        </p:txBody>
      </p:sp>
      <p:sp>
        <p:nvSpPr>
          <p:cNvPr id="15194" name="yt_shape_15194"/>
          <p:cNvSpPr txBox="1"/>
          <p:nvPr/>
        </p:nvSpPr>
        <p:spPr>
          <a:xfrm>
            <a:off x="540119" y="139687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书架上放着三本小说和两本散文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小明从中随机抽取两本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两本都是小说的概率是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195" name="yt_table_15195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45767921"/>
                  </p:ext>
                </p:extLst>
              </p:nvPr>
            </p:nvGraphicFramePr>
            <p:xfrm>
              <a:off x="540000" y="2508671"/>
              <a:ext cx="7924166" cy="636524"/>
            </p:xfrm>
            <a:graphic>
              <a:graphicData uri="http://schemas.openxmlformats.org/drawingml/2006/table">
                <a:tbl>
                  <a:tblPr/>
                  <a:tblGrid>
                    <a:gridCol w="2222818">
                      <a:extLst>
                        <a:ext uri="{9D8B030D-6E8A-4147-A177-3AD203B41FA5}">
                          <a16:colId xmlns:a16="http://schemas.microsoft.com/office/drawing/2014/main" val="10698"/>
                        </a:ext>
                      </a:extLst>
                    </a:gridCol>
                    <a:gridCol w="2205355">
                      <a:extLst>
                        <a:ext uri="{9D8B030D-6E8A-4147-A177-3AD203B41FA5}">
                          <a16:colId xmlns:a16="http://schemas.microsoft.com/office/drawing/2014/main" val="10699"/>
                        </a:ext>
                      </a:extLst>
                    </a:gridCol>
                    <a:gridCol w="2205355">
                      <a:extLst>
                        <a:ext uri="{9D8B030D-6E8A-4147-A177-3AD203B41FA5}">
                          <a16:colId xmlns:a16="http://schemas.microsoft.com/office/drawing/2014/main" val="10700"/>
                        </a:ext>
                      </a:extLst>
                    </a:gridCol>
                    <a:gridCol w="1290638">
                      <a:extLst>
                        <a:ext uri="{9D8B030D-6E8A-4147-A177-3AD203B41FA5}">
                          <a16:colId xmlns:a16="http://schemas.microsoft.com/office/drawing/2014/main" val="1070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10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9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10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14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5195" name="yt_table_15195" descr="{&quot;rangeId&quot;:9,&quot;type&quot;:&quot;Option&quot;}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45767921"/>
                  </p:ext>
                </p:extLst>
              </p:nvPr>
            </p:nvGraphicFramePr>
            <p:xfrm>
              <a:off x="540000" y="2508671"/>
              <a:ext cx="7924166" cy="636524"/>
            </p:xfrm>
            <a:graphic>
              <a:graphicData uri="http://schemas.openxmlformats.org/drawingml/2006/table">
                <a:tbl>
                  <a:tblPr/>
                  <a:tblGrid>
                    <a:gridCol w="2222818">
                      <a:extLst>
                        <a:ext uri="{9D8B030D-6E8A-4147-A177-3AD203B41FA5}">
                          <a16:colId xmlns:a16="http://schemas.microsoft.com/office/drawing/2014/main" val="10698"/>
                        </a:ext>
                      </a:extLst>
                    </a:gridCol>
                    <a:gridCol w="2205355">
                      <a:extLst>
                        <a:ext uri="{9D8B030D-6E8A-4147-A177-3AD203B41FA5}">
                          <a16:colId xmlns:a16="http://schemas.microsoft.com/office/drawing/2014/main" val="10699"/>
                        </a:ext>
                      </a:extLst>
                    </a:gridCol>
                    <a:gridCol w="2205355">
                      <a:extLst>
                        <a:ext uri="{9D8B030D-6E8A-4147-A177-3AD203B41FA5}">
                          <a16:colId xmlns:a16="http://schemas.microsoft.com/office/drawing/2014/main" val="10700"/>
                        </a:ext>
                      </a:extLst>
                    </a:gridCol>
                    <a:gridCol w="1290638">
                      <a:extLst>
                        <a:ext uri="{9D8B030D-6E8A-4147-A177-3AD203B41FA5}">
                          <a16:colId xmlns:a16="http://schemas.microsoft.com/office/drawing/2014/main" val="10701"/>
                        </a:ext>
                      </a:extLst>
                    </a:gridCol>
                  </a:tblGrid>
                  <a:tr h="6365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56438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0829" r="-158564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00829" r="-58564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513679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14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196" name="yt_shape_15196"/>
              <p:cNvSpPr txBox="1"/>
              <p:nvPr/>
            </p:nvSpPr>
            <p:spPr>
              <a:xfrm>
                <a:off x="540119" y="3195842"/>
                <a:ext cx="11111999" cy="159915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一个不透明的口袋中有两个完全相同的小球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把它们分别标号为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随机摸取一个小球后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放回并摇匀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再随机摸取一个小球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两次取出的小球标号的和等于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的概率为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5196" name="yt_shape_15196" descr="{&quot;rangeId&quot;:1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195842"/>
                <a:ext cx="11111999" cy="1599156"/>
              </a:xfrm>
              <a:prstGeom prst="rect">
                <a:avLst/>
              </a:prstGeom>
              <a:blipFill>
                <a:blip r:embed="rId3"/>
                <a:stretch>
                  <a:fillRect l="-1701" t="-4183" b="-45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3888436088">
            <a:extLst>
              <a:ext uri="{FF2B5EF4-FFF2-40B4-BE49-F238E27FC236}">
                <a16:creationId xmlns:a16="http://schemas.microsoft.com/office/drawing/2014/main" id="{EF6DE6D0-2A56-21DD-8450-30615A55F64D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789"/>
            <a:ext cx="1168464" cy="36219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3529AF0-EF9A-9EB7-5AD3-908A6A095E9B}"/>
              </a:ext>
            </a:extLst>
          </p:cNvPr>
          <p:cNvSpPr txBox="1"/>
          <p:nvPr/>
        </p:nvSpPr>
        <p:spPr>
          <a:xfrm>
            <a:off x="1364508" y="182555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DAF82B3-3342-CFCB-B0B0-975F18FEA8EB}"/>
                  </a:ext>
                </a:extLst>
              </p:cNvPr>
              <p:cNvSpPr txBox="1"/>
              <p:nvPr/>
            </p:nvSpPr>
            <p:spPr>
              <a:xfrm>
                <a:off x="1974108" y="4019062"/>
                <a:ext cx="613474" cy="67432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4" name="文本框 3" descr="{'rangeId': 10, 'hasSerialNum': 1, 'mathAnswerShape': 1}">
                <a:extLst>
                  <a:ext uri="{FF2B5EF4-FFF2-40B4-BE49-F238E27FC236}">
                    <a16:creationId xmlns:a16="http://schemas.microsoft.com/office/drawing/2014/main" id="{EDAF82B3-3342-CFCB-B0B0-975F18FEA8E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74108" y="4019062"/>
                <a:ext cx="613474" cy="67432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98" name="yt_shape_15198"/>
          <p:cNvSpPr txBox="1"/>
          <p:nvPr/>
        </p:nvSpPr>
        <p:spPr>
          <a:xfrm>
            <a:off x="540119" y="900000"/>
            <a:ext cx="11244513" cy="18524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遵义市中考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甲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乙两个带指针的转盘分别被分成三个面积相等的扇形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两个转盘除表面数字不同外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其他完全相同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转盘甲上的数字分别是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转盘乙上的数字分别是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规定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指针恰好停留在分界线上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则重新转一次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5199" name="yt_image_15199">
            <a:extLst>
              <a:ext uri="">
                <a16:creationId xmlns:m="http://schemas.openxmlformats.org/officeDocument/2006/math" xmlns:a14="http://schemas.microsoft.com/office/drawing/2010/main" xmlns:mc="http://schemas.openxmlformats.org/markup-compatibility/2006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0425" y="2803218"/>
            <a:ext cx="2331149" cy="1300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5201" name="yt_shape_15201"/>
              <p:cNvSpPr txBox="1"/>
              <p:nvPr/>
            </p:nvSpPr>
            <p:spPr>
              <a:xfrm>
                <a:off x="540119" y="4246884"/>
                <a:ext cx="11111999" cy="127034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转动转盘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转盘甲指针指向正数的概率是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转盘乙指针指向正数的概率是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5201" name="yt_shape_1520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246884"/>
                <a:ext cx="11111999" cy="1270348"/>
              </a:xfrm>
              <a:prstGeom prst="rect">
                <a:avLst/>
              </a:prstGeom>
              <a:blipFill>
                <a:blip r:embed="rId3"/>
                <a:stretch>
                  <a:fillRect l="-1701" r="-220" b="-100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2D7CD4E-14D9-8CBD-3760-6AEE0324D7A5}"/>
                  </a:ext>
                </a:extLst>
              </p:cNvPr>
              <p:cNvSpPr txBox="1"/>
              <p:nvPr/>
            </p:nvSpPr>
            <p:spPr>
              <a:xfrm>
                <a:off x="7003307" y="4050299"/>
                <a:ext cx="613474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2D7CD4E-14D9-8CBD-3760-6AEE0324D7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03307" y="4050299"/>
                <a:ext cx="613474" cy="76747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B70C87E-55CA-C894-9E17-269DBC65A3FC}"/>
                  </a:ext>
                </a:extLst>
              </p:cNvPr>
              <p:cNvSpPr txBox="1"/>
              <p:nvPr/>
            </p:nvSpPr>
            <p:spPr>
              <a:xfrm>
                <a:off x="1059708" y="4792990"/>
                <a:ext cx="613474" cy="6778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B70C87E-55CA-C894-9E17-269DBC65A3F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9708" y="4792990"/>
                <a:ext cx="613474" cy="67781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03" name="yt_shape_15203"/>
          <p:cNvSpPr txBox="1"/>
          <p:nvPr/>
        </p:nvSpPr>
        <p:spPr>
          <a:xfrm>
            <a:off x="540119" y="900000"/>
            <a:ext cx="8436201" cy="128721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若同时转动两个转盘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转盘甲指针所指的数字记为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转盘乙指针所指的数字记为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请用列表法或画树状图法求满足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的概率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5204" name="yt_shape_15204"/>
          <p:cNvSpPr txBox="1"/>
          <p:nvPr/>
        </p:nvSpPr>
        <p:spPr>
          <a:xfrm>
            <a:off x="540000" y="2277397"/>
            <a:ext cx="2154436" cy="3843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列表如下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graphicFrame>
        <p:nvGraphicFramePr>
          <p:cNvPr id="15205" name="yt_table_15205" title="H_238.50015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5961593"/>
              </p:ext>
            </p:extLst>
          </p:nvPr>
        </p:nvGraphicFramePr>
        <p:xfrm>
          <a:off x="540000" y="2815176"/>
          <a:ext cx="11111997" cy="284607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0490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311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20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01157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indent="609523" algn="r" eaLnBrk="1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1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</a:p>
                    <a:p>
                      <a:pPr algn="ctr" eaLnBrk="1" latinLnBrk="0" hangingPunct="0">
                        <a:lnSpc>
                          <a:spcPct val="120000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和</a:t>
                      </a:r>
                    </a:p>
                    <a:p>
                      <a:pPr algn="l" eaLnBrk="1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1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5207">
                <a:extLst>
                  <a:ext uri="{FF2B5EF4-FFF2-40B4-BE49-F238E27FC236}">
                    <a16:creationId xmlns:a16="http://schemas.microsoft.com/office/drawing/2014/main" id="{957B2939-E438-ABCC-E991-C6E0455618D7}"/>
                  </a:ext>
                </a:extLst>
              </p:cNvPr>
              <p:cNvSpPr txBox="1"/>
              <p:nvPr/>
            </p:nvSpPr>
            <p:spPr>
              <a:xfrm>
                <a:off x="540119" y="5767256"/>
                <a:ext cx="11111999" cy="104612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由列表可知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共有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种等可能的结果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其中满足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的结果有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种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满足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5207">
                <a:extLst>
                  <a:ext uri="{FF2B5EF4-FFF2-40B4-BE49-F238E27FC236}">
                    <a16:creationId xmlns:a16="http://schemas.microsoft.com/office/drawing/2014/main" id="{957B2939-E438-ABCC-E991-C6E0455618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5767256"/>
                <a:ext cx="11111999" cy="1046120"/>
              </a:xfrm>
              <a:prstGeom prst="rect">
                <a:avLst/>
              </a:prstGeom>
              <a:blipFill>
                <a:blip r:embed="rId3"/>
                <a:stretch>
                  <a:fillRect l="-1701" t="-7558" b="-87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image_15199">
            <a:extLst>
              <a:ext uri="{FF2B5EF4-FFF2-40B4-BE49-F238E27FC236}">
                <a16:creationId xmlns:a16="http://schemas.microsoft.com/office/drawing/2014/main" id="{3A26E65A-5008-5993-C4B9-364AC76CCA9B}"/>
              </a:ext>
              <a:ext uri="">
                <a16:creationId xmlns:m="http://schemas.openxmlformats.org/officeDocument/2006/math" xmlns:a14="http://schemas.microsoft.com/office/drawing/2010/main" xmlns:mc="http://schemas.openxmlformats.org/markup-compatibility/2006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320732" y="970935"/>
            <a:ext cx="2331149" cy="1300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E922442E-8F03-53C7-6884-CC53DD952D12}"/>
              </a:ext>
            </a:extLst>
          </p:cNvPr>
          <p:cNvCxnSpPr>
            <a:cxnSpLocks/>
          </p:cNvCxnSpPr>
          <p:nvPr/>
        </p:nvCxnSpPr>
        <p:spPr>
          <a:xfrm>
            <a:off x="1055440" y="2815176"/>
            <a:ext cx="1512168" cy="133390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68E02AEB-659B-1BD1-E335-571A9AC56472}"/>
              </a:ext>
            </a:extLst>
          </p:cNvPr>
          <p:cNvCxnSpPr>
            <a:cxnSpLocks/>
          </p:cNvCxnSpPr>
          <p:nvPr/>
        </p:nvCxnSpPr>
        <p:spPr>
          <a:xfrm>
            <a:off x="540000" y="3429000"/>
            <a:ext cx="2027608" cy="72008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04" grpId="0" build="allAtOnce"/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09" name="yt_shape_15209"/>
          <p:cNvSpPr txBox="1"/>
          <p:nvPr/>
        </p:nvSpPr>
        <p:spPr>
          <a:xfrm>
            <a:off x="540000" y="900000"/>
            <a:ext cx="3770263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用频率估计概率</a:t>
            </a:r>
          </a:p>
        </p:txBody>
      </p:sp>
      <p:sp>
        <p:nvSpPr>
          <p:cNvPr id="15210" name="yt_shape_15210"/>
          <p:cNvSpPr txBox="1"/>
          <p:nvPr/>
        </p:nvSpPr>
        <p:spPr>
          <a:xfrm>
            <a:off x="540119" y="139687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某人把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粒黄豆染色后与完整的一袋黄豆充分混匀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接着抓出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粒黄豆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数出其中有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粒黄豆被染色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则这袋黄豆原来估计有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5211" name="yt_table_15211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0413389"/>
              </p:ext>
            </p:extLst>
          </p:nvPr>
        </p:nvGraphicFramePr>
        <p:xfrm>
          <a:off x="540000" y="2508671"/>
          <a:ext cx="9486266" cy="424371"/>
        </p:xfrm>
        <a:graphic>
          <a:graphicData uri="http://schemas.openxmlformats.org/drawingml/2006/table">
            <a:tbl>
              <a:tblPr/>
              <a:tblGrid>
                <a:gridCol w="2499043">
                  <a:extLst>
                    <a:ext uri="{9D8B030D-6E8A-4147-A177-3AD203B41FA5}">
                      <a16:colId xmlns:a16="http://schemas.microsoft.com/office/drawing/2014/main" val="10702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703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704"/>
                    </a:ext>
                  </a:extLst>
                </a:gridCol>
                <a:gridCol w="1719263">
                  <a:extLst>
                    <a:ext uri="{9D8B030D-6E8A-4147-A177-3AD203B41FA5}">
                      <a16:colId xmlns:a16="http://schemas.microsoft.com/office/drawing/2014/main" val="107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粒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160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粒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450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粒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粒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15"/>
                  </a:ext>
                </a:extLst>
              </a:tr>
            </a:tbl>
          </a:graphicData>
        </a:graphic>
      </p:graphicFrame>
      <p:pic>
        <p:nvPicPr>
          <p:cNvPr id="3" name="yt_shape_1683888436126">
            <a:extLst>
              <a:ext uri="{FF2B5EF4-FFF2-40B4-BE49-F238E27FC236}">
                <a16:creationId xmlns:a16="http://schemas.microsoft.com/office/drawing/2014/main" id="{EE5F211C-B621-9C06-4BFB-F5199967FD94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789"/>
            <a:ext cx="1168464" cy="36219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61B2D56-FB11-E27F-0152-5BF88FA6B7A6}"/>
              </a:ext>
            </a:extLst>
          </p:cNvPr>
          <p:cNvSpPr txBox="1"/>
          <p:nvPr/>
        </p:nvSpPr>
        <p:spPr>
          <a:xfrm>
            <a:off x="7460507" y="182555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13" name="yt_shape_15213"/>
          <p:cNvSpPr txBox="1"/>
          <p:nvPr/>
        </p:nvSpPr>
        <p:spPr>
          <a:xfrm>
            <a:off x="540000" y="900000"/>
            <a:ext cx="2551981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19900">
                <a:noFill/>
                <a:effectLst/>
                <a:latin typeface="NEU-BZ-S92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19900">
              <a:solidFill>
                <a:srgbClr val="1EE3CF"/>
              </a:solidFill>
              <a:effectLst/>
              <a:latin typeface="NEU-BZ-S92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2f998e56-60a2-4940-9f7d-19d85d6d9027.png&quot;}"/>
            </a:endParaRPr>
          </a:p>
        </p:txBody>
      </p:sp>
      <p:sp>
        <p:nvSpPr>
          <p:cNvPr id="15214" name="yt_shape_15214"/>
          <p:cNvSpPr txBox="1"/>
          <p:nvPr/>
        </p:nvSpPr>
        <p:spPr>
          <a:xfrm>
            <a:off x="540000" y="1652711"/>
            <a:ext cx="836126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掷一枚质地均匀的硬币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5215" name="yt_table_15215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8228220"/>
              </p:ext>
            </p:extLst>
          </p:nvPr>
        </p:nvGraphicFramePr>
        <p:xfrm>
          <a:off x="540000" y="2284378"/>
          <a:ext cx="4005263" cy="1697484"/>
        </p:xfrm>
        <a:graphic>
          <a:graphicData uri="http://schemas.openxmlformats.org/drawingml/2006/table">
            <a:tbl>
              <a:tblPr/>
              <a:tblGrid>
                <a:gridCol w="4005263">
                  <a:extLst>
                    <a:ext uri="{9D8B030D-6E8A-4147-A177-3AD203B41FA5}">
                      <a16:colId xmlns:a16="http://schemas.microsoft.com/office/drawing/2014/main" val="107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每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次必有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次正面向上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必有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次正面向上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可能有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次正面向上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不可能有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次正面向上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19"/>
                  </a:ext>
                </a:extLst>
              </a:tr>
            </a:tbl>
          </a:graphicData>
        </a:graphic>
      </p:graphicFrame>
      <p:pic>
        <p:nvPicPr>
          <p:cNvPr id="3" name="yt_shape_1683888436151">
            <a:extLst>
              <a:ext uri="{FF2B5EF4-FFF2-40B4-BE49-F238E27FC236}">
                <a16:creationId xmlns:a16="http://schemas.microsoft.com/office/drawing/2014/main" id="{A3A06B10-67C5-2702-B52C-D48C674C23E5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952"/>
            <a:ext cx="2400364" cy="635231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F039CB2-0D13-40C7-7731-C4478FBDF126}"/>
              </a:ext>
            </a:extLst>
          </p:cNvPr>
          <p:cNvSpPr txBox="1"/>
          <p:nvPr/>
        </p:nvSpPr>
        <p:spPr>
          <a:xfrm>
            <a:off x="7917589" y="160590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5217">
                <a:extLst>
                  <a:ext uri="{FF2B5EF4-FFF2-40B4-BE49-F238E27FC236}">
                    <a16:creationId xmlns:a16="http://schemas.microsoft.com/office/drawing/2014/main" id="{0814F022-C86C-6C01-97D0-542A23FE7C04}"/>
                  </a:ext>
                </a:extLst>
              </p:cNvPr>
              <p:cNvSpPr txBox="1"/>
              <p:nvPr/>
            </p:nvSpPr>
            <p:spPr>
              <a:xfrm>
                <a:off x="540119" y="4077072"/>
                <a:ext cx="11111999" cy="207082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有四个一模一样的小球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其中三个小球上面分别标有数字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小明和小亮各摸一个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前一个人随机摸一个球记下数字后放回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混合均匀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后一个人再随机摸一个小球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如果两人摸得小球的数字之和为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的概率为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那么第四个小球上的数字是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4" name="yt_shape_15217">
                <a:extLst>
                  <a:ext uri="{FF2B5EF4-FFF2-40B4-BE49-F238E27FC236}">
                    <a16:creationId xmlns:a16="http://schemas.microsoft.com/office/drawing/2014/main" id="{0814F022-C86C-6C01-97D0-542A23FE7C0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077072"/>
                <a:ext cx="11111999" cy="2070823"/>
              </a:xfrm>
              <a:prstGeom prst="rect">
                <a:avLst/>
              </a:prstGeom>
              <a:blipFill>
                <a:blip r:embed="rId3"/>
                <a:stretch>
                  <a:fillRect l="-1701" t="-2647" r="-439" b="-79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5" name="yt_table_15219" title="H_33.41504">
            <a:extLst>
              <a:ext uri="{FF2B5EF4-FFF2-40B4-BE49-F238E27FC236}">
                <a16:creationId xmlns:a16="http://schemas.microsoft.com/office/drawing/2014/main" id="{AF128841-A393-79BE-3077-9EC68F9A920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5667805"/>
              </p:ext>
            </p:extLst>
          </p:nvPr>
        </p:nvGraphicFramePr>
        <p:xfrm>
          <a:off x="540000" y="6351047"/>
          <a:ext cx="7657466" cy="424371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707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708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709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7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20"/>
                  </a:ext>
                </a:extLst>
              </a:tr>
            </a:tbl>
          </a:graphicData>
        </a:graphic>
      </p:graphicFrame>
      <p:sp>
        <p:nvSpPr>
          <p:cNvPr id="6" name="文本框 5">
            <a:extLst>
              <a:ext uri="{FF2B5EF4-FFF2-40B4-BE49-F238E27FC236}">
                <a16:creationId xmlns:a16="http://schemas.microsoft.com/office/drawing/2014/main" id="{0D83D9DE-D016-8419-22CF-7FF0012817C6}"/>
              </a:ext>
            </a:extLst>
          </p:cNvPr>
          <p:cNvSpPr txBox="1"/>
          <p:nvPr/>
        </p:nvSpPr>
        <p:spPr>
          <a:xfrm>
            <a:off x="1364508" y="5656692"/>
            <a:ext cx="383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6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1459</Words>
  <Application>Microsoft Office PowerPoint</Application>
  <PresentationFormat>宽屏</PresentationFormat>
  <Paragraphs>114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1" baseType="lpstr">
      <vt:lpstr>NEU-BZ-S92</vt:lpstr>
      <vt:lpstr>等线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WWY</cp:lastModifiedBy>
  <cp:revision>44</cp:revision>
  <dcterms:created xsi:type="dcterms:W3CDTF">2023-05-05T05:33:04Z</dcterms:created>
  <dcterms:modified xsi:type="dcterms:W3CDTF">2023-05-14T09:48:34Z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