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8" r:id="rId4"/>
    <p:sldId id="371" r:id="rId5"/>
    <p:sldId id="378" r:id="rId6"/>
    <p:sldId id="380" r:id="rId7"/>
    <p:sldId id="381" r:id="rId8"/>
    <p:sldId id="382" r:id="rId9"/>
    <p:sldId id="383" r:id="rId10"/>
    <p:sldId id="384" r:id="rId11"/>
    <p:sldId id="385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9" name="yt_shape_15489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490" name="yt_shape_15490"/>
          <p:cNvSpPr txBox="1"/>
          <p:nvPr/>
        </p:nvSpPr>
        <p:spPr>
          <a:xfrm>
            <a:off x="540000" y="1379303"/>
            <a:ext cx="6907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491" name="yt_table_1549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108587"/>
              </p:ext>
            </p:extLst>
          </p:nvPr>
        </p:nvGraphicFramePr>
        <p:xfrm>
          <a:off x="540000" y="2010970"/>
          <a:ext cx="5537518" cy="848742"/>
        </p:xfrm>
        <a:graphic>
          <a:graphicData uri="http://schemas.openxmlformats.org/drawingml/2006/table">
            <a:tbl>
              <a:tblPr/>
              <a:tblGrid>
                <a:gridCol w="3378518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493" name="yt_shape_15493"/>
              <p:cNvSpPr txBox="1"/>
              <p:nvPr/>
            </p:nvSpPr>
            <p:spPr>
              <a:xfrm>
                <a:off x="540000" y="2910312"/>
                <a:ext cx="860171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的图象的不同之处是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493" name="yt_shape_1549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0312"/>
                <a:ext cx="8601714" cy="638893"/>
              </a:xfrm>
              <a:prstGeom prst="rect">
                <a:avLst/>
              </a:prstGeom>
              <a:blipFill>
                <a:blip r:embed="rId2"/>
                <a:stretch>
                  <a:fillRect l="-2197" r="-113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495" name="yt_table_1549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820242"/>
              </p:ext>
            </p:extLst>
          </p:nvPr>
        </p:nvGraphicFramePr>
        <p:xfrm>
          <a:off x="540000" y="3752357"/>
          <a:ext cx="5232718" cy="848742"/>
        </p:xfrm>
        <a:graphic>
          <a:graphicData uri="http://schemas.openxmlformats.org/drawingml/2006/table">
            <a:tbl>
              <a:tblPr/>
              <a:tblGrid>
                <a:gridCol w="3378518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顶点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形状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788DCDB-5309-86ED-D037-0147BA7C15F8}"/>
              </a:ext>
            </a:extLst>
          </p:cNvPr>
          <p:cNvSpPr txBox="1"/>
          <p:nvPr/>
        </p:nvSpPr>
        <p:spPr>
          <a:xfrm>
            <a:off x="6460264" y="1332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F2CF71-A08B-CF1C-8750-8C3F09EA5AE8}"/>
              </a:ext>
            </a:extLst>
          </p:cNvPr>
          <p:cNvSpPr txBox="1"/>
          <p:nvPr/>
        </p:nvSpPr>
        <p:spPr>
          <a:xfrm>
            <a:off x="8155714" y="2863506"/>
            <a:ext cx="383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9" name="yt_shape_1555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轴的一个交点为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60" name="yt_shape_15560"/>
          <p:cNvSpPr txBox="1"/>
          <p:nvPr/>
        </p:nvSpPr>
        <p:spPr>
          <a:xfrm>
            <a:off x="540000" y="1859435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561"/>
              <p:cNvSpPr txBox="1"/>
              <p:nvPr/>
            </p:nvSpPr>
            <p:spPr>
              <a:xfrm>
                <a:off x="540000" y="2491102"/>
                <a:ext cx="6771084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的坐标分别代入上式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故抛物线的函数解析式为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6771084" cy="2939844"/>
              </a:xfrm>
              <a:prstGeom prst="rect">
                <a:avLst/>
              </a:prstGeom>
              <a:blipFill>
                <a:blip r:embed="rId2"/>
                <a:stretch>
                  <a:fillRect l="-2793" t="-1867" r="-1802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63" name="yt_image_1556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316" y="2491102"/>
            <a:ext cx="1739683" cy="187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" name="yt_shape_1556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轴上的一个动点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为等腰三角形时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566"/>
              <p:cNvSpPr txBox="1"/>
              <p:nvPr/>
            </p:nvSpPr>
            <p:spPr>
              <a:xfrm>
                <a:off x="540119" y="2011799"/>
                <a:ext cx="7860137" cy="2480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5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7860137" cy="2480679"/>
              </a:xfrm>
              <a:prstGeom prst="rect">
                <a:avLst/>
              </a:prstGeom>
              <a:blipFill>
                <a:blip r:embed="rId2"/>
                <a:stretch>
                  <a:fillRect l="-2405" t="-1966" r="-1396" b="-6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68" name="yt_image_1556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316" y="2011799"/>
            <a:ext cx="1739683" cy="187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97" name="yt_shape_15497"/>
              <p:cNvSpPr txBox="1"/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苹果熟了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从树上落下所经过的路程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与下落时间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的函数图象大致是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497" name="yt_shape_15497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1098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01" name="yt_shape_15501"/>
          <p:cNvSpPr txBox="1"/>
          <p:nvPr/>
        </p:nvSpPr>
        <p:spPr>
          <a:xfrm>
            <a:off x="540119" y="351082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得到抛物线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02" name="yt_table_1550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683334"/>
              </p:ext>
            </p:extLst>
          </p:nvPr>
        </p:nvGraphicFramePr>
        <p:xfrm>
          <a:off x="539999" y="4142492"/>
          <a:ext cx="8441978" cy="848742"/>
        </p:xfrm>
        <a:graphic>
          <a:graphicData uri="http://schemas.openxmlformats.org/drawingml/2006/table">
            <a:tbl>
              <a:tblPr/>
              <a:tblGrid>
                <a:gridCol w="4763915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  <a:gridCol w="3678063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</a:tbl>
          </a:graphicData>
        </a:graphic>
      </p:graphicFrame>
      <p:sp>
        <p:nvSpPr>
          <p:cNvPr id="15504" name="yt_shape_15504"/>
          <p:cNvSpPr txBox="1"/>
          <p:nvPr/>
        </p:nvSpPr>
        <p:spPr>
          <a:xfrm>
            <a:off x="540000" y="5041834"/>
            <a:ext cx="70612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不经过的象限是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05" name="yt_table_1550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483466"/>
              </p:ext>
            </p:extLst>
          </p:nvPr>
        </p:nvGraphicFramePr>
        <p:xfrm>
          <a:off x="540000" y="5673501"/>
          <a:ext cx="8364312" cy="848742"/>
        </p:xfrm>
        <a:graphic>
          <a:graphicData uri="http://schemas.openxmlformats.org/drawingml/2006/table">
            <a:tbl>
              <a:tblPr/>
              <a:tblGrid>
                <a:gridCol w="4763916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  <a:gridCol w="3600396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EBB5858-85A4-9BF5-1EF4-BC1E389DB6F2}"/>
              </a:ext>
            </a:extLst>
          </p:cNvPr>
          <p:cNvSpPr txBox="1"/>
          <p:nvPr/>
        </p:nvSpPr>
        <p:spPr>
          <a:xfrm>
            <a:off x="3498108" y="152464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0811B3-8262-2E01-C99F-82419382BBEC}"/>
              </a:ext>
            </a:extLst>
          </p:cNvPr>
          <p:cNvSpPr txBox="1"/>
          <p:nvPr/>
        </p:nvSpPr>
        <p:spPr>
          <a:xfrm>
            <a:off x="10727582" y="34640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61F1F9-05F0-C11E-A18B-DCD7269CBCAE}"/>
              </a:ext>
            </a:extLst>
          </p:cNvPr>
          <p:cNvSpPr txBox="1"/>
          <p:nvPr/>
        </p:nvSpPr>
        <p:spPr>
          <a:xfrm>
            <a:off x="6612664" y="49950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5499">
            <a:extLst>
              <a:ext uri="{FF2B5EF4-FFF2-40B4-BE49-F238E27FC236}">
                <a16:creationId xmlns:a16="http://schemas.microsoft.com/office/drawing/2014/main" id="{75A0FD6B-1E0C-35E4-BE1A-9845D3F5CA7B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22994" r="53255"/>
          <a:stretch/>
        </p:blipFill>
        <p:spPr bwMode="auto">
          <a:xfrm>
            <a:off x="2639616" y="2178360"/>
            <a:ext cx="1076608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5499">
            <a:extLst>
              <a:ext uri="{FF2B5EF4-FFF2-40B4-BE49-F238E27FC236}">
                <a16:creationId xmlns:a16="http://schemas.microsoft.com/office/drawing/2014/main" id="{7D6635FB-86EA-92CF-2926-504D7175CB2B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76249"/>
          <a:stretch/>
        </p:blipFill>
        <p:spPr bwMode="auto">
          <a:xfrm>
            <a:off x="554896" y="2178360"/>
            <a:ext cx="1076608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5499">
            <a:extLst>
              <a:ext uri="{FF2B5EF4-FFF2-40B4-BE49-F238E27FC236}">
                <a16:creationId xmlns:a16="http://schemas.microsoft.com/office/drawing/2014/main" id="{87F03B5E-AFC6-A41E-C95C-E2311593B253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51219" r="24952"/>
          <a:stretch/>
        </p:blipFill>
        <p:spPr bwMode="auto">
          <a:xfrm>
            <a:off x="4799856" y="2178360"/>
            <a:ext cx="1080120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5499">
            <a:extLst>
              <a:ext uri="{FF2B5EF4-FFF2-40B4-BE49-F238E27FC236}">
                <a16:creationId xmlns:a16="http://schemas.microsoft.com/office/drawing/2014/main" id="{033A6DE9-EE1E-91E0-3B09-689AD7C23554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76172"/>
          <a:stretch/>
        </p:blipFill>
        <p:spPr bwMode="auto">
          <a:xfrm>
            <a:off x="6816080" y="2178360"/>
            <a:ext cx="1080120" cy="12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7" name="yt_shape_15507"/>
          <p:cNvSpPr txBox="1"/>
          <p:nvPr/>
        </p:nvSpPr>
        <p:spPr>
          <a:xfrm>
            <a:off x="540000" y="900000"/>
            <a:ext cx="109741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08" name="yt_table_1550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602170"/>
              </p:ext>
            </p:extLst>
          </p:nvPr>
        </p:nvGraphicFramePr>
        <p:xfrm>
          <a:off x="540000" y="1531667"/>
          <a:ext cx="4792980" cy="848742"/>
        </p:xfrm>
        <a:graphic>
          <a:graphicData uri="http://schemas.openxmlformats.org/drawingml/2006/table">
            <a:tbl>
              <a:tblPr/>
              <a:tblGrid>
                <a:gridCol w="2938780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"/>
                  </a:ext>
                </a:extLst>
              </a:tr>
            </a:tbl>
          </a:graphicData>
        </a:graphic>
      </p:graphicFrame>
      <p:sp>
        <p:nvSpPr>
          <p:cNvPr id="15510" name="yt_shape_15510"/>
          <p:cNvSpPr txBox="1"/>
          <p:nvPr/>
        </p:nvSpPr>
        <p:spPr>
          <a:xfrm>
            <a:off x="540119" y="24310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的图象上有三点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11" name="yt_table_1551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25103"/>
              </p:ext>
            </p:extLst>
          </p:nvPr>
        </p:nvGraphicFramePr>
        <p:xfrm>
          <a:off x="540000" y="3542808"/>
          <a:ext cx="4505643" cy="848742"/>
        </p:xfrm>
        <a:graphic>
          <a:graphicData uri="http://schemas.openxmlformats.org/drawingml/2006/table">
            <a:tbl>
              <a:tblPr/>
              <a:tblGrid>
                <a:gridCol w="2938780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37AE435-D0E0-EFAE-81B5-F43286B026D7}"/>
              </a:ext>
            </a:extLst>
          </p:cNvPr>
          <p:cNvSpPr txBox="1"/>
          <p:nvPr/>
        </p:nvSpPr>
        <p:spPr>
          <a:xfrm>
            <a:off x="1050521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33DFE-6287-156A-81FF-8DF96EE4CC5E}"/>
              </a:ext>
            </a:extLst>
          </p:cNvPr>
          <p:cNvSpPr txBox="1"/>
          <p:nvPr/>
        </p:nvSpPr>
        <p:spPr>
          <a:xfrm>
            <a:off x="5015880" y="285969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5513">
            <a:extLst>
              <a:ext uri="{FF2B5EF4-FFF2-40B4-BE49-F238E27FC236}">
                <a16:creationId xmlns:a16="http://schemas.microsoft.com/office/drawing/2014/main" id="{5121F6AD-18B4-849E-0752-865DB530352B}"/>
              </a:ext>
            </a:extLst>
          </p:cNvPr>
          <p:cNvSpPr txBox="1"/>
          <p:nvPr/>
        </p:nvSpPr>
        <p:spPr>
          <a:xfrm>
            <a:off x="540000" y="4483918"/>
            <a:ext cx="101037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5515_skip" title="H_133.66016">
            <a:extLst>
              <a:ext uri="{FF2B5EF4-FFF2-40B4-BE49-F238E27FC236}">
                <a16:creationId xmlns:a16="http://schemas.microsoft.com/office/drawing/2014/main" id="{EFC98D8A-7CF8-2114-B1A7-1EA365E28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23134"/>
              </p:ext>
            </p:extLst>
          </p:nvPr>
        </p:nvGraphicFramePr>
        <p:xfrm>
          <a:off x="540000" y="4963221"/>
          <a:ext cx="2547938" cy="1697484"/>
        </p:xfrm>
        <a:graphic>
          <a:graphicData uri="http://schemas.openxmlformats.org/drawingml/2006/table">
            <a:tbl>
              <a:tblPr/>
              <a:tblGrid>
                <a:gridCol w="2547938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"/>
                  </a:ext>
                </a:extLst>
              </a:tr>
            </a:tbl>
          </a:graphicData>
        </a:graphic>
      </p:graphicFrame>
      <p:pic>
        <p:nvPicPr>
          <p:cNvPr id="6" name="yt_image_15514_skip" title="H_152.0504">
            <a:extLst>
              <a:ext uri="{FF2B5EF4-FFF2-40B4-BE49-F238E27FC236}">
                <a16:creationId xmlns:a16="http://schemas.microsoft.com/office/drawing/2014/main" id="{DB1A0DE2-DE46-6F4D-AB03-82F245AB880E}"/>
              </a:ex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5062421"/>
            <a:ext cx="1740165" cy="169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BEAB99F-270C-FE99-4E0D-28D6A24637E1}"/>
              </a:ext>
            </a:extLst>
          </p:cNvPr>
          <p:cNvSpPr txBox="1"/>
          <p:nvPr/>
        </p:nvSpPr>
        <p:spPr>
          <a:xfrm>
            <a:off x="9625739" y="44371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7" name="yt_shape_15517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518" name="yt_shape_15518"/>
          <p:cNvSpPr txBox="1"/>
          <p:nvPr/>
        </p:nvSpPr>
        <p:spPr>
          <a:xfrm>
            <a:off x="540000" y="1379303"/>
            <a:ext cx="94112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的二次项系数与一次项系数之和为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19" name="yt_shape_15519"/>
              <p:cNvSpPr txBox="1"/>
              <p:nvPr/>
            </p:nvSpPr>
            <p:spPr>
              <a:xfrm>
                <a:off x="540119" y="1858606"/>
                <a:ext cx="11111999" cy="1090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有最大值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19" name="yt_shape_15519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8606"/>
                <a:ext cx="11111999" cy="1090042"/>
              </a:xfrm>
              <a:prstGeom prst="rect">
                <a:avLst/>
              </a:prstGeom>
              <a:blipFill>
                <a:blip r:embed="rId2"/>
                <a:stretch>
                  <a:fillRect l="-1701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21" name="yt_shape_15521"/>
          <p:cNvSpPr txBox="1"/>
          <p:nvPr/>
        </p:nvSpPr>
        <p:spPr>
          <a:xfrm>
            <a:off x="540000" y="2999436"/>
            <a:ext cx="105283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522" name="yt_shape_15522"/>
          <p:cNvSpPr txBox="1"/>
          <p:nvPr/>
        </p:nvSpPr>
        <p:spPr>
          <a:xfrm>
            <a:off x="540000" y="3478739"/>
            <a:ext cx="105990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的开口比抛物线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的开口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23" name="yt_shape_15523"/>
              <p:cNvSpPr txBox="1"/>
              <p:nvPr/>
            </p:nvSpPr>
            <p:spPr>
              <a:xfrm>
                <a:off x="540000" y="3958042"/>
                <a:ext cx="10989612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的增大而增大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23" name="yt_shape_15523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58042"/>
                <a:ext cx="10989612" cy="481029"/>
              </a:xfrm>
              <a:prstGeom prst="rect">
                <a:avLst/>
              </a:prstGeom>
              <a:blipFill>
                <a:blip r:embed="rId3"/>
                <a:stretch>
                  <a:fillRect l="-1720" r="-55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33047B1-6C70-899E-4456-741E3ED5E256}"/>
              </a:ext>
            </a:extLst>
          </p:cNvPr>
          <p:cNvSpPr txBox="1"/>
          <p:nvPr/>
        </p:nvSpPr>
        <p:spPr>
          <a:xfrm>
            <a:off x="8779601" y="133249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DAF8CA-504F-19D8-A3DC-1137C44AFD69}"/>
              </a:ext>
            </a:extLst>
          </p:cNvPr>
          <p:cNvSpPr txBox="1"/>
          <p:nvPr/>
        </p:nvSpPr>
        <p:spPr>
          <a:xfrm>
            <a:off x="8722571" y="1811800"/>
            <a:ext cx="789685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4D2BBF-D648-D999-CECF-DEEE120688FB}"/>
              </a:ext>
            </a:extLst>
          </p:cNvPr>
          <p:cNvSpPr txBox="1"/>
          <p:nvPr/>
        </p:nvSpPr>
        <p:spPr>
          <a:xfrm>
            <a:off x="9123898" y="295263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9427B3-883F-EBE3-EA11-4EBADC501928}"/>
              </a:ext>
            </a:extLst>
          </p:cNvPr>
          <p:cNvSpPr txBox="1"/>
          <p:nvPr/>
        </p:nvSpPr>
        <p:spPr>
          <a:xfrm>
            <a:off x="6984139" y="343193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C70676-1AE7-91C8-7F1D-7A549D6DED22}"/>
              </a:ext>
            </a:extLst>
          </p:cNvPr>
          <p:cNvSpPr txBox="1"/>
          <p:nvPr/>
        </p:nvSpPr>
        <p:spPr>
          <a:xfrm>
            <a:off x="10647518" y="3911236"/>
            <a:ext cx="637285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27" name="yt_image_155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1655" y="2607480"/>
            <a:ext cx="1868688" cy="211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525">
                <a:extLst>
                  <a:ext uri="{FF2B5EF4-FFF2-40B4-BE49-F238E27FC236}">
                    <a16:creationId xmlns:a16="http://schemas.microsoft.com/office/drawing/2014/main" id="{30B38A26-BD89-862E-2AB1-E50CAF6CB7DF}"/>
                  </a:ext>
                </a:extLst>
              </p:cNvPr>
              <p:cNvSpPr txBox="1"/>
              <p:nvPr/>
            </p:nvSpPr>
            <p:spPr>
              <a:xfrm>
                <a:off x="540119" y="960016"/>
                <a:ext cx="11111999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，…，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，…，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，…，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都为等腰直角三角形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是坐标原点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的腰长为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5525">
                <a:extLst>
                  <a:ext uri="{FF2B5EF4-FFF2-40B4-BE49-F238E27FC236}">
                    <a16:creationId xmlns:a16="http://schemas.microsoft.com/office/drawing/2014/main" id="{30B38A26-BD89-862E-2AB1-E50CAF6CB7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60016"/>
                <a:ext cx="11111999" cy="1426929"/>
              </a:xfrm>
              <a:prstGeom prst="rect">
                <a:avLst/>
              </a:prstGeom>
              <a:blipFill>
                <a:blip r:embed="rId3"/>
                <a:stretch>
                  <a:fillRect l="-1701" t="-4681" b="-9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C40DA1-E129-C520-0B73-AEF551C00E00}"/>
                  </a:ext>
                </a:extLst>
              </p:cNvPr>
              <p:cNvSpPr txBox="1"/>
              <p:nvPr/>
            </p:nvSpPr>
            <p:spPr>
              <a:xfrm>
                <a:off x="5223721" y="1898724"/>
                <a:ext cx="1462913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C40DA1-E129-C520-0B73-AEF551C00E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3721" y="1898724"/>
                <a:ext cx="1462913" cy="520713"/>
              </a:xfrm>
              <a:prstGeom prst="rect">
                <a:avLst/>
              </a:prstGeom>
              <a:blipFill>
                <a:blip r:embed="rId4"/>
                <a:stretch>
                  <a:fillRect l="-6667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9" name="yt_shape_15529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530" name="yt_shape_15530"/>
              <p:cNvSpPr txBox="1"/>
              <p:nvPr/>
            </p:nvSpPr>
            <p:spPr>
              <a:xfrm>
                <a:off x="540000" y="1379303"/>
                <a:ext cx="7255256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是二次函数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30" name="yt_shape_155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255256" cy="481029"/>
              </a:xfrm>
              <a:prstGeom prst="rect">
                <a:avLst/>
              </a:prstGeom>
              <a:blipFill>
                <a:blip r:embed="rId2"/>
                <a:stretch>
                  <a:fillRect l="-2605" r="-1513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32" name="yt_shape_15532"/>
          <p:cNvSpPr txBox="1"/>
          <p:nvPr/>
        </p:nvSpPr>
        <p:spPr>
          <a:xfrm>
            <a:off x="540000" y="1911120"/>
            <a:ext cx="33005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533" name="yt_shape_15533"/>
          <p:cNvSpPr txBox="1"/>
          <p:nvPr/>
        </p:nvSpPr>
        <p:spPr>
          <a:xfrm>
            <a:off x="540000" y="2390423"/>
            <a:ext cx="600324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由题意可知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34" name="yt_shape_15534"/>
          <p:cNvSpPr txBox="1"/>
          <p:nvPr/>
        </p:nvSpPr>
        <p:spPr>
          <a:xfrm>
            <a:off x="540000" y="3829989"/>
            <a:ext cx="73016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该函数图象的开口向上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535" name="yt_shape_15535"/>
          <p:cNvSpPr txBox="1"/>
          <p:nvPr/>
        </p:nvSpPr>
        <p:spPr>
          <a:xfrm>
            <a:off x="540000" y="4309292"/>
            <a:ext cx="514724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函数图象的开口向上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该函数图象的开口向上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33" grpId="0" build="allAtOnce"/>
      <p:bldP spid="1553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36" name="yt_shape_15536"/>
              <p:cNvSpPr txBox="1"/>
              <p:nvPr/>
            </p:nvSpPr>
            <p:spPr>
              <a:xfrm>
                <a:off x="540119" y="900000"/>
                <a:ext cx="11111999" cy="10168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36" name="yt_shape_155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16881"/>
              </a:xfrm>
              <a:prstGeom prst="rect">
                <a:avLst/>
              </a:prstGeom>
              <a:blipFill>
                <a:blip r:embed="rId2"/>
                <a:stretch>
                  <a:fillRect l="-1701" t="-1205" b="-18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38" name="yt_image_1553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5392" y="2047624"/>
            <a:ext cx="1656608" cy="152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540" name="yt_shape_15540"/>
              <p:cNvSpPr txBox="1"/>
              <p:nvPr/>
            </p:nvSpPr>
            <p:spPr>
              <a:xfrm>
                <a:off x="540000" y="2060848"/>
                <a:ext cx="3620478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由图象知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+5&lt;0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5540" name="yt_shape_155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0848"/>
                <a:ext cx="3620478" cy="1070934"/>
              </a:xfrm>
              <a:prstGeom prst="rect">
                <a:avLst/>
              </a:prstGeom>
              <a:blipFill>
                <a:blip r:embed="rId4"/>
                <a:stretch>
                  <a:fillRect l="-5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542" name="yt_shape_15542"/>
              <p:cNvSpPr txBox="1"/>
              <p:nvPr/>
            </p:nvSpPr>
            <p:spPr>
              <a:xfrm>
                <a:off x="540000" y="3274335"/>
                <a:ext cx="7507440" cy="20297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&lt;3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＜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42" name="yt_shape_155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4335"/>
                <a:ext cx="7507440" cy="2029723"/>
              </a:xfrm>
              <a:prstGeom prst="rect">
                <a:avLst/>
              </a:prstGeom>
              <a:blipFill>
                <a:blip r:embed="rId5"/>
                <a:stretch>
                  <a:fillRect l="-2518" r="-1543" b="-8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40" grpId="0" build="allAtOnce"/>
      <p:bldP spid="1554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4" name="yt_shape_15544"/>
          <p:cNvSpPr txBox="1"/>
          <p:nvPr/>
        </p:nvSpPr>
        <p:spPr>
          <a:xfrm>
            <a:off x="540000" y="900000"/>
            <a:ext cx="83772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5545" name="yt_shape_15545"/>
          <p:cNvSpPr txBox="1"/>
          <p:nvPr/>
        </p:nvSpPr>
        <p:spPr>
          <a:xfrm>
            <a:off x="540000" y="1379303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该抛物线的顶点坐标是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5547" name="yt_shape_15547"/>
          <p:cNvSpPr txBox="1"/>
          <p:nvPr/>
        </p:nvSpPr>
        <p:spPr>
          <a:xfrm>
            <a:off x="540000" y="1916832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548" name="yt_shape_15548"/>
          <p:cNvSpPr txBox="1"/>
          <p:nvPr/>
        </p:nvSpPr>
        <p:spPr>
          <a:xfrm>
            <a:off x="540001" y="2396135"/>
            <a:ext cx="6924152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49" name="yt_shape_15549"/>
          <p:cNvSpPr txBox="1"/>
          <p:nvPr/>
        </p:nvSpPr>
        <p:spPr>
          <a:xfrm>
            <a:off x="540119" y="38357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都在该抛物线上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试比较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550" name="yt_shape_15550"/>
          <p:cNvSpPr txBox="1"/>
          <p:nvPr/>
        </p:nvSpPr>
        <p:spPr>
          <a:xfrm>
            <a:off x="540119" y="4795136"/>
            <a:ext cx="11244513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开口向下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F0FA1C-83AE-E7DC-EC17-00B9D9986D39}"/>
              </a:ext>
            </a:extLst>
          </p:cNvPr>
          <p:cNvSpPr txBox="1"/>
          <p:nvPr/>
        </p:nvSpPr>
        <p:spPr>
          <a:xfrm>
            <a:off x="4564789" y="133249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48" grpId="0" build="allAtOnce"/>
      <p:bldP spid="15550" grpId="0" build="allAtOnce"/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1" name="yt_shape_1555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得到的图象对应的函数解析式为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52" name="yt_shape_15552"/>
          <p:cNvSpPr txBox="1"/>
          <p:nvPr/>
        </p:nvSpPr>
        <p:spPr>
          <a:xfrm>
            <a:off x="540000" y="1859435"/>
            <a:ext cx="5060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5554" name="yt_shape_15554"/>
          <p:cNvSpPr txBox="1"/>
          <p:nvPr/>
        </p:nvSpPr>
        <p:spPr>
          <a:xfrm>
            <a:off x="540000" y="234888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求原函数图象的顶点坐标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555" name="yt_shape_15555"/>
          <p:cNvSpPr txBox="1"/>
          <p:nvPr/>
        </p:nvSpPr>
        <p:spPr>
          <a:xfrm>
            <a:off x="540000" y="2828183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56" name="yt_shape_15556"/>
          <p:cNvSpPr txBox="1"/>
          <p:nvPr/>
        </p:nvSpPr>
        <p:spPr>
          <a:xfrm>
            <a:off x="540000" y="3307486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求两个图象顶点之间的距离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557" name="yt_shape_15557"/>
              <p:cNvSpPr txBox="1"/>
              <p:nvPr/>
            </p:nvSpPr>
            <p:spPr>
              <a:xfrm>
                <a:off x="540119" y="3786789"/>
                <a:ext cx="11460537" cy="523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由平移知两个图象顶点之间的距离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[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−(−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[(−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)−(−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57" name="yt_shape_155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86789"/>
                <a:ext cx="11460537" cy="523798"/>
              </a:xfrm>
              <a:prstGeom prst="rect">
                <a:avLst/>
              </a:prstGeom>
              <a:blipFill>
                <a:blip r:embed="rId2"/>
                <a:stretch>
                  <a:fillRect l="-1649" r="-1117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7335A3F-0FB9-482C-A5A9-9A97525F22F6}"/>
              </a:ext>
            </a:extLst>
          </p:cNvPr>
          <p:cNvSpPr txBox="1"/>
          <p:nvPr/>
        </p:nvSpPr>
        <p:spPr>
          <a:xfrm>
            <a:off x="1973989" y="181262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821378-8CA9-1F6A-53AC-D87BAA5C2810}"/>
              </a:ext>
            </a:extLst>
          </p:cNvPr>
          <p:cNvSpPr txBox="1"/>
          <p:nvPr/>
        </p:nvSpPr>
        <p:spPr>
          <a:xfrm>
            <a:off x="3480527" y="1812629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55" grpId="0" build="allAtOnce"/>
      <p:bldP spid="15557" grpId="0" build="allAtOnce"/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1482</Words>
  <Application>Microsoft Office PowerPoint</Application>
  <PresentationFormat>宽屏</PresentationFormat>
  <Paragraphs>102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42</cp:revision>
  <dcterms:created xsi:type="dcterms:W3CDTF">2023-05-05T05:33:04Z</dcterms:created>
  <dcterms:modified xsi:type="dcterms:W3CDTF">2023-05-14T14:54:01Z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