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74" r:id="rId7"/>
    <p:sldId id="379" r:id="rId8"/>
    <p:sldId id="380" r:id="rId9"/>
    <p:sldId id="381" r:id="rId10"/>
    <p:sldId id="382" r:id="rId11"/>
    <p:sldId id="384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0" name="yt_shape_15570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71" name="yt_shape_15571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一小球被抛出后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满足下列函数解析式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则小球距离地面的最大高度是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72" name="yt_table_1557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620332"/>
              </p:ext>
            </p:extLst>
          </p:nvPr>
        </p:nvGraphicFramePr>
        <p:xfrm>
          <a:off x="540000" y="2491102"/>
          <a:ext cx="88766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</a:tbl>
          </a:graphicData>
        </a:graphic>
      </p:graphicFrame>
      <p:sp>
        <p:nvSpPr>
          <p:cNvPr id="15574" name="yt_shape_15574"/>
          <p:cNvSpPr txBox="1"/>
          <p:nvPr/>
        </p:nvSpPr>
        <p:spPr>
          <a:xfrm>
            <a:off x="540119" y="29661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轴的一个交点的坐标为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则代数式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75" name="yt_table_1557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534449"/>
              </p:ext>
            </p:extLst>
          </p:nvPr>
        </p:nvGraphicFramePr>
        <p:xfrm>
          <a:off x="540000" y="4077966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A36246C-77F6-4A2F-ABFE-127F729EF5AF}"/>
              </a:ext>
            </a:extLst>
          </p:cNvPr>
          <p:cNvSpPr txBox="1"/>
          <p:nvPr/>
        </p:nvSpPr>
        <p:spPr>
          <a:xfrm>
            <a:off x="8408246" y="18079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9542CF-555D-D649-3D1D-70462864B27A}"/>
              </a:ext>
            </a:extLst>
          </p:cNvPr>
          <p:cNvSpPr txBox="1"/>
          <p:nvPr/>
        </p:nvSpPr>
        <p:spPr>
          <a:xfrm>
            <a:off x="2583708" y="33948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3" name="yt_shape_15623"/>
          <p:cNvSpPr txBox="1"/>
          <p:nvPr/>
        </p:nvSpPr>
        <p:spPr>
          <a:xfrm>
            <a:off x="540119" y="900000"/>
            <a:ext cx="11111999" cy="16307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如图所示是永州八景之一的愚溪桥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桥身横跨愚溪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面临潇水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桥下冬暖夏凉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常有渔船停泊桥下避晒纳凉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已知主桥拱为抛物线型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在正常水位下测得主拱宽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最高点离水面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以水平线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的中点为原点建立坐标系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624" name="yt_shape_15624"/>
          <p:cNvSpPr txBox="1"/>
          <p:nvPr/>
        </p:nvSpPr>
        <p:spPr>
          <a:xfrm>
            <a:off x="540000" y="2636912"/>
            <a:ext cx="6463308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求此桥拱线所在抛物线的解析式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625"/>
              <p:cNvSpPr txBox="1"/>
              <p:nvPr/>
            </p:nvSpPr>
            <p:spPr>
              <a:xfrm>
                <a:off x="540119" y="3140968"/>
                <a:ext cx="6463189" cy="33749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两点坐标代入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144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+8=0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144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+8=0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此桥拱线所在抛物线的解析式为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40968"/>
                <a:ext cx="6463189" cy="3374963"/>
              </a:xfrm>
              <a:prstGeom prst="rect">
                <a:avLst/>
              </a:prstGeom>
              <a:blipFill>
                <a:blip r:embed="rId2"/>
                <a:stretch>
                  <a:fillRect l="-2925" t="-2888" r="-2170" b="-2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27" name="yt_image_1562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8763" y="2708920"/>
            <a:ext cx="4553236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29" name="yt_shape_15629"/>
              <p:cNvSpPr txBox="1"/>
              <p:nvPr/>
            </p:nvSpPr>
            <p:spPr>
              <a:xfrm>
                <a:off x="540119" y="900000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桥边有一浮在水面部分高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最宽处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的鱼船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试探索此船在正常水位下能否开到桥下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629" name="yt_shape_156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631"/>
              <p:cNvSpPr txBox="1"/>
              <p:nvPr/>
            </p:nvSpPr>
            <p:spPr>
              <a:xfrm>
                <a:off x="540119" y="2058542"/>
                <a:ext cx="6275961" cy="26271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能开到桥下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高出水面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拱宽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船宽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此船在正常水位时可以开到桥下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6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8542"/>
                <a:ext cx="6275961" cy="2627194"/>
              </a:xfrm>
              <a:prstGeom prst="rect">
                <a:avLst/>
              </a:prstGeom>
              <a:blipFill>
                <a:blip r:embed="rId3"/>
                <a:stretch>
                  <a:fillRect l="-3013" t="-2088" r="-2235" b="-5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33" name="yt_image_156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8763" y="2058542"/>
            <a:ext cx="4553236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7" name="yt_shape_15577"/>
          <p:cNvSpPr txBox="1"/>
          <p:nvPr/>
        </p:nvSpPr>
        <p:spPr>
          <a:xfrm>
            <a:off x="540000" y="900000"/>
            <a:ext cx="64953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5578" name="yt_table_15578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344116"/>
              </p:ext>
            </p:extLst>
          </p:nvPr>
        </p:nvGraphicFramePr>
        <p:xfrm>
          <a:off x="540000" y="1531667"/>
          <a:ext cx="11111992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0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580" name="yt_shape_15580"/>
          <p:cNvSpPr txBox="1"/>
          <p:nvPr/>
        </p:nvSpPr>
        <p:spPr>
          <a:xfrm>
            <a:off x="540000" y="2840426"/>
            <a:ext cx="9557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利用二次函数的图象可知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81" name="yt_table_1558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151058"/>
              </p:ext>
            </p:extLst>
          </p:nvPr>
        </p:nvGraphicFramePr>
        <p:xfrm>
          <a:off x="540000" y="3472093"/>
          <a:ext cx="6377623" cy="848742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</a:tbl>
          </a:graphicData>
        </a:graphic>
      </p:graphicFrame>
      <p:sp>
        <p:nvSpPr>
          <p:cNvPr id="15583" name="yt_shape_15583"/>
          <p:cNvSpPr txBox="1"/>
          <p:nvPr/>
        </p:nvSpPr>
        <p:spPr>
          <a:xfrm>
            <a:off x="540000" y="4371435"/>
            <a:ext cx="77954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与坐标轴的交点个数为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84" name="yt_table_1558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782090"/>
              </p:ext>
            </p:extLst>
          </p:nvPr>
        </p:nvGraphicFramePr>
        <p:xfrm>
          <a:off x="540000" y="5003102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D4457C6-5058-DED1-C8F3-A8F924438423}"/>
              </a:ext>
            </a:extLst>
          </p:cNvPr>
          <p:cNvSpPr txBox="1"/>
          <p:nvPr/>
        </p:nvSpPr>
        <p:spPr>
          <a:xfrm>
            <a:off x="9101864" y="27936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188D52-94CB-EBEB-43D2-B778682D0707}"/>
              </a:ext>
            </a:extLst>
          </p:cNvPr>
          <p:cNvSpPr txBox="1"/>
          <p:nvPr/>
        </p:nvSpPr>
        <p:spPr>
          <a:xfrm>
            <a:off x="7357201" y="432462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6" name="yt_shape_15586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预防新冠肺炎疫情期间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某校在校门口用塑料膜围成一个临时隔离区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隔离区一面靠长为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隔离区分成两个区域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中间用塑料膜隔开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已知整个隔离区塑料膜总长为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若隔离区出入口的大小不计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并且隔离区靠墙的面不能超过墙长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小明认为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隔离区的最大面积为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小亮认为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隔离区的面积可能为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88" name="yt_table_1558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324133"/>
              </p:ext>
            </p:extLst>
          </p:nvPr>
        </p:nvGraphicFramePr>
        <p:xfrm>
          <a:off x="540000" y="3459708"/>
          <a:ext cx="3700463" cy="1697484"/>
        </p:xfrm>
        <a:graphic>
          <a:graphicData uri="http://schemas.openxmlformats.org/drawingml/2006/table">
            <a:tbl>
              <a:tblPr/>
              <a:tblGrid>
                <a:gridCol w="370046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小明正确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小亮错误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小明错误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小亮正确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两人均正确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两人均错误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</a:tbl>
          </a:graphicData>
        </a:graphic>
      </p:graphicFrame>
      <p:pic>
        <p:nvPicPr>
          <p:cNvPr id="15587" name="yt_image_15587_skip" title="H_88.5770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5032" y="3459708"/>
            <a:ext cx="1884866" cy="112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95680E-58E2-E069-07C1-2EAB2369FF7F}"/>
              </a:ext>
            </a:extLst>
          </p:cNvPr>
          <p:cNvSpPr txBox="1"/>
          <p:nvPr/>
        </p:nvSpPr>
        <p:spPr>
          <a:xfrm>
            <a:off x="2159846" y="27551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90" name="yt_shape_15590"/>
              <p:cNvSpPr txBox="1"/>
              <p:nvPr/>
            </p:nvSpPr>
            <p:spPr>
              <a:xfrm>
                <a:off x="540119" y="900000"/>
                <a:ext cx="11111999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从某建筑物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高的窗口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处用水管向外喷水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喷出的水成抛物线状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抛物线所在平面与墙面垂直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如果抛物线的最高点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离墙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离地面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则水流落地点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离墙的距离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590" name="yt_shape_15590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0115"/>
              </a:xfrm>
              <a:prstGeom prst="rect">
                <a:avLst/>
              </a:prstGeom>
              <a:blipFill>
                <a:blip r:embed="rId2"/>
                <a:stretch>
                  <a:fillRect l="-1701" t="-3462" r="-142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593" name="yt_table_1559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712672"/>
              </p:ext>
            </p:extLst>
          </p:nvPr>
        </p:nvGraphicFramePr>
        <p:xfrm>
          <a:off x="540000" y="2735376"/>
          <a:ext cx="8146416" cy="424371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</a:tbl>
          </a:graphicData>
        </a:graphic>
      </p:graphicFrame>
      <p:pic>
        <p:nvPicPr>
          <p:cNvPr id="15592" name="yt_image_15592_skip" title="H_173.684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94581" y="2735376"/>
            <a:ext cx="955112" cy="220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E23C20-6F34-C191-8E67-E86F0B830807}"/>
              </a:ext>
            </a:extLst>
          </p:cNvPr>
          <p:cNvSpPr txBox="1"/>
          <p:nvPr/>
        </p:nvSpPr>
        <p:spPr>
          <a:xfrm>
            <a:off x="3785446" y="200356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5" name="yt_shape_15595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96" name="yt_shape_15596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），（－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597" name="yt_shape_15597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598" name="yt_image_155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8061" y="3456192"/>
            <a:ext cx="1995876" cy="170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E2ABA-3CF0-FB55-DC66-9F8F27AEC1C5}"/>
              </a:ext>
            </a:extLst>
          </p:cNvPr>
          <p:cNvSpPr txBox="1"/>
          <p:nvPr/>
        </p:nvSpPr>
        <p:spPr>
          <a:xfrm>
            <a:off x="4242646" y="1807985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），（－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B69C94-792E-17EE-F442-3189EC8CFF12}"/>
              </a:ext>
            </a:extLst>
          </p:cNvPr>
          <p:cNvSpPr txBox="1"/>
          <p:nvPr/>
        </p:nvSpPr>
        <p:spPr>
          <a:xfrm>
            <a:off x="1059708" y="2767420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00" name="yt_shape_15600"/>
              <p:cNvSpPr txBox="1"/>
              <p:nvPr/>
            </p:nvSpPr>
            <p:spPr>
              <a:xfrm>
                <a:off x="540000" y="900000"/>
                <a:ext cx="10140597" cy="5922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轴有两个公共点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00" name="yt_shape_15600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40597" cy="592213"/>
              </a:xfrm>
              <a:prstGeom prst="rect">
                <a:avLst/>
              </a:prstGeom>
              <a:blipFill>
                <a:blip r:embed="rId2"/>
                <a:stretch>
                  <a:fillRect l="-1864" r="-120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02" name="yt_shape_15602"/>
          <p:cNvSpPr txBox="1"/>
          <p:nvPr/>
        </p:nvSpPr>
        <p:spPr>
          <a:xfrm>
            <a:off x="540119" y="15970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汽车刹车后行驶的距离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关于行驶的时间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汽车刹车后经过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停下来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603" name="yt_shape_15603"/>
          <p:cNvSpPr txBox="1"/>
          <p:nvPr/>
        </p:nvSpPr>
        <p:spPr>
          <a:xfrm>
            <a:off x="540119" y="255649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某塑料大棚的截面如图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曲线部分近似看作抛物线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借助图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可求得墙高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604" name="yt_image_1560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542" y="4197576"/>
            <a:ext cx="4114915" cy="160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95EA7D-90E7-C9FA-9AF1-212F899BB998}"/>
                  </a:ext>
                </a:extLst>
              </p:cNvPr>
              <p:cNvSpPr txBox="1"/>
              <p:nvPr/>
            </p:nvSpPr>
            <p:spPr>
              <a:xfrm>
                <a:off x="9305064" y="772244"/>
                <a:ext cx="1138937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E495EA7D-90E7-C9FA-9AF1-212F899BB9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5064" y="772244"/>
                <a:ext cx="1138937" cy="680098"/>
              </a:xfrm>
              <a:prstGeom prst="rect">
                <a:avLst/>
              </a:prstGeom>
              <a:blipFill>
                <a:blip r:embed="rId4"/>
                <a:stretch>
                  <a:fillRect l="-8021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B894476-119D-1F29-0887-AFC6772713BD}"/>
              </a:ext>
            </a:extLst>
          </p:cNvPr>
          <p:cNvSpPr txBox="1"/>
          <p:nvPr/>
        </p:nvSpPr>
        <p:spPr>
          <a:xfrm>
            <a:off x="4801446" y="202573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B0B87A-3B91-D7AD-7962-43C877932084}"/>
              </a:ext>
            </a:extLst>
          </p:cNvPr>
          <p:cNvSpPr txBox="1"/>
          <p:nvPr/>
        </p:nvSpPr>
        <p:spPr>
          <a:xfrm>
            <a:off x="4191846" y="34606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6" name="yt_shape_1560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当其中一点到达终点时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另一点也随之停止运动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607" name="yt_image_156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3647" y="2972062"/>
            <a:ext cx="2124705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F6F5CD-7C65-7CBC-E966-54C69A3662DE}"/>
              </a:ext>
            </a:extLst>
          </p:cNvPr>
          <p:cNvSpPr txBox="1"/>
          <p:nvPr/>
        </p:nvSpPr>
        <p:spPr>
          <a:xfrm>
            <a:off x="8695582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9" name="yt_shape_15609"/>
          <p:cNvSpPr txBox="1"/>
          <p:nvPr/>
        </p:nvSpPr>
        <p:spPr>
          <a:xfrm>
            <a:off x="540000" y="900000"/>
            <a:ext cx="307776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610" name="yt_shape_15610"/>
          <p:cNvSpPr txBox="1"/>
          <p:nvPr/>
        </p:nvSpPr>
        <p:spPr>
          <a:xfrm>
            <a:off x="540119" y="1379303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611" name="yt_shape_15611"/>
          <p:cNvSpPr txBox="1"/>
          <p:nvPr/>
        </p:nvSpPr>
        <p:spPr>
          <a:xfrm>
            <a:off x="540000" y="2276872"/>
            <a:ext cx="6155531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直接写出这两个函数的解析式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612"/>
          <p:cNvSpPr txBox="1"/>
          <p:nvPr/>
        </p:nvSpPr>
        <p:spPr>
          <a:xfrm>
            <a:off x="540000" y="2791070"/>
            <a:ext cx="516166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613" name="yt_image_156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1407" y="2970405"/>
            <a:ext cx="1670592" cy="1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5615">
            <a:extLst>
              <a:ext uri="{FF2B5EF4-FFF2-40B4-BE49-F238E27FC236}">
                <a16:creationId xmlns:a16="http://schemas.microsoft.com/office/drawing/2014/main" id="{267B780B-E942-E5B7-C164-D6B54360CF7B}"/>
              </a:ext>
            </a:extLst>
          </p:cNvPr>
          <p:cNvSpPr txBox="1"/>
          <p:nvPr/>
        </p:nvSpPr>
        <p:spPr>
          <a:xfrm>
            <a:off x="539999" y="3290671"/>
            <a:ext cx="634808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根据图象回答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4" name="yt_shape_15616">
            <a:extLst>
              <a:ext uri="{FF2B5EF4-FFF2-40B4-BE49-F238E27FC236}">
                <a16:creationId xmlns:a16="http://schemas.microsoft.com/office/drawing/2014/main" id="{8657B544-C2BB-68B2-0447-073F72405AEE}"/>
              </a:ext>
            </a:extLst>
          </p:cNvPr>
          <p:cNvSpPr txBox="1"/>
          <p:nvPr/>
        </p:nvSpPr>
        <p:spPr>
          <a:xfrm>
            <a:off x="540000" y="4192911"/>
            <a:ext cx="5059077" cy="24044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由图可知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9" name="yt_shape_15619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丹棱冻粑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是眉山著名特色小吃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产品畅销市内外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现有一个产品销售点在经销时发现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若每箱产品盈利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若每箱产品涨价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日销售量将减少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若该销售点单纯从经济角度考虑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每箱产品应涨价多少元才能获利最高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20" name="yt_shape_15620"/>
              <p:cNvSpPr txBox="1"/>
              <p:nvPr/>
            </p:nvSpPr>
            <p:spPr>
              <a:xfrm>
                <a:off x="540000" y="2803218"/>
                <a:ext cx="6477735" cy="17574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设每箱产品涨价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利润为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620" name="yt_shape_15620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3218"/>
                <a:ext cx="6477735" cy="1757404"/>
              </a:xfrm>
              <a:prstGeom prst="rect">
                <a:avLst/>
              </a:prstGeom>
              <a:blipFill>
                <a:blip r:embed="rId2"/>
                <a:stretch>
                  <a:fillRect l="-2919" t="-3125" r="-1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22" name="yt_shape_15622"/>
          <p:cNvSpPr txBox="1"/>
          <p:nvPr/>
        </p:nvSpPr>
        <p:spPr>
          <a:xfrm>
            <a:off x="540000" y="461141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每箱产品应涨价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元才能获利最高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20" grpId="0" build="allAtOnce"/>
      <p:bldP spid="1562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1495</Words>
  <Application>Microsoft Office PowerPoint</Application>
  <PresentationFormat>宽屏</PresentationFormat>
  <Paragraphs>97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2023-05-14T15:00:11Z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