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70" r:id="rId5"/>
    <p:sldId id="375" r:id="rId6"/>
    <p:sldId id="378" r:id="rId7"/>
    <p:sldId id="380" r:id="rId8"/>
    <p:sldId id="383" r:id="rId9"/>
    <p:sldId id="387" r:id="rId10"/>
    <p:sldId id="388" r:id="rId11"/>
    <p:sldId id="392" r:id="rId12"/>
    <p:sldId id="394" r:id="rId13"/>
    <p:sldId id="390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5" name="yt_shape_11015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4a8cc7f-3800-40db-8b94-17f65c117b9f.png&quot;}"/>
            </a:endParaRPr>
          </a:p>
        </p:txBody>
      </p:sp>
      <p:sp>
        <p:nvSpPr>
          <p:cNvPr id="11016" name="yt_shape_11016"/>
          <p:cNvSpPr txBox="1"/>
          <p:nvPr/>
        </p:nvSpPr>
        <p:spPr>
          <a:xfrm>
            <a:off x="540119" y="1661816"/>
            <a:ext cx="1074045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的图象可由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的图象上下平移得到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向上平移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下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1017" name="yt_shape_11017"/>
          <p:cNvSpPr txBox="1"/>
          <p:nvPr/>
        </p:nvSpPr>
        <p:spPr>
          <a:xfrm>
            <a:off x="540119" y="3101382"/>
            <a:ext cx="1102848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对称轴是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开口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向上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减小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增大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开口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向下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增大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减小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083358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06697" y="2090498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07658" y="209049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6121" y="2996952"/>
            <a:ext cx="92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44657" y="3054576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9708" y="353006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向上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4121" y="353006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8532" y="353006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0108" y="400555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02908" y="400555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向下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27321" y="400555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70011" y="448104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减小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77" name="yt_shape_11077"/>
              <p:cNvSpPr txBox="1"/>
              <p:nvPr/>
            </p:nvSpPr>
            <p:spPr>
              <a:xfrm>
                <a:off x="540121" y="1891120"/>
                <a:ext cx="7932143" cy="4202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令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代入得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077" name="yt_shape_110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1" y="1891120"/>
                <a:ext cx="7932143" cy="4202176"/>
              </a:xfrm>
              <a:prstGeom prst="rect">
                <a:avLst/>
              </a:prstGeom>
              <a:blipFill rotWithShape="1">
                <a:blip r:embed="rId1"/>
                <a:stretch>
                  <a:fillRect l="-5" t="-1815" r="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074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上方抛物线上一点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PM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image_110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5060" y="1982176"/>
            <a:ext cx="2586819" cy="159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77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/>
              <p:cNvSpPr txBox="1"/>
              <p:nvPr/>
            </p:nvSpPr>
            <p:spPr>
              <a:xfrm>
                <a:off x="540000" y="1916832"/>
                <a:ext cx="7543732" cy="43121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endParaRPr lang="zh-CN" altLang="zh-CN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PM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轴交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于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endParaRPr lang="zh-CN" altLang="zh-CN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.∵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endParaRPr lang="en-US" altLang="zh-CN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舍去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832"/>
                <a:ext cx="7543732" cy="4312143"/>
              </a:xfrm>
              <a:prstGeom prst="rect">
                <a:avLst/>
              </a:prstGeom>
              <a:blipFill rotWithShape="1">
                <a:blip r:embed="rId1"/>
                <a:stretch>
                  <a:fillRect l="-3" t="-1776" r="-721" b="6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074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上方抛物线上一点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PM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yt_image_110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5060" y="1982176"/>
            <a:ext cx="2586819" cy="159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1" name="yt_shape_11081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711b85d-2558-4a0f-abb3-10d4cfb284e9.png&quot;}"/>
            </a:endParaRPr>
          </a:p>
        </p:txBody>
      </p:sp>
      <p:sp>
        <p:nvSpPr>
          <p:cNvPr id="11082" name="yt_shape_11082"/>
          <p:cNvSpPr txBox="1"/>
          <p:nvPr/>
        </p:nvSpPr>
        <p:spPr>
          <a:xfrm>
            <a:off x="862429" y="1370134"/>
            <a:ext cx="10467142" cy="97961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对于几条抛物线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二次项系数相等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它们的开口方向相同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形状相同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对于几条抛物线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二次项系数互为相反数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它们的开口方向相反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形状相同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08358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8" name="yt_shape_11018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53511ebe-96cf-44e1-a834-52c3cb8f4b3f.png&quot;}"/>
            </a:endParaRPr>
          </a:p>
        </p:txBody>
      </p:sp>
      <p:sp>
        <p:nvSpPr>
          <p:cNvPr id="11019" name="yt_shape_11019"/>
          <p:cNvSpPr txBox="1"/>
          <p:nvPr/>
        </p:nvSpPr>
        <p:spPr>
          <a:xfrm>
            <a:off x="540000" y="1670985"/>
            <a:ext cx="61539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的图象和性质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020" name="yt_shape_11020"/>
          <p:cNvSpPr txBox="1"/>
          <p:nvPr/>
        </p:nvSpPr>
        <p:spPr>
          <a:xfrm>
            <a:off x="540000" y="2167857"/>
            <a:ext cx="5658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021" name="yt_image_11021"/>
          <p:cNvPicPr>
            <a:picLocks noChangeAspect="1" noChangeArrowheads="1"/>
          </p:cNvPicPr>
          <p:nvPr/>
        </p:nvPicPr>
        <p:blipFill rotWithShape="1">
          <a:blip r:embed="rId1" cstate="print"/>
          <a:srcRect r="77343"/>
          <a:stretch>
            <a:fillRect/>
          </a:stretch>
        </p:blipFill>
        <p:spPr bwMode="auto">
          <a:xfrm>
            <a:off x="535017" y="2712388"/>
            <a:ext cx="1065295" cy="143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08338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08340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41064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1021"/>
          <p:cNvPicPr>
            <a:picLocks noChangeAspect="1" noChangeArrowheads="1"/>
          </p:cNvPicPr>
          <p:nvPr/>
        </p:nvPicPr>
        <p:blipFill rotWithShape="1">
          <a:blip r:embed="rId1" cstate="print"/>
          <a:srcRect l="24504" r="50992"/>
          <a:stretch>
            <a:fillRect/>
          </a:stretch>
        </p:blipFill>
        <p:spPr bwMode="auto">
          <a:xfrm>
            <a:off x="2413801" y="2712388"/>
            <a:ext cx="1152128" cy="143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1021"/>
          <p:cNvPicPr>
            <a:picLocks noChangeAspect="1" noChangeArrowheads="1"/>
          </p:cNvPicPr>
          <p:nvPr/>
        </p:nvPicPr>
        <p:blipFill rotWithShape="1">
          <a:blip r:embed="rId1" cstate="print"/>
          <a:srcRect l="51580" r="24152"/>
          <a:stretch>
            <a:fillRect/>
          </a:stretch>
        </p:blipFill>
        <p:spPr bwMode="auto">
          <a:xfrm>
            <a:off x="4367214" y="2712388"/>
            <a:ext cx="1152128" cy="143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1021"/>
          <p:cNvPicPr>
            <a:picLocks noChangeAspect="1" noChangeArrowheads="1"/>
          </p:cNvPicPr>
          <p:nvPr/>
        </p:nvPicPr>
        <p:blipFill rotWithShape="1">
          <a:blip r:embed="rId1" cstate="print"/>
          <a:srcRect l="77211"/>
          <a:stretch>
            <a:fillRect/>
          </a:stretch>
        </p:blipFill>
        <p:spPr bwMode="auto">
          <a:xfrm>
            <a:off x="6320627" y="2708920"/>
            <a:ext cx="1071517" cy="143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023"/>
              <p:cNvSpPr txBox="1"/>
              <p:nvPr/>
            </p:nvSpPr>
            <p:spPr>
              <a:xfrm>
                <a:off x="540000" y="4260324"/>
                <a:ext cx="765273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下列关于函数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的说法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正确的是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" name="yt_shape_110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0324"/>
                <a:ext cx="7652736" cy="642163"/>
              </a:xfrm>
              <a:prstGeom prst="rect">
                <a:avLst/>
              </a:prstGeom>
              <a:blipFill rotWithShape="1">
                <a:blip r:embed="rId4"/>
                <a:stretch>
                  <a:fillRect l="-3" t="-11883" r="-921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yt_table_11025" title="H_133.66016"/>
          <p:cNvGraphicFramePr>
            <a:graphicFrameLocks noGrp="1"/>
          </p:cNvGraphicFramePr>
          <p:nvPr/>
        </p:nvGraphicFramePr>
        <p:xfrm>
          <a:off x="540000" y="5002923"/>
          <a:ext cx="4849813" cy="1697484"/>
        </p:xfrm>
        <a:graphic>
          <a:graphicData uri="http://schemas.openxmlformats.org/drawingml/2006/table">
            <a:tbl>
              <a:tblPr/>
              <a:tblGrid>
                <a:gridCol w="484981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最小值为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其图象与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轴没有公共点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的增大而减小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其图象关于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轴对称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198451" y="4213518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7" name="yt_shape_1102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的图象的对称轴是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最大值是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1028" name="yt_shape_11028"/>
          <p:cNvSpPr txBox="1"/>
          <p:nvPr/>
        </p:nvSpPr>
        <p:spPr>
          <a:xfrm>
            <a:off x="540119" y="185943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上有两点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029" name="yt_shape_11029"/>
          <p:cNvSpPr txBox="1"/>
          <p:nvPr/>
        </p:nvSpPr>
        <p:spPr>
          <a:xfrm>
            <a:off x="540000" y="280239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求符合下列条件的抛物线对应的函数解析式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030" name="yt_shape_11030"/>
          <p:cNvSpPr txBox="1"/>
          <p:nvPr/>
        </p:nvSpPr>
        <p:spPr>
          <a:xfrm>
            <a:off x="540000" y="3281693"/>
            <a:ext cx="5145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031" name="yt_shape_11031"/>
          <p:cNvSpPr txBox="1"/>
          <p:nvPr/>
        </p:nvSpPr>
        <p:spPr>
          <a:xfrm>
            <a:off x="540119" y="37609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将点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的坐标代入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spc="15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032" name="yt_shape_11032"/>
          <p:cNvSpPr txBox="1"/>
          <p:nvPr/>
        </p:nvSpPr>
        <p:spPr>
          <a:xfrm>
            <a:off x="540119" y="4720431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的开口大小相同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开口方向相反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且顶点为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033" name="yt_shape_11033"/>
          <p:cNvSpPr txBox="1"/>
          <p:nvPr/>
        </p:nvSpPr>
        <p:spPr>
          <a:xfrm>
            <a:off x="540119" y="5229200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的开口大小相同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开口方向相反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将点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的坐标代入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07983" y="825447"/>
            <a:ext cx="92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86121" y="85319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846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1425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6879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27471" y="181262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31" grpId="0" build="allAtOnce"/>
      <p:bldP spid="11033" grpId="0" build="allAtOnce"/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4" name="yt_shape_11034"/>
          <p:cNvSpPr txBox="1"/>
          <p:nvPr/>
        </p:nvSpPr>
        <p:spPr>
          <a:xfrm>
            <a:off x="540000" y="900000"/>
            <a:ext cx="668292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之间的平移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035" name="yt_shape_11035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则平移后所得图象的函数解析式为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036" name="yt_table_11036" title="H_66.83008"/>
          <p:cNvGraphicFramePr>
            <a:graphicFrameLocks noGrp="1"/>
          </p:cNvGraphicFramePr>
          <p:nvPr/>
        </p:nvGraphicFramePr>
        <p:xfrm>
          <a:off x="540000" y="2508671"/>
          <a:ext cx="6264593" cy="848742"/>
        </p:xfrm>
        <a:graphic>
          <a:graphicData uri="http://schemas.openxmlformats.org/drawingml/2006/table">
            <a:tbl>
              <a:tblPr/>
              <a:tblGrid>
                <a:gridCol w="3589655"/>
                <a:gridCol w="267493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038" name="yt_shape_11038"/>
              <p:cNvSpPr txBox="1"/>
              <p:nvPr/>
            </p:nvSpPr>
            <p:spPr>
              <a:xfrm>
                <a:off x="540119" y="3408013"/>
                <a:ext cx="11111999" cy="15726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教材第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页练习变式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能否通过上下平移二次函数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的图象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使得到的新的函数图象过点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）？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若能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请说出平移的方向和距离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若不能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请说明理由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spc="15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038" name="yt_shape_110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08013"/>
                <a:ext cx="11111999" cy="1572610"/>
              </a:xfrm>
              <a:prstGeom prst="rect">
                <a:avLst/>
              </a:prstGeom>
              <a:blipFill rotWithShape="1">
                <a:blip r:embed="rId1"/>
                <a:stretch>
                  <a:fillRect l="-3" t="-4884" r="5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40" name="yt_shape_11040"/>
              <p:cNvSpPr txBox="1"/>
              <p:nvPr/>
            </p:nvSpPr>
            <p:spPr>
              <a:xfrm>
                <a:off x="540119" y="5031411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能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设平移后的图象对应的二次函数解析式为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将点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代入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平移的方向是向下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平移的距离是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个单位长度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040" name="yt_shape_110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31411"/>
                <a:ext cx="11111999" cy="1589089"/>
              </a:xfrm>
              <a:prstGeom prst="rect">
                <a:avLst/>
              </a:prstGeom>
              <a:blipFill rotWithShape="1">
                <a:blip r:embed="rId2"/>
                <a:stretch>
                  <a:fillRect l="-3" t="-4814" r="5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8346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45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40" grpId="0" build="allAtOnce"/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2" name="yt_shape_11042"/>
          <p:cNvSpPr txBox="1"/>
          <p:nvPr/>
        </p:nvSpPr>
        <p:spPr>
          <a:xfrm>
            <a:off x="540000" y="900000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把平移坐标轴与平移图象混淆导致错误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043" name="yt_shape_11043"/>
          <p:cNvSpPr txBox="1"/>
          <p:nvPr>
            <p:custDataLst>
              <p:tags r:id="rId1"/>
            </p:custDataLst>
          </p:nvPr>
        </p:nvSpPr>
        <p:spPr>
          <a:xfrm>
            <a:off x="551549" y="15572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现将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在新坐标系中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此二次函数的解析式为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1044" name="yt_image_1104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7407" y="2669024"/>
            <a:ext cx="1280044" cy="111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728738" y="1958160"/>
            <a:ext cx="1618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6" name="yt_shape_1104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2bdb2c3-efd0-4f9e-a85c-bc3e837a7535.png&quot;}"/>
            </a:endParaRPr>
          </a:p>
        </p:txBody>
      </p:sp>
      <p:sp>
        <p:nvSpPr>
          <p:cNvPr id="11047" name="yt_shape_11047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050" name="yt_shape_11050"/>
          <p:cNvSpPr txBox="1"/>
          <p:nvPr/>
        </p:nvSpPr>
        <p:spPr>
          <a:xfrm>
            <a:off x="540119" y="41265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任给一些不同的实数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得到不同的抛物线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关于这些抛物线有以下判断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开口方向相同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对称轴相同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形状相同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都有最低点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其中判断正确的有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051" name="yt_table_11051" title="H_33.41504"/>
          <p:cNvGraphicFramePr>
            <a:graphicFrameLocks noGrp="1"/>
          </p:cNvGraphicFramePr>
          <p:nvPr/>
        </p:nvGraphicFramePr>
        <p:xfrm>
          <a:off x="540000" y="5718490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/>
                <a:gridCol w="2329180"/>
                <a:gridCol w="2329180"/>
                <a:gridCol w="1414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08352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4508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5308" y="50307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1048"/>
          <p:cNvPicPr>
            <a:picLocks noChangeAspect="1" noChangeArrowheads="1"/>
          </p:cNvPicPr>
          <p:nvPr/>
        </p:nvPicPr>
        <p:blipFill rotWithShape="1">
          <a:blip r:embed="rId2" cstate="print"/>
          <a:srcRect l="24502" r="50000"/>
          <a:stretch>
            <a:fillRect/>
          </a:stretch>
        </p:blipFill>
        <p:spPr bwMode="auto">
          <a:xfrm>
            <a:off x="2711624" y="2708920"/>
            <a:ext cx="1224136" cy="131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1048"/>
          <p:cNvPicPr>
            <a:picLocks noChangeAspect="1" noChangeArrowheads="1"/>
          </p:cNvPicPr>
          <p:nvPr/>
        </p:nvPicPr>
        <p:blipFill rotWithShape="1">
          <a:blip r:embed="rId2" cstate="print"/>
          <a:srcRect r="76001"/>
          <a:stretch>
            <a:fillRect/>
          </a:stretch>
        </p:blipFill>
        <p:spPr bwMode="auto">
          <a:xfrm>
            <a:off x="551384" y="2708920"/>
            <a:ext cx="1152128" cy="131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1048"/>
          <p:cNvPicPr>
            <a:picLocks noChangeAspect="1" noChangeArrowheads="1"/>
          </p:cNvPicPr>
          <p:nvPr/>
        </p:nvPicPr>
        <p:blipFill rotWithShape="1">
          <a:blip r:embed="rId2" cstate="print"/>
          <a:srcRect l="49651" r="24851"/>
          <a:stretch>
            <a:fillRect/>
          </a:stretch>
        </p:blipFill>
        <p:spPr bwMode="auto">
          <a:xfrm>
            <a:off x="5087888" y="2708920"/>
            <a:ext cx="1224136" cy="131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1048"/>
          <p:cNvPicPr>
            <a:picLocks noChangeAspect="1" noChangeArrowheads="1"/>
          </p:cNvPicPr>
          <p:nvPr/>
        </p:nvPicPr>
        <p:blipFill rotWithShape="1">
          <a:blip r:embed="rId2" cstate="print"/>
          <a:srcRect l="74427"/>
          <a:stretch>
            <a:fillRect/>
          </a:stretch>
        </p:blipFill>
        <p:spPr bwMode="auto">
          <a:xfrm>
            <a:off x="7320136" y="2708920"/>
            <a:ext cx="1227706" cy="131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3" name="yt_shape_11053"/>
          <p:cNvSpPr txBox="1"/>
          <p:nvPr/>
        </p:nvSpPr>
        <p:spPr>
          <a:xfrm>
            <a:off x="540119" y="900000"/>
            <a:ext cx="109564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个单位长度得到抛物线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1054" name="yt_shape_11054"/>
          <p:cNvSpPr txBox="1"/>
          <p:nvPr/>
        </p:nvSpPr>
        <p:spPr>
          <a:xfrm>
            <a:off x="540000" y="1859435"/>
            <a:ext cx="108042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轴不相交且顶点在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55" name="yt_shape_11055"/>
              <p:cNvSpPr txBox="1"/>
              <p:nvPr/>
            </p:nvSpPr>
            <p:spPr>
              <a:xfrm>
                <a:off x="540000" y="2338738"/>
                <a:ext cx="6760312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&lt;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&lt;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055" name="yt_shape_110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8738"/>
                <a:ext cx="6760312" cy="1070934"/>
              </a:xfrm>
              <a:prstGeom prst="rect">
                <a:avLst/>
              </a:prstGeom>
              <a:blipFill rotWithShape="1">
                <a:blip r:embed="rId1"/>
                <a:stretch>
                  <a:fillRect l="-4" t="-3" r="-972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57" name="yt_shape_11057"/>
          <p:cNvSpPr txBox="1"/>
          <p:nvPr/>
        </p:nvSpPr>
        <p:spPr>
          <a:xfrm>
            <a:off x="540000" y="3534947"/>
            <a:ext cx="7094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58" name="yt_shape_11058"/>
              <p:cNvSpPr txBox="1"/>
              <p:nvPr/>
            </p:nvSpPr>
            <p:spPr>
              <a:xfrm>
                <a:off x="540000" y="4014250"/>
                <a:ext cx="5831596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058" name="yt_shape_110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14250"/>
                <a:ext cx="5831596" cy="1070934"/>
              </a:xfrm>
              <a:prstGeom prst="rect">
                <a:avLst/>
              </a:prstGeom>
              <a:blipFill rotWithShape="1">
                <a:blip r:embed="rId2"/>
                <a:stretch>
                  <a:fillRect l="-4" t="-39" r="-1165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2633634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5" grpId="0" build="allAtOnce"/>
      <p:bldP spid="11058" grpId="0" build="allAtOnce"/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60" name="yt_shape_11060"/>
              <p:cNvSpPr txBox="1"/>
              <p:nvPr/>
            </p:nvSpPr>
            <p:spPr>
              <a:xfrm>
                <a:off x="540119" y="900000"/>
                <a:ext cx="11111999" cy="15711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如图是一个半圆和抛物线的一部分围成的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芒果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芒果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与坐标轴的交点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是半圆的直径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抛物线的解析式为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060" name="yt_shape_110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71199"/>
              </a:xfrm>
              <a:prstGeom prst="rect">
                <a:avLst/>
              </a:prstGeom>
              <a:blipFill rotWithShape="1">
                <a:blip r:embed="rId1"/>
                <a:stretch>
                  <a:fillRect l="-3" t="-13" r="5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62" name="yt_image_110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4039" y="2603840"/>
            <a:ext cx="1646577" cy="176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064" name="yt_shape_11064"/>
              <p:cNvSpPr txBox="1"/>
              <p:nvPr/>
            </p:nvSpPr>
            <p:spPr>
              <a:xfrm>
                <a:off x="540000" y="2564904"/>
                <a:ext cx="2943113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064" name="yt_shape_110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4904"/>
                <a:ext cx="2943113" cy="639855"/>
              </a:xfrm>
              <a:prstGeom prst="rect">
                <a:avLst/>
              </a:prstGeom>
              <a:blipFill rotWithShape="1">
                <a:blip r:embed="rId3"/>
                <a:stretch>
                  <a:fillRect l="-8" t="-11931" r="-3771"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066"/>
              <p:cNvSpPr txBox="1"/>
              <p:nvPr/>
            </p:nvSpPr>
            <p:spPr>
              <a:xfrm>
                <a:off x="540000" y="3284984"/>
                <a:ext cx="4363374" cy="2483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10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4984"/>
                <a:ext cx="4363374" cy="2483437"/>
              </a:xfrm>
              <a:prstGeom prst="rect">
                <a:avLst/>
              </a:prstGeom>
              <a:blipFill rotWithShape="1">
                <a:blip r:embed="rId4"/>
                <a:stretch>
                  <a:fillRect l="-6" t="-5" r="-2272" b="-1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4" grpId="0" build="allAtOnce"/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8" name="yt_shape_1106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a7f0c8da-0cb8-431e-a451-d1da01bb9ee1.png&quot;}"/>
            </a:endParaRPr>
          </a:p>
        </p:txBody>
      </p:sp>
      <p:sp>
        <p:nvSpPr>
          <p:cNvPr id="11069" name="yt_shape_11069"/>
          <p:cNvSpPr txBox="1"/>
          <p:nvPr/>
        </p:nvSpPr>
        <p:spPr>
          <a:xfrm>
            <a:off x="540119" y="16110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070" name="yt_image_1107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02590" y="2722827"/>
            <a:ext cx="2586819" cy="159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072" name="yt_shape_11072"/>
              <p:cNvSpPr txBox="1"/>
              <p:nvPr/>
            </p:nvSpPr>
            <p:spPr>
              <a:xfrm>
                <a:off x="540000" y="4457670"/>
                <a:ext cx="7260001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的坐标是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072" name="yt_shape_110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7670"/>
                <a:ext cx="7260001" cy="586379"/>
              </a:xfrm>
              <a:prstGeom prst="rect">
                <a:avLst/>
              </a:prstGeom>
              <a:blipFill rotWithShape="1">
                <a:blip r:embed="rId2"/>
                <a:stretch>
                  <a:fillRect l="-3" t="-103" r="-1054" b="-1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8356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43989" y="4410864"/>
            <a:ext cx="1704086" cy="67432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6444389" y="4329914"/>
                <a:ext cx="9182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389" y="4329914"/>
                <a:ext cx="918274" cy="674320"/>
              </a:xfrm>
              <a:prstGeom prst="rect">
                <a:avLst/>
              </a:prstGeom>
              <a:blipFill rotWithShape="1">
                <a:blip r:embed="rId4"/>
                <a:stretch>
                  <a:fillRect l="-45" t="-260" r="52" b="-2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e708aa3f-1cb0-45b0-8b5a-c2680cd65451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2298</Words>
  <Application>WPS 演示</Application>
  <PresentationFormat>宽屏</PresentationFormat>
  <Paragraphs>171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2023-05-05T05:33:00Z</dcterms:created>
  <dcterms:modified xsi:type="dcterms:W3CDTF">2023-05-15T02:41:58Z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