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6" r:id="rId3"/>
    <p:sldId id="369" r:id="rId4"/>
    <p:sldId id="373" r:id="rId5"/>
    <p:sldId id="375" r:id="rId6"/>
    <p:sldId id="377" r:id="rId7"/>
    <p:sldId id="380" r:id="rId8"/>
    <p:sldId id="383" r:id="rId9"/>
    <p:sldId id="388" r:id="rId10"/>
    <p:sldId id="384" r:id="rId11"/>
    <p:sldId id="389" r:id="rId12"/>
    <p:sldId id="386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9" d="100"/>
          <a:sy n="59" d="100"/>
        </p:scale>
        <p:origin x="78" y="3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4" name="yt_shape_10484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4ac69d68-f410-4e98-a227-e17af906fac7.png&quot;}"/>
            </a:endParaRPr>
          </a:p>
        </p:txBody>
      </p:sp>
      <p:sp>
        <p:nvSpPr>
          <p:cNvPr id="10485" name="yt_shape_10485"/>
          <p:cNvSpPr txBox="1"/>
          <p:nvPr/>
        </p:nvSpPr>
        <p:spPr>
          <a:xfrm>
            <a:off x="540000" y="1670985"/>
            <a:ext cx="3026470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传播问题</a:t>
            </a:r>
          </a:p>
        </p:txBody>
      </p:sp>
      <p:sp>
        <p:nvSpPr>
          <p:cNvPr id="10486" name="yt_shape_10486"/>
          <p:cNvSpPr txBox="1"/>
          <p:nvPr/>
        </p:nvSpPr>
        <p:spPr>
          <a:xfrm>
            <a:off x="540119" y="21678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秋冬季节为流感病毒的高发期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有一人患了流感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经过两轮传染后共有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人患了流感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设每轮传染中平均一个人传染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则所列方程正确的是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487" name="yt_table_10487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2123929"/>
              </p:ext>
            </p:extLst>
          </p:nvPr>
        </p:nvGraphicFramePr>
        <p:xfrm>
          <a:off x="540000" y="3279656"/>
          <a:ext cx="6721793" cy="950976"/>
        </p:xfrm>
        <a:graphic>
          <a:graphicData uri="http://schemas.openxmlformats.org/drawingml/2006/table">
            <a:tbl>
              <a:tblPr/>
              <a:tblGrid>
                <a:gridCol w="3835718">
                  <a:extLst>
                    <a:ext uri="{9D8B030D-6E8A-4147-A177-3AD203B41FA5}">
                      <a16:colId xmlns:a16="http://schemas.microsoft.com/office/drawing/2014/main" val="10086"/>
                    </a:ext>
                  </a:extLst>
                </a:gridCol>
                <a:gridCol w="2886075">
                  <a:extLst>
                    <a:ext uri="{9D8B030D-6E8A-4147-A177-3AD203B41FA5}">
                      <a16:colId xmlns:a16="http://schemas.microsoft.com/office/drawing/2014/main" val="100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1"/>
                  </a:ext>
                </a:extLst>
              </a:tr>
            </a:tbl>
          </a:graphicData>
        </a:graphic>
      </p:graphicFrame>
      <p:sp>
        <p:nvSpPr>
          <p:cNvPr id="10489" name="yt_shape_10489"/>
          <p:cNvSpPr txBox="1"/>
          <p:nvPr/>
        </p:nvSpPr>
        <p:spPr>
          <a:xfrm>
            <a:off x="540119" y="4178998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化学课代表在老师的培训下学会了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实验室用高锰酸钾制取氧气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的实验操作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回到班上后第一节课手把手教会了若干名同学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第二节课会做该实验的每个同学又手把手教会了同样多的同学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这样全班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人恰好都会做这个实验了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人每次能手把手教会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名同学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888019905">
            <a:extLst>
              <a:ext uri="{FF2B5EF4-FFF2-40B4-BE49-F238E27FC236}">
                <a16:creationId xmlns:a16="http://schemas.microsoft.com/office/drawing/2014/main" id="{68783816-7355-1FF9-9301-D759F8BE620C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888019923">
            <a:extLst>
              <a:ext uri="{FF2B5EF4-FFF2-40B4-BE49-F238E27FC236}">
                <a16:creationId xmlns:a16="http://schemas.microsoft.com/office/drawing/2014/main" id="{63E4688F-2493-DE41-1B90-97193CBD1B0E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7B5092D-21ED-4358-377C-874FB57F971E}"/>
              </a:ext>
            </a:extLst>
          </p:cNvPr>
          <p:cNvSpPr txBox="1"/>
          <p:nvPr/>
        </p:nvSpPr>
        <p:spPr>
          <a:xfrm>
            <a:off x="9576646" y="259653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77924C5-1C2F-DEAB-47F1-B38B6AD1EE33}"/>
              </a:ext>
            </a:extLst>
          </p:cNvPr>
          <p:cNvSpPr txBox="1"/>
          <p:nvPr/>
        </p:nvSpPr>
        <p:spPr>
          <a:xfrm>
            <a:off x="2583708" y="555865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1" name="yt_shape_10521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53eca7c3-6bc0-42b1-8fce-9cc0ce9187d1.png&quot;}"/>
            </a:endParaRPr>
          </a:p>
        </p:txBody>
      </p:sp>
      <p:sp>
        <p:nvSpPr>
          <p:cNvPr id="10522" name="yt_shape_10522"/>
          <p:cNvSpPr txBox="1"/>
          <p:nvPr/>
        </p:nvSpPr>
        <p:spPr>
          <a:xfrm>
            <a:off x="540000" y="1661816"/>
            <a:ext cx="502701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数据观念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探究创新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523" name="yt_shape_10523"/>
          <p:cNvSpPr txBox="1"/>
          <p:nvPr/>
        </p:nvSpPr>
        <p:spPr>
          <a:xfrm>
            <a:off x="540000" y="2141119"/>
            <a:ext cx="87716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一个顶点可以引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条对角线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0525" name="yt_shape_10525"/>
          <p:cNvSpPr txBox="1"/>
          <p:nvPr/>
        </p:nvSpPr>
        <p:spPr>
          <a:xfrm>
            <a:off x="540000" y="2636912"/>
            <a:ext cx="72327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若一个凸多边形共有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条对角线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它是几边形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526" name="yt_shape_10526"/>
              <p:cNvSpPr txBox="1"/>
              <p:nvPr/>
            </p:nvSpPr>
            <p:spPr>
              <a:xfrm>
                <a:off x="540000" y="3116215"/>
                <a:ext cx="6884898" cy="122918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设它是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边形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不合题意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舍去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526" name="yt_shape_105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16215"/>
                <a:ext cx="6884898" cy="1229183"/>
              </a:xfrm>
              <a:prstGeom prst="rect">
                <a:avLst/>
              </a:prstGeom>
              <a:blipFill>
                <a:blip r:embed="rId2"/>
                <a:stretch>
                  <a:fillRect l="-2746" r="-1683" b="-148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888020035">
            <a:extLst>
              <a:ext uri="{FF2B5EF4-FFF2-40B4-BE49-F238E27FC236}">
                <a16:creationId xmlns:a16="http://schemas.microsoft.com/office/drawing/2014/main" id="{4FD628F2-2E80-6384-C931-06C7B825D278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96DB824-BFDE-6B30-B991-F9240E87D413}"/>
              </a:ext>
            </a:extLst>
          </p:cNvPr>
          <p:cNvSpPr txBox="1"/>
          <p:nvPr/>
        </p:nvSpPr>
        <p:spPr>
          <a:xfrm>
            <a:off x="5936389" y="2094313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0529">
            <a:extLst>
              <a:ext uri="{FF2B5EF4-FFF2-40B4-BE49-F238E27FC236}">
                <a16:creationId xmlns:a16="http://schemas.microsoft.com/office/drawing/2014/main" id="{A1372BA3-17FF-132C-BA83-3FED9E499ED8}"/>
              </a:ext>
            </a:extLst>
          </p:cNvPr>
          <p:cNvSpPr txBox="1"/>
          <p:nvPr/>
        </p:nvSpPr>
        <p:spPr>
          <a:xfrm>
            <a:off x="540000" y="4457124"/>
            <a:ext cx="2308324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它是七边形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5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5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26" grpId="0" build="allAtOnce"/>
      <p:bldP spid="2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30" name="yt_shape_10530"/>
              <p:cNvSpPr txBox="1"/>
              <p:nvPr/>
            </p:nvSpPr>
            <p:spPr>
              <a:xfrm>
                <a:off x="540119" y="1920467"/>
                <a:ext cx="11111999" cy="122918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不存在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理由如下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假设存在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边形有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条对角线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530" name="yt_shape_105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20467"/>
                <a:ext cx="11111999" cy="1229183"/>
              </a:xfrm>
              <a:prstGeom prst="rect">
                <a:avLst/>
              </a:prstGeom>
              <a:blipFill>
                <a:blip r:embed="rId2"/>
                <a:stretch>
                  <a:fillRect l="-1701" r="-1427" b="-148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532" name="yt_shape_10532"/>
              <p:cNvSpPr txBox="1"/>
              <p:nvPr/>
            </p:nvSpPr>
            <p:spPr>
              <a:xfrm>
                <a:off x="540000" y="3200438"/>
                <a:ext cx="9760749" cy="195675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177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多边形的边数为正整数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但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177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不是正整数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不合题意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都舍去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不存在有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条对角线的凸多边形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532" name="yt_shape_105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00438"/>
                <a:ext cx="9760749" cy="1956754"/>
              </a:xfrm>
              <a:prstGeom prst="rect">
                <a:avLst/>
              </a:prstGeom>
              <a:blipFill>
                <a:blip r:embed="rId3"/>
                <a:stretch>
                  <a:fillRect l="-1936" r="-937" b="-90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0528">
            <a:extLst>
              <a:ext uri="{FF2B5EF4-FFF2-40B4-BE49-F238E27FC236}">
                <a16:creationId xmlns:a16="http://schemas.microsoft.com/office/drawing/2014/main" id="{95B28D7D-9358-FBA9-7AA3-64D50B234A86}"/>
              </a:ext>
            </a:extLst>
          </p:cNvPr>
          <p:cNvSpPr txBox="1"/>
          <p:nvPr/>
        </p:nvSpPr>
        <p:spPr>
          <a:xfrm>
            <a:off x="540119" y="90872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是否存在有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条对角线的凸多边形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如果存在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它是几边形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如果不存在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5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5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30" grpId="0" build="allAtOnce"/>
      <p:bldP spid="1053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4" name="yt_shape_10534"/>
          <p:cNvSpPr txBox="1"/>
          <p:nvPr/>
        </p:nvSpPr>
        <p:spPr>
          <a:xfrm>
            <a:off x="540000" y="900000"/>
            <a:ext cx="1397819" cy="41934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NEU-BZ-S92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NEU-BZ-S92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28239db9-924d-47c7-b3ff-ac8619df99ab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535" name="yt_shape_10535"/>
              <p:cNvSpPr txBox="1"/>
              <p:nvPr/>
            </p:nvSpPr>
            <p:spPr>
              <a:xfrm>
                <a:off x="1560535" y="1370134"/>
                <a:ext cx="9070928" cy="1191727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none" lIns="72000" tIns="0" rIns="72000" bIns="72000" rtlCol="0">
                <a:spAutoFit/>
              </a:bodyPr>
              <a:lstStyle/>
              <a:p>
                <a:pPr algn="ctr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   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对于传播问题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应弄清传染源对应的基数及每轮传播后的总量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ctr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握手问题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为总人数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则所有人握手的次数是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535" name="yt_shape_105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0535" y="1370134"/>
                <a:ext cx="9070928" cy="1191727"/>
              </a:xfrm>
              <a:prstGeom prst="rect">
                <a:avLst/>
              </a:prstGeom>
              <a:blipFill>
                <a:blip r:embed="rId2"/>
                <a:stretch>
                  <a:fillRect t="-4061" r="-1074" b="-1523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888020057">
            <a:extLst>
              <a:ext uri="{FF2B5EF4-FFF2-40B4-BE49-F238E27FC236}">
                <a16:creationId xmlns:a16="http://schemas.microsoft.com/office/drawing/2014/main" id="{6A8FF584-624A-91E6-2D52-2E76FC0513EF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715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" name="yt_shape_1049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学校机房里有一台电脑感染了某病毒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该病毒通过局域网扩散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轮扩散后共有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台电脑感染了该病毒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491" name="yt_shape_10491"/>
          <p:cNvSpPr txBox="1"/>
          <p:nvPr/>
        </p:nvSpPr>
        <p:spPr>
          <a:xfrm>
            <a:off x="540000" y="1859435"/>
            <a:ext cx="66171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每轮扩散中平均每台电脑会感染几台电脑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10492" name="yt_shape_10492"/>
          <p:cNvSpPr txBox="1"/>
          <p:nvPr/>
        </p:nvSpPr>
        <p:spPr>
          <a:xfrm>
            <a:off x="540119" y="2338738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设每轮扩散中平均每台电脑会感染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台电脑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依题意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整理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每轮扩散中平均每台电脑会感染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台电脑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493" name="yt_shape_10493"/>
          <p:cNvSpPr txBox="1"/>
          <p:nvPr/>
        </p:nvSpPr>
        <p:spPr>
          <a:xfrm>
            <a:off x="540000" y="4258436"/>
            <a:ext cx="93871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如果不及时阻断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第三轮扩散又将有多少台电脑新感染该病毒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10494" name="yt_shape_10494"/>
          <p:cNvSpPr txBox="1"/>
          <p:nvPr/>
        </p:nvSpPr>
        <p:spPr>
          <a:xfrm>
            <a:off x="540000" y="4737739"/>
            <a:ext cx="40010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448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495" name="yt_shape_10495"/>
          <p:cNvSpPr txBox="1"/>
          <p:nvPr/>
        </p:nvSpPr>
        <p:spPr>
          <a:xfrm>
            <a:off x="540000" y="5217042"/>
            <a:ext cx="89255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如果不及时阻断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第三轮扩散又将有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448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台电脑新感染该病毒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4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4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4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4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92" grpId="0" build="allAtOnce"/>
      <p:bldP spid="10494" grpId="0" build="allAtOnce"/>
      <p:bldP spid="1049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" name="yt_shape_10496"/>
          <p:cNvSpPr txBox="1"/>
          <p:nvPr/>
        </p:nvSpPr>
        <p:spPr>
          <a:xfrm>
            <a:off x="540000" y="900000"/>
            <a:ext cx="3026470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握手问题</a:t>
            </a:r>
          </a:p>
        </p:txBody>
      </p:sp>
      <p:sp>
        <p:nvSpPr>
          <p:cNvPr id="10497" name="yt_shape_10497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在一次九年级学生数学交流会上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每两名学生握手一次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统计共握手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若设参加此会的学生为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则可列方程为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498" name="yt_table_10498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80041301"/>
                  </p:ext>
                </p:extLst>
              </p:nvPr>
            </p:nvGraphicFramePr>
            <p:xfrm>
              <a:off x="540000" y="2508671"/>
              <a:ext cx="7283768" cy="1146937"/>
            </p:xfrm>
            <a:graphic>
              <a:graphicData uri="http://schemas.openxmlformats.org/drawingml/2006/table">
                <a:tbl>
                  <a:tblPr/>
                  <a:tblGrid>
                    <a:gridCol w="4099243">
                      <a:extLst>
                        <a:ext uri="{9D8B030D-6E8A-4147-A177-3AD203B41FA5}">
                          <a16:colId xmlns:a16="http://schemas.microsoft.com/office/drawing/2014/main" val="10088"/>
                        </a:ext>
                      </a:extLst>
                    </a:gridCol>
                    <a:gridCol w="3184525">
                      <a:extLst>
                        <a:ext uri="{9D8B030D-6E8A-4147-A177-3AD203B41FA5}">
                          <a16:colId xmlns:a16="http://schemas.microsoft.com/office/drawing/2014/main" val="1008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171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171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171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171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3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p14="http://schemas.microsoft.com/office/powerpoint/2010/main">
          <p:graphicFrame>
            <p:nvGraphicFramePr>
              <p:cNvPr id="10498" name="yt_table_10498" descr="{&quot;rangeId&quot;:5,&quot;type&quot;:&quot;Option&quot;}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80041301"/>
                  </p:ext>
                </p:extLst>
              </p:nvPr>
            </p:nvGraphicFramePr>
            <p:xfrm>
              <a:off x="540000" y="2508671"/>
              <a:ext cx="7283768" cy="1057085"/>
            </p:xfrm>
            <a:graphic>
              <a:graphicData uri="http://schemas.openxmlformats.org/drawingml/2006/table">
                <a:tbl>
                  <a:tblPr/>
                  <a:tblGrid>
                    <a:gridCol w="4099243">
                      <a:extLst>
                        <a:ext uri="{9D8B030D-6E8A-4147-A177-3AD203B41FA5}">
                          <a16:colId xmlns:a16="http://schemas.microsoft.com/office/drawing/2014/main" val="10088"/>
                        </a:ext>
                      </a:extLst>
                    </a:gridCol>
                    <a:gridCol w="3184525">
                      <a:extLst>
                        <a:ext uri="{9D8B030D-6E8A-4147-A177-3AD203B41FA5}">
                          <a16:colId xmlns:a16="http://schemas.microsoft.com/office/drawing/2014/main" val="10089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171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171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2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5000" r="-77712" b="-1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8681" t="-75000" b="-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8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499" name="yt_shape_10499"/>
          <p:cNvSpPr txBox="1"/>
          <p:nvPr/>
        </p:nvSpPr>
        <p:spPr>
          <a:xfrm>
            <a:off x="540119" y="36163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世界杯足球赛实行单循环赛制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即每两支球队都要踢一场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共举行比赛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则参加比赛的球队共有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21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888019957">
            <a:extLst>
              <a:ext uri="{FF2B5EF4-FFF2-40B4-BE49-F238E27FC236}">
                <a16:creationId xmlns:a16="http://schemas.microsoft.com/office/drawing/2014/main" id="{CB5BB7EA-6FCA-639B-55E9-D5405B52795C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0C6ABE8-40DE-9405-5F70-520B5AD1F107}"/>
              </a:ext>
            </a:extLst>
          </p:cNvPr>
          <p:cNvSpPr txBox="1"/>
          <p:nvPr/>
        </p:nvSpPr>
        <p:spPr>
          <a:xfrm>
            <a:off x="6071446" y="18255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2A0D88D-FEA1-0F24-BF41-B2FB2C59C75C}"/>
              </a:ext>
            </a:extLst>
          </p:cNvPr>
          <p:cNvSpPr txBox="1"/>
          <p:nvPr/>
        </p:nvSpPr>
        <p:spPr>
          <a:xfrm>
            <a:off x="3802908" y="4044993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21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1" name="yt_shape_10501"/>
          <p:cNvSpPr txBox="1"/>
          <p:nvPr/>
        </p:nvSpPr>
        <p:spPr>
          <a:xfrm>
            <a:off x="540000" y="1873704"/>
            <a:ext cx="8120813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设书法兴趣小组共有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则每人送出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个月饼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依题意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0502" name="yt_shape_10502"/>
          <p:cNvSpPr txBox="1"/>
          <p:nvPr/>
        </p:nvSpPr>
        <p:spPr>
          <a:xfrm>
            <a:off x="540000" y="3313270"/>
            <a:ext cx="40171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503" name="yt_shape_10503"/>
          <p:cNvSpPr txBox="1"/>
          <p:nvPr/>
        </p:nvSpPr>
        <p:spPr>
          <a:xfrm>
            <a:off x="540000" y="3792573"/>
            <a:ext cx="36933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书法兴趣小组共有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yt_shape_10500">
            <a:extLst>
              <a:ext uri="{FF2B5EF4-FFF2-40B4-BE49-F238E27FC236}">
                <a16:creationId xmlns:a16="http://schemas.microsoft.com/office/drawing/2014/main" id="{66CDFD87-7103-2C6A-2CEA-B7E37E6C40B1}"/>
              </a:ext>
            </a:extLst>
          </p:cNvPr>
          <p:cNvSpPr txBox="1"/>
          <p:nvPr/>
        </p:nvSpPr>
        <p:spPr>
          <a:xfrm>
            <a:off x="540119" y="918249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书法兴趣小组的同学在中秋节这一天人人相互送一个月饼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共送出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个月饼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求书法兴趣小组的人数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5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5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5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5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5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01" grpId="0" build="allAtOnce"/>
      <p:bldP spid="10502" grpId="0" build="allAtOnce"/>
      <p:bldP spid="1050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4" name="yt_shape_10504"/>
          <p:cNvSpPr txBox="1"/>
          <p:nvPr/>
        </p:nvSpPr>
        <p:spPr>
          <a:xfrm>
            <a:off x="540000" y="900000"/>
            <a:ext cx="49244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没弄清题意导致错误</a:t>
            </a:r>
          </a:p>
        </p:txBody>
      </p:sp>
      <p:sp>
        <p:nvSpPr>
          <p:cNvPr id="5" name="yt_shape_10505"/>
          <p:cNvSpPr txBox="1"/>
          <p:nvPr/>
        </p:nvSpPr>
        <p:spPr>
          <a:xfrm>
            <a:off x="553150" y="155679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某航空公司有若干个飞机场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每两个飞机场之间都开辟一条航线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一共开辟了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条航线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则这个航空公司共有飞机场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79CEE6D-D54F-A960-C039-6DF14C2607D0}"/>
              </a:ext>
            </a:extLst>
          </p:cNvPr>
          <p:cNvSpPr txBox="1"/>
          <p:nvPr/>
        </p:nvSpPr>
        <p:spPr>
          <a:xfrm>
            <a:off x="5644739" y="198547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6" name="yt_shape_10506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e4600e7b-0f26-4503-af62-775459fd87f6.png&quot;}"/>
            </a:endParaRPr>
          </a:p>
        </p:txBody>
      </p:sp>
      <p:sp>
        <p:nvSpPr>
          <p:cNvPr id="10507" name="yt_shape_10507"/>
          <p:cNvSpPr txBox="1"/>
          <p:nvPr/>
        </p:nvSpPr>
        <p:spPr>
          <a:xfrm>
            <a:off x="540119" y="165271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今年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国庆节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中秋节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双节期间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某微信群规定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群内的每个人都要发一个红包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并保证群内其他人都能抢到且自己不能抢自己发的红包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若此次抢红包活动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群内所有人共收到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个红包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则该群一共有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508" name="yt_table_10508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5361431"/>
              </p:ext>
            </p:extLst>
          </p:nvPr>
        </p:nvGraphicFramePr>
        <p:xfrm>
          <a:off x="540000" y="3244641"/>
          <a:ext cx="8865363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090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091"/>
                    </a:ext>
                  </a:extLst>
                </a:gridCol>
                <a:gridCol w="2470277">
                  <a:extLst>
                    <a:ext uri="{9D8B030D-6E8A-4147-A177-3AD203B41FA5}">
                      <a16:colId xmlns:a16="http://schemas.microsoft.com/office/drawing/2014/main" val="10092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0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4"/>
                  </a:ext>
                </a:extLst>
              </a:tr>
            </a:tbl>
          </a:graphicData>
        </a:graphic>
      </p:graphicFrame>
      <p:sp>
        <p:nvSpPr>
          <p:cNvPr id="10510" name="yt_shape_10510"/>
          <p:cNvSpPr txBox="1"/>
          <p:nvPr/>
        </p:nvSpPr>
        <p:spPr>
          <a:xfrm>
            <a:off x="540119" y="371970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研学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活动小组在一次野外实践时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发现一种植物的主干长出若干数目的支干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每个支干又长出同样数目的小分支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主干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支干和小分支的总数是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则这种植物每个支干长出的小分支个数是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888019995">
            <a:extLst>
              <a:ext uri="{FF2B5EF4-FFF2-40B4-BE49-F238E27FC236}">
                <a16:creationId xmlns:a16="http://schemas.microsoft.com/office/drawing/2014/main" id="{223B364B-80EB-8CDE-B74B-2F3FC918F34C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EB72B29-1405-EFF9-4C06-5786034B4701}"/>
              </a:ext>
            </a:extLst>
          </p:cNvPr>
          <p:cNvSpPr txBox="1"/>
          <p:nvPr/>
        </p:nvSpPr>
        <p:spPr>
          <a:xfrm>
            <a:off x="7460507" y="255688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FF819B6-99D7-FD85-9972-8694CA4C07FA}"/>
              </a:ext>
            </a:extLst>
          </p:cNvPr>
          <p:cNvSpPr txBox="1"/>
          <p:nvPr/>
        </p:nvSpPr>
        <p:spPr>
          <a:xfrm>
            <a:off x="9289307" y="462387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1" name="yt_shape_10511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为宣传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垃圾分类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某同学写了一份倡议书在微信朋友圈传播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规则为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将倡议书发表在自己的朋友圈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再邀请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个好友转发倡议书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每个好友转发倡议书之后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又邀请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个互不相同的好友转发倡议书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依此类推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已知经过两轮传播后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人参与了传播活动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512" name="yt_shape_10512"/>
          <p:cNvSpPr txBox="1"/>
          <p:nvPr/>
        </p:nvSpPr>
        <p:spPr>
          <a:xfrm>
            <a:off x="540000" y="2819698"/>
            <a:ext cx="425757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421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513" name="yt_shape_10513"/>
          <p:cNvSpPr txBox="1"/>
          <p:nvPr/>
        </p:nvSpPr>
        <p:spPr>
          <a:xfrm>
            <a:off x="540000" y="3299001"/>
            <a:ext cx="43601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514" name="yt_shape_10514"/>
          <p:cNvSpPr txBox="1"/>
          <p:nvPr/>
        </p:nvSpPr>
        <p:spPr>
          <a:xfrm>
            <a:off x="540000" y="3778304"/>
            <a:ext cx="21544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的值是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5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5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12" grpId="0" build="allAtOnce"/>
      <p:bldP spid="10513" grpId="0" build="allAtOnce"/>
      <p:bldP spid="1051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5" name="yt_shape_1051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某种流感病毒盛行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目前只有一人患了这种流感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已知在每轮传染中一人将平均传给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516" name="yt_shape_10516"/>
          <p:cNvSpPr txBox="1"/>
          <p:nvPr/>
        </p:nvSpPr>
        <p:spPr>
          <a:xfrm>
            <a:off x="540000" y="1859435"/>
            <a:ext cx="109260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若经过两轮传染后共有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人患流感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每轮传染中平均一个人传染了几个人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10517" name="yt_shape_10517"/>
          <p:cNvSpPr txBox="1"/>
          <p:nvPr/>
        </p:nvSpPr>
        <p:spPr>
          <a:xfrm>
            <a:off x="540000" y="2338738"/>
            <a:ext cx="5948744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依题意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每轮传染中平均一个人传染了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5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5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5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1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8" name="yt_shape_1051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在进入第二轮传染之前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有两位患者被及时隔离并治愈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问第二轮传染后是否会有总共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人患病的情况发生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519" name="yt_shape_10519"/>
              <p:cNvSpPr txBox="1"/>
              <p:nvPr/>
            </p:nvSpPr>
            <p:spPr>
              <a:xfrm>
                <a:off x="540000" y="1859435"/>
                <a:ext cx="9505807" cy="38829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不会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理由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第一轮传染后患病人数为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有两位患者治愈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则进入第二轮传染的人数为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假设第二轮传染后总共有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人患病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传染人数为正整数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但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不是正整数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故第二轮传染后不会有总共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人患病的情况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519" name="yt_shape_10519" descr="{&quot;rangeId&quot;:23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9435"/>
                <a:ext cx="9505807" cy="3882922"/>
              </a:xfrm>
              <a:prstGeom prst="rect">
                <a:avLst/>
              </a:prstGeom>
              <a:blipFill>
                <a:blip r:embed="rId2"/>
                <a:stretch>
                  <a:fillRect l="-1988" t="-1256" r="-962" b="-40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5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5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5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5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5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5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5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5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19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1480</Words>
  <Application>Microsoft Office PowerPoint</Application>
  <PresentationFormat>宽屏</PresentationFormat>
  <Paragraphs>79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Finished</vt:lpstr>
      <vt:lpstr>NEU-BZ-S92</vt:lpstr>
      <vt:lpstr>等线 Light</vt:lpstr>
      <vt:lpstr>黑体</vt:lpstr>
      <vt:lpstr>楷体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xtzj</cp:lastModifiedBy>
  <cp:revision>43</cp:revision>
  <dcterms:created xsi:type="dcterms:W3CDTF">2023-05-05T05:33:04Z</dcterms:created>
  <dcterms:modified xsi:type="dcterms:W3CDTF">2023-05-15T02:38:18Z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