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3" r:id="rId3"/>
    <p:sldId id="364" r:id="rId4"/>
    <p:sldId id="368" r:id="rId5"/>
    <p:sldId id="372" r:id="rId6"/>
    <p:sldId id="374" r:id="rId7"/>
    <p:sldId id="388" r:id="rId8"/>
    <p:sldId id="375" r:id="rId9"/>
    <p:sldId id="377" r:id="rId10"/>
    <p:sldId id="380" r:id="rId12"/>
    <p:sldId id="384" r:id="rId13"/>
    <p:sldId id="389" r:id="rId14"/>
    <p:sldId id="385" r:id="rId15"/>
    <p:sldId id="390" r:id="rId16"/>
    <p:sldId id="387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69FC4-9D89-4E15-B4E8-5921EDD17C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878EB-0D06-4866-8905-157AED6E72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0878EB-0D06-4866-8905-157AED6E7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9" name="yt_shape_1092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f7d9b17-0415-436f-b72f-be4f46143c94.png&quot;}"/>
            </a:endParaRPr>
          </a:p>
        </p:txBody>
      </p:sp>
      <p:sp>
        <p:nvSpPr>
          <p:cNvPr id="10930" name="yt_shape_10930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的图象是一条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坐标原点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抛物线的开口向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顶点是抛物线的最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低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抛物线的开口向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下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顶点是抛物线的最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高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抛物线的开口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越小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7478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69982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17982" y="1556792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4508" y="20904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坐标原点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3307" y="20904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60907" y="20904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2108" y="256598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707" y="256598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3708" y="30414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越小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9" name="yt_shape_10989"/>
          <p:cNvSpPr txBox="1"/>
          <p:nvPr/>
        </p:nvSpPr>
        <p:spPr>
          <a:xfrm>
            <a:off x="540000" y="900000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根据下列条件分别求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的值或取值范围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90" name="yt_shape_10990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91" name="yt_shape_10991"/>
          <p:cNvSpPr txBox="1"/>
          <p:nvPr/>
        </p:nvSpPr>
        <p:spPr>
          <a:xfrm>
            <a:off x="540000" y="2322258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92" name="yt_shape_10992"/>
          <p:cNvSpPr txBox="1"/>
          <p:nvPr/>
        </p:nvSpPr>
        <p:spPr>
          <a:xfrm>
            <a:off x="540000" y="2801561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93" name="yt_shape_10993"/>
              <p:cNvSpPr txBox="1"/>
              <p:nvPr/>
            </p:nvSpPr>
            <p:spPr>
              <a:xfrm>
                <a:off x="540000" y="3280864"/>
                <a:ext cx="582371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93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0864"/>
                <a:ext cx="5823710" cy="642163"/>
              </a:xfrm>
              <a:prstGeom prst="rect">
                <a:avLst/>
              </a:prstGeom>
              <a:blipFill rotWithShape="1">
                <a:blip r:embed="rId1"/>
                <a:stretch>
                  <a:fillRect l="-4" t="-71" r="-1553" b="-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95" name="yt_shape_10995"/>
              <p:cNvSpPr txBox="1"/>
              <p:nvPr/>
            </p:nvSpPr>
            <p:spPr>
              <a:xfrm>
                <a:off x="540000" y="3973815"/>
                <a:ext cx="780502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的形状相同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95" name="yt_shape_10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3815"/>
                <a:ext cx="7805022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3" t="-12024" r="-86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97" name="yt_shape_10997"/>
              <p:cNvSpPr txBox="1"/>
              <p:nvPr/>
            </p:nvSpPr>
            <p:spPr>
              <a:xfrm>
                <a:off x="540000" y="4663496"/>
                <a:ext cx="5456943" cy="13612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97" name="yt_shape_10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3496"/>
                <a:ext cx="5456943" cy="1361270"/>
              </a:xfrm>
              <a:prstGeom prst="rect">
                <a:avLst/>
              </a:prstGeom>
              <a:blipFill rotWithShape="1">
                <a:blip r:embed="rId3"/>
                <a:stretch>
                  <a:fillRect l="-5" t="-4" r="-1722" b="-6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1" grpId="0" build="allAtOnce"/>
      <p:bldP spid="10993" grpId="0" build="allAtOnce"/>
      <p:bldP spid="1099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9" name="yt_shape_10999"/>
              <p:cNvSpPr txBox="1"/>
              <p:nvPr/>
            </p:nvSpPr>
            <p:spPr>
              <a:xfrm>
                <a:off x="540000" y="900000"/>
                <a:ext cx="6743897" cy="512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的图象是开口向上的抛物线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99" name="yt_shape_10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43897" cy="512448"/>
              </a:xfrm>
              <a:prstGeom prst="rect">
                <a:avLst/>
              </a:prstGeom>
              <a:blipFill rotWithShape="1">
                <a:blip r:embed="rId1"/>
                <a:stretch>
                  <a:fillRect l="-4" t="-40" r="7" b="-3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01" name="yt_shape_11001"/>
          <p:cNvSpPr txBox="1"/>
          <p:nvPr/>
        </p:nvSpPr>
        <p:spPr>
          <a:xfrm>
            <a:off x="540000" y="1463236"/>
            <a:ext cx="723274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又由题意知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2" name="yt_shape_1100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e95dcb6-03cf-43f2-9692-120bdb3274e0.png&quot;}"/>
            </a:endParaRPr>
          </a:p>
        </p:txBody>
      </p:sp>
      <p:sp>
        <p:nvSpPr>
          <p:cNvPr id="11003" name="yt_shape_11003"/>
          <p:cNvSpPr txBox="1"/>
          <p:nvPr/>
        </p:nvSpPr>
        <p:spPr>
          <a:xfrm>
            <a:off x="540119" y="1661816"/>
            <a:ext cx="1138852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轴的垂线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交抛物线于另一点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轴的垂线交抛物线于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04" name="yt_shape_11004"/>
          <p:cNvSpPr txBox="1"/>
          <p:nvPr/>
        </p:nvSpPr>
        <p:spPr>
          <a:xfrm>
            <a:off x="540000" y="3101382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1005"/>
          <p:cNvSpPr txBox="1"/>
          <p:nvPr/>
        </p:nvSpPr>
        <p:spPr>
          <a:xfrm>
            <a:off x="540000" y="3733049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在抛物线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006" name="yt_image_110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64651" y="3733049"/>
            <a:ext cx="1887348" cy="19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07497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" name="yt_shape_11008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为正方形时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009"/>
              <p:cNvSpPr txBox="1"/>
              <p:nvPr/>
            </p:nvSpPr>
            <p:spPr>
              <a:xfrm>
                <a:off x="540000" y="1531667"/>
                <a:ext cx="6291787" cy="4840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为正方形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在抛物线上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1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291787" cy="4840428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-141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11" name="yt_image_11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4651" y="1531667"/>
            <a:ext cx="1887348" cy="19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3" name="yt_shape_1101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b0bdf33-1bb1-4495-8c25-e7cdf727e38e.png&quot;}"/>
            </a:endParaRPr>
          </a:p>
        </p:txBody>
      </p:sp>
      <p:sp>
        <p:nvSpPr>
          <p:cNvPr id="11014" name="yt_shape_11014"/>
          <p:cNvSpPr txBox="1"/>
          <p:nvPr/>
        </p:nvSpPr>
        <p:spPr>
          <a:xfrm>
            <a:off x="540000" y="137013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的开口方向由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的正负决定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开口向上且有最小值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开口向下且有最大值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07499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1" name="yt_shape_1093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b56cad4-6f1c-4248-98c9-28cb1b858d4d.png&quot;}"/>
            </a:endParaRPr>
          </a:p>
        </p:txBody>
      </p:sp>
      <p:sp>
        <p:nvSpPr>
          <p:cNvPr id="10932" name="yt_shape_10932"/>
          <p:cNvSpPr txBox="1"/>
          <p:nvPr/>
        </p:nvSpPr>
        <p:spPr>
          <a:xfrm>
            <a:off x="540000" y="1670985"/>
            <a:ext cx="478656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的图象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33" name="yt_shape_10933"/>
              <p:cNvSpPr txBox="1"/>
              <p:nvPr/>
            </p:nvSpPr>
            <p:spPr>
              <a:xfrm>
                <a:off x="540000" y="2167857"/>
                <a:ext cx="842217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下列图象中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的大致图象的是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33" name="yt_shape_10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7857"/>
                <a:ext cx="8422177" cy="638893"/>
              </a:xfrm>
              <a:prstGeom prst="rect">
                <a:avLst/>
              </a:prstGeom>
              <a:blipFill rotWithShape="1">
                <a:blip r:embed="rId1"/>
                <a:stretch>
                  <a:fillRect l="-3" t="-12021" r="-74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7" name="yt_shape_10937"/>
          <p:cNvSpPr txBox="1"/>
          <p:nvPr/>
        </p:nvSpPr>
        <p:spPr>
          <a:xfrm>
            <a:off x="540000" y="4382318"/>
            <a:ext cx="10480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则该图象必经过点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938" name="yt_table_10938" title="H_66.83008"/>
          <p:cNvGraphicFramePr>
            <a:graphicFrameLocks noGrp="1"/>
          </p:cNvGraphicFramePr>
          <p:nvPr/>
        </p:nvGraphicFramePr>
        <p:xfrm>
          <a:off x="539999" y="5013985"/>
          <a:ext cx="9228409" cy="848742"/>
        </p:xfrm>
        <a:graphic>
          <a:graphicData uri="http://schemas.openxmlformats.org/drawingml/2006/table">
            <a:tbl>
              <a:tblPr/>
              <a:tblGrid>
                <a:gridCol w="5072471"/>
                <a:gridCol w="41559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940" name="yt_shape_10940"/>
          <p:cNvSpPr txBox="1"/>
          <p:nvPr/>
        </p:nvSpPr>
        <p:spPr>
          <a:xfrm>
            <a:off x="540000" y="5913327"/>
            <a:ext cx="105076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的图象开口向下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7480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748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60451" y="2121051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98801" y="43355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44789" y="5866521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935"/>
          <p:cNvPicPr>
            <a:picLocks noChangeAspect="1" noChangeArrowheads="1"/>
          </p:cNvPicPr>
          <p:nvPr/>
        </p:nvPicPr>
        <p:blipFill rotWithShape="1">
          <a:blip r:embed="rId4" cstate="print"/>
          <a:srcRect l="24203" r="50000"/>
          <a:stretch>
            <a:fillRect/>
          </a:stretch>
        </p:blipFill>
        <p:spPr bwMode="auto">
          <a:xfrm>
            <a:off x="2783632" y="2971176"/>
            <a:ext cx="1224137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0935"/>
          <p:cNvPicPr>
            <a:picLocks noChangeAspect="1" noChangeArrowheads="1"/>
          </p:cNvPicPr>
          <p:nvPr/>
        </p:nvPicPr>
        <p:blipFill rotWithShape="1">
          <a:blip r:embed="rId4" cstate="print"/>
          <a:srcRect r="75347"/>
          <a:stretch>
            <a:fillRect/>
          </a:stretch>
        </p:blipFill>
        <p:spPr bwMode="auto">
          <a:xfrm>
            <a:off x="533675" y="2971176"/>
            <a:ext cx="1169837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0935"/>
          <p:cNvPicPr>
            <a:picLocks noChangeAspect="1" noChangeArrowheads="1"/>
          </p:cNvPicPr>
          <p:nvPr/>
        </p:nvPicPr>
        <p:blipFill rotWithShape="1">
          <a:blip r:embed="rId4" cstate="print"/>
          <a:srcRect l="49823" r="22862"/>
          <a:stretch>
            <a:fillRect/>
          </a:stretch>
        </p:blipFill>
        <p:spPr bwMode="auto">
          <a:xfrm>
            <a:off x="5087888" y="2971176"/>
            <a:ext cx="1296145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0935"/>
          <p:cNvPicPr>
            <a:picLocks noChangeAspect="1" noChangeArrowheads="1"/>
          </p:cNvPicPr>
          <p:nvPr/>
        </p:nvPicPr>
        <p:blipFill rotWithShape="1">
          <a:blip r:embed="rId4" cstate="print"/>
          <a:srcRect l="76961"/>
          <a:stretch>
            <a:fillRect/>
          </a:stretch>
        </p:blipFill>
        <p:spPr bwMode="auto">
          <a:xfrm>
            <a:off x="7464152" y="2971176"/>
            <a:ext cx="1093265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41" name="yt_shape_10941"/>
              <p:cNvSpPr txBox="1"/>
              <p:nvPr/>
            </p:nvSpPr>
            <p:spPr>
              <a:xfrm>
                <a:off x="540119" y="900000"/>
                <a:ext cx="937230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如图是一个二次函数的图象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则它的解析式为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函数图象的最低点坐标为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41" name="yt_shape_109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9372305" cy="1106521"/>
              </a:xfrm>
              <a:prstGeom prst="rect">
                <a:avLst/>
              </a:prstGeom>
              <a:blipFill rotWithShape="1">
                <a:blip r:embed="rId1"/>
                <a:stretch>
                  <a:fillRect l="-4" t="-6905" r="1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43" name="yt_image_109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2124" y="921031"/>
            <a:ext cx="1449757" cy="12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7155707" y="719723"/>
                <a:ext cx="984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707" y="719723"/>
                <a:ext cx="984949" cy="765061"/>
              </a:xfrm>
              <a:prstGeom prst="rect">
                <a:avLst/>
              </a:prstGeom>
              <a:blipFill rotWithShape="1">
                <a:blip r:embed="rId3"/>
                <a:stretch>
                  <a:fillRect l="-54" t="-4268" r="6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2855640" y="1524643"/>
            <a:ext cx="1399287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945"/>
              <p:cNvSpPr txBox="1"/>
              <p:nvPr/>
            </p:nvSpPr>
            <p:spPr>
              <a:xfrm>
                <a:off x="540001" y="2101333"/>
                <a:ext cx="9372306" cy="1092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画出二次函数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并写出该函数图象的开口方向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对称轴及顶点坐标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09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101333"/>
                <a:ext cx="9372306" cy="1092479"/>
              </a:xfrm>
              <a:prstGeom prst="rect">
                <a:avLst/>
              </a:prstGeom>
              <a:blipFill rotWithShape="1">
                <a:blip r:embed="rId4"/>
                <a:stretch>
                  <a:fillRect l="-3" t="-6986" r="6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947"/>
              <p:cNvSpPr txBox="1"/>
              <p:nvPr/>
            </p:nvSpPr>
            <p:spPr>
              <a:xfrm>
                <a:off x="540000" y="3244600"/>
                <a:ext cx="512159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09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600"/>
                <a:ext cx="5121595" cy="641201"/>
              </a:xfrm>
              <a:prstGeom prst="rect">
                <a:avLst/>
              </a:prstGeom>
              <a:blipFill rotWithShape="1">
                <a:blip r:embed="rId5"/>
                <a:stretch>
                  <a:fillRect l="-5" t="-11944" r="-186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949"/>
          <p:cNvSpPr txBox="1"/>
          <p:nvPr/>
        </p:nvSpPr>
        <p:spPr>
          <a:xfrm>
            <a:off x="540000" y="3936589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开口方向向上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顶点坐标是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yt_image_109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1301" y="4437112"/>
            <a:ext cx="2709397" cy="231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40000" y="900000"/>
            <a:ext cx="4786567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0953" name="yt_shape_10953"/>
          <p:cNvSpPr txBox="1"/>
          <p:nvPr/>
        </p:nvSpPr>
        <p:spPr>
          <a:xfrm>
            <a:off x="540000" y="1396872"/>
            <a:ext cx="6889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954" name="yt_table_10954" title="H_133.66016"/>
          <p:cNvGraphicFramePr>
            <a:graphicFrameLocks noGrp="1"/>
          </p:cNvGraphicFramePr>
          <p:nvPr/>
        </p:nvGraphicFramePr>
        <p:xfrm>
          <a:off x="540000" y="2028539"/>
          <a:ext cx="4867275" cy="1697484"/>
        </p:xfrm>
        <a:graphic>
          <a:graphicData uri="http://schemas.openxmlformats.org/drawingml/2006/table">
            <a:tbl>
              <a:tblPr/>
              <a:tblGrid>
                <a:gridCol w="48672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的增大而减小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的增大而减小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的增大而减小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的增大而增大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7487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602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56" name="yt_shape_10956"/>
              <p:cNvSpPr txBox="1"/>
              <p:nvPr/>
            </p:nvSpPr>
            <p:spPr>
              <a:xfrm>
                <a:off x="540000" y="900000"/>
                <a:ext cx="8465459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56" name="yt_shape_109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65459" cy="641971"/>
              </a:xfrm>
              <a:prstGeom prst="rect">
                <a:avLst/>
              </a:prstGeom>
              <a:blipFill rotWithShape="1">
                <a:blip r:embed="rId1"/>
                <a:stretch>
                  <a:fillRect l="-3" t="-11902" r="-68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58" name="yt_shape_10958"/>
          <p:cNvSpPr txBox="1"/>
          <p:nvPr/>
        </p:nvSpPr>
        <p:spPr>
          <a:xfrm>
            <a:off x="540000" y="1592759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59" name="yt_shape_10959"/>
              <p:cNvSpPr txBox="1"/>
              <p:nvPr/>
            </p:nvSpPr>
            <p:spPr>
              <a:xfrm>
                <a:off x="540000" y="2072062"/>
                <a:ext cx="6448881" cy="3160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代入函数解析式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所以函数解析式为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代入函数解析式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59" name="yt_shape_10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2062"/>
                <a:ext cx="6448881" cy="3160545"/>
              </a:xfrm>
              <a:prstGeom prst="rect">
                <a:avLst/>
              </a:prstGeom>
              <a:blipFill rotWithShape="1">
                <a:blip r:embed="rId2"/>
                <a:stretch>
                  <a:fillRect l="-4" t="-2" r="-176" b="-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61" name="yt_shape_10961"/>
          <p:cNvSpPr txBox="1"/>
          <p:nvPr/>
        </p:nvSpPr>
        <p:spPr>
          <a:xfrm>
            <a:off x="540000" y="5283395"/>
            <a:ext cx="5778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写出该图象上点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62" name="yt_shape_10962"/>
              <p:cNvSpPr txBox="1"/>
              <p:nvPr/>
            </p:nvSpPr>
            <p:spPr>
              <a:xfrm>
                <a:off x="540000" y="5762698"/>
                <a:ext cx="510556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62" name="yt_shape_10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62698"/>
                <a:ext cx="5105565" cy="639855"/>
              </a:xfrm>
              <a:prstGeom prst="rect">
                <a:avLst/>
              </a:prstGeom>
              <a:blipFill rotWithShape="1">
                <a:blip r:embed="rId3"/>
                <a:stretch>
                  <a:fillRect l="-5" t="-11" r="-1907" b="-5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9" grpId="0" build="allAtOnce"/>
      <p:bldP spid="1096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000" y="900000"/>
            <a:ext cx="5487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65" name="yt_shape_10965"/>
          <p:cNvSpPr txBox="1"/>
          <p:nvPr/>
        </p:nvSpPr>
        <p:spPr>
          <a:xfrm>
            <a:off x="540000" y="1379303"/>
            <a:ext cx="5487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的增大而减小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66" name="yt_shape_10966"/>
          <p:cNvSpPr txBox="1"/>
          <p:nvPr/>
        </p:nvSpPr>
        <p:spPr>
          <a:xfrm>
            <a:off x="540000" y="1858606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67" name="yt_shape_10967"/>
          <p:cNvSpPr txBox="1"/>
          <p:nvPr/>
        </p:nvSpPr>
        <p:spPr>
          <a:xfrm>
            <a:off x="540000" y="2337909"/>
            <a:ext cx="4889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5" grpId="0" build="allAtOnce"/>
      <p:bldP spid="1096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" name="yt_shape_1096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在确定二次函数的解析式时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只考虑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决定抛物线的形状而忽视开口方向导致漏解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0969" name="yt_shape_10969"/>
          <p:cNvSpPr txBox="1"/>
          <p:nvPr>
            <p:custDataLst>
              <p:tags r:id="rId1"/>
            </p:custDataLst>
          </p:nvPr>
        </p:nvSpPr>
        <p:spPr>
          <a:xfrm>
            <a:off x="623820" y="2133170"/>
            <a:ext cx="8495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的形状相同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970" name="yt_table_10970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3820" y="2764837"/>
          <a:ext cx="5556000" cy="848742"/>
        </p:xfrm>
        <a:graphic>
          <a:graphicData uri="http://schemas.openxmlformats.org/drawingml/2006/table">
            <a:tbl>
              <a:tblPr/>
              <a:tblGrid>
                <a:gridCol w="3472973"/>
                <a:gridCol w="2083027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134759" y="20863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2" name="yt_shape_1097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61132d7b-5b82-4021-995d-e48b2eb4bbde.png&quot;}"/>
            </a:endParaRPr>
          </a:p>
        </p:txBody>
      </p:sp>
      <p:sp>
        <p:nvSpPr>
          <p:cNvPr id="10973" name="yt_shape_10973"/>
          <p:cNvSpPr txBox="1"/>
          <p:nvPr/>
        </p:nvSpPr>
        <p:spPr>
          <a:xfrm>
            <a:off x="540119" y="1652711"/>
            <a:ext cx="1124451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在同一坐标系中的图象大致是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76" name="yt_shape_10976"/>
          <p:cNvSpPr txBox="1"/>
          <p:nvPr/>
        </p:nvSpPr>
        <p:spPr>
          <a:xfrm>
            <a:off x="540119" y="36848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则下列关系式一定正确的是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977" name="yt_table_10977" title="H_66.83008"/>
          <p:cNvGraphicFramePr>
            <a:graphicFrameLocks noGrp="1"/>
          </p:cNvGraphicFramePr>
          <p:nvPr/>
        </p:nvGraphicFramePr>
        <p:xfrm>
          <a:off x="540000" y="4737985"/>
          <a:ext cx="8436320" cy="848742"/>
        </p:xfrm>
        <a:graphic>
          <a:graphicData uri="http://schemas.openxmlformats.org/drawingml/2006/table">
            <a:tbl>
              <a:tblPr/>
              <a:tblGrid>
                <a:gridCol w="4946247"/>
                <a:gridCol w="349007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-25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7493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45865" y="15830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8508" y="41135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974"/>
          <p:cNvPicPr>
            <a:picLocks noChangeAspect="1" noChangeArrowheads="1"/>
          </p:cNvPicPr>
          <p:nvPr/>
        </p:nvPicPr>
        <p:blipFill rotWithShape="1">
          <a:blip r:embed="rId2" cstate="print"/>
          <a:srcRect l="23775" r="50000"/>
          <a:stretch>
            <a:fillRect/>
          </a:stretch>
        </p:blipFill>
        <p:spPr bwMode="auto">
          <a:xfrm>
            <a:off x="2711624" y="2218804"/>
            <a:ext cx="1337486" cy="13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0974"/>
          <p:cNvPicPr>
            <a:picLocks noChangeAspect="1" noChangeArrowheads="1"/>
          </p:cNvPicPr>
          <p:nvPr/>
        </p:nvPicPr>
        <p:blipFill rotWithShape="1">
          <a:blip r:embed="rId2" cstate="print"/>
          <a:srcRect r="76405"/>
          <a:stretch>
            <a:fillRect/>
          </a:stretch>
        </p:blipFill>
        <p:spPr bwMode="auto">
          <a:xfrm>
            <a:off x="530159" y="2218804"/>
            <a:ext cx="1203325" cy="13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0974"/>
          <p:cNvPicPr>
            <a:picLocks noChangeAspect="1" noChangeArrowheads="1"/>
          </p:cNvPicPr>
          <p:nvPr/>
        </p:nvPicPr>
        <p:blipFill rotWithShape="1">
          <a:blip r:embed="rId2" cstate="print"/>
          <a:srcRect l="49820" r="23955"/>
          <a:stretch>
            <a:fillRect/>
          </a:stretch>
        </p:blipFill>
        <p:spPr bwMode="auto">
          <a:xfrm>
            <a:off x="4943872" y="2218804"/>
            <a:ext cx="1337487" cy="13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0974"/>
          <p:cNvPicPr>
            <a:picLocks noChangeAspect="1" noChangeArrowheads="1"/>
          </p:cNvPicPr>
          <p:nvPr/>
        </p:nvPicPr>
        <p:blipFill rotWithShape="1">
          <a:blip r:embed="rId2" cstate="print"/>
          <a:srcRect l="77409"/>
          <a:stretch>
            <a:fillRect/>
          </a:stretch>
        </p:blipFill>
        <p:spPr bwMode="auto">
          <a:xfrm>
            <a:off x="7176121" y="2204864"/>
            <a:ext cx="1152128" cy="13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979"/>
              <p:cNvSpPr txBox="1"/>
              <p:nvPr/>
            </p:nvSpPr>
            <p:spPr>
              <a:xfrm>
                <a:off x="540119" y="5691641"/>
                <a:ext cx="11111999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下列四个二次函数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其中抛物线开口从大到小的排列顺序是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③①②④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yt_shape_10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91641"/>
                <a:ext cx="11111999" cy="1090042"/>
              </a:xfrm>
              <a:prstGeom prst="rect">
                <a:avLst/>
              </a:prstGeom>
              <a:blipFill rotWithShape="1">
                <a:blip r:embed="rId3"/>
                <a:stretch>
                  <a:fillRect l="-3" t="-7003" r="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4105045" y="627048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79" name="yt_shape_10979"/>
              <p:cNvSpPr txBox="1"/>
              <p:nvPr/>
            </p:nvSpPr>
            <p:spPr>
              <a:xfrm>
                <a:off x="540119" y="900000"/>
                <a:ext cx="11111999" cy="4494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的二次函数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79" name="yt_shape_10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49482"/>
              </a:xfrm>
              <a:prstGeom prst="rect">
                <a:avLst/>
              </a:prstGeom>
              <a:blipFill rotWithShape="1">
                <a:blip r:embed="rId1"/>
                <a:stretch>
                  <a:fillRect l="-3" t="-46" r="5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983"/>
          <p:cNvSpPr txBox="1"/>
          <p:nvPr/>
        </p:nvSpPr>
        <p:spPr>
          <a:xfrm>
            <a:off x="540000" y="1412776"/>
            <a:ext cx="222336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984"/>
              <p:cNvSpPr txBox="1"/>
              <p:nvPr/>
            </p:nvSpPr>
            <p:spPr>
              <a:xfrm>
                <a:off x="540000" y="1892079"/>
                <a:ext cx="5940537" cy="2378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或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09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2079"/>
                <a:ext cx="5940537" cy="2378023"/>
              </a:xfrm>
              <a:prstGeom prst="rect">
                <a:avLst/>
              </a:prstGeom>
              <a:blipFill rotWithShape="1">
                <a:blip r:embed="rId2"/>
                <a:stretch>
                  <a:fillRect l="-4" t="-17" r="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986"/>
          <p:cNvSpPr txBox="1"/>
          <p:nvPr/>
        </p:nvSpPr>
        <p:spPr>
          <a:xfrm>
            <a:off x="540000" y="4365104"/>
            <a:ext cx="622446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该函数图象的开口向下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0987"/>
          <p:cNvSpPr txBox="1"/>
          <p:nvPr/>
        </p:nvSpPr>
        <p:spPr>
          <a:xfrm>
            <a:off x="540000" y="6243558"/>
            <a:ext cx="645529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该函数有最小值为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7" name="yt_shape_10988"/>
          <p:cNvSpPr txBox="1"/>
          <p:nvPr/>
        </p:nvSpPr>
        <p:spPr>
          <a:xfrm>
            <a:off x="540000" y="4869160"/>
            <a:ext cx="5455019" cy="1287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函数图象的开口向下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该函数图象的开口向下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7052" y="61967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7052" y="61967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5e79e99f-5299-406f-be8c-ac9d9992ca47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2160</Words>
  <Application>WPS 演示</Application>
  <PresentationFormat>宽屏</PresentationFormat>
  <Paragraphs>196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2023-05-15T02:42:08Z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