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6" r:id="rId4"/>
    <p:sldId id="368" r:id="rId5"/>
    <p:sldId id="376" r:id="rId6"/>
    <p:sldId id="378" r:id="rId7"/>
    <p:sldId id="379" r:id="rId8"/>
    <p:sldId id="380" r:id="rId9"/>
    <p:sldId id="382" r:id="rId10"/>
    <p:sldId id="384" r:id="rId11"/>
    <p:sldId id="385" r:id="rId12"/>
    <p:sldId id="394" r:id="rId13"/>
    <p:sldId id="386" r:id="rId14"/>
    <p:sldId id="388" r:id="rId15"/>
    <p:sldId id="390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5" name="yt_shape_12325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c85edf4-88c6-4fa9-a2f2-3aeb5d9587cb.png&quot;}"/>
            </a:endParaRPr>
          </a:p>
        </p:txBody>
      </p:sp>
      <p:sp>
        <p:nvSpPr>
          <p:cNvPr id="12326" name="yt_shape_12326"/>
          <p:cNvSpPr txBox="1"/>
          <p:nvPr/>
        </p:nvSpPr>
        <p:spPr>
          <a:xfrm>
            <a:off x="540000" y="166181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旋转作图的步骤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27" name="yt_shape_12327"/>
          <p:cNvSpPr txBox="1"/>
          <p:nvPr/>
        </p:nvSpPr>
        <p:spPr>
          <a:xfrm>
            <a:off x="540000" y="2141119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确定旋转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旋转方向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28" name="yt_shape_12328"/>
          <p:cNvSpPr txBox="1"/>
          <p:nvPr/>
        </p:nvSpPr>
        <p:spPr>
          <a:xfrm>
            <a:off x="540000" y="2620422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作出图形的关键点经过旋转后的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对应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29" name="yt_shape_12329"/>
          <p:cNvSpPr txBox="1"/>
          <p:nvPr/>
        </p:nvSpPr>
        <p:spPr>
          <a:xfrm>
            <a:off x="540000" y="3099725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按图形的顺序连接对应点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30" name="yt_shape_12330"/>
          <p:cNvSpPr txBox="1"/>
          <p:nvPr/>
        </p:nvSpPr>
        <p:spPr>
          <a:xfrm>
            <a:off x="540119" y="357902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把一个图案进行旋转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选择不同的旋转中心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不同的旋转角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会出现不同的效果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0935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35989" y="20943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9989" y="209431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3589" y="2094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3989" y="25736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对应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的三个顶点坐标分别是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85" name="yt_shape_12385"/>
          <p:cNvSpPr txBox="1"/>
          <p:nvPr/>
        </p:nvSpPr>
        <p:spPr>
          <a:xfrm>
            <a:off x="540000" y="1859435"/>
            <a:ext cx="750021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个单位后得到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386"/>
          <p:cNvSpPr txBox="1"/>
          <p:nvPr/>
        </p:nvSpPr>
        <p:spPr>
          <a:xfrm>
            <a:off x="540000" y="2851142"/>
            <a:ext cx="29238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87" name="yt_image_1238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13593" y="1980593"/>
            <a:ext cx="2238288" cy="21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3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7" y="4293096"/>
            <a:ext cx="2243513" cy="226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89"/>
          <p:cNvSpPr txBox="1"/>
          <p:nvPr/>
        </p:nvSpPr>
        <p:spPr>
          <a:xfrm>
            <a:off x="540000" y="3832902"/>
            <a:ext cx="764423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2390"/>
          <p:cNvSpPr txBox="1"/>
          <p:nvPr/>
        </p:nvSpPr>
        <p:spPr>
          <a:xfrm>
            <a:off x="540000" y="4824609"/>
            <a:ext cx="29238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40000" y="900000"/>
            <a:ext cx="9010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为顶点的三角形的形状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无须说明理由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94"/>
              <p:cNvSpPr txBox="1"/>
              <p:nvPr/>
            </p:nvSpPr>
            <p:spPr>
              <a:xfrm>
                <a:off x="540000" y="1531667"/>
                <a:ext cx="6431504" cy="3945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由平移可得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是等腰直角三角形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2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431504" cy="3945311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-141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3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593" y="1484784"/>
            <a:ext cx="2238288" cy="21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3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7" y="3797287"/>
            <a:ext cx="2243513" cy="226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" name="yt_shape_1240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2a46cda-08bb-4649-937a-4f3b435f8f83.png&quot;}"/>
            </a:endParaRPr>
          </a:p>
        </p:txBody>
      </p:sp>
      <p:sp>
        <p:nvSpPr>
          <p:cNvPr id="12401" name="yt_shape_12401"/>
          <p:cNvSpPr txBox="1"/>
          <p:nvPr/>
        </p:nvSpPr>
        <p:spPr>
          <a:xfrm>
            <a:off x="540119" y="161102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402" name="yt_shape_12402"/>
          <p:cNvSpPr txBox="1"/>
          <p:nvPr/>
        </p:nvSpPr>
        <p:spPr>
          <a:xfrm>
            <a:off x="540000" y="2420888"/>
            <a:ext cx="353943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根据题意补全图形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403"/>
          <p:cNvSpPr txBox="1"/>
          <p:nvPr/>
        </p:nvSpPr>
        <p:spPr>
          <a:xfrm>
            <a:off x="540000" y="2852936"/>
            <a:ext cx="523220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根据题意补全图形如图所示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404" name="yt_image_1240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86865" y="2636912"/>
            <a:ext cx="1865134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06" name="yt_image_124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9611" y="4293096"/>
            <a:ext cx="1634414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095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3" name="yt_shape_12408"/>
          <p:cNvSpPr txBox="1"/>
          <p:nvPr/>
        </p:nvSpPr>
        <p:spPr>
          <a:xfrm>
            <a:off x="540119" y="3284984"/>
            <a:ext cx="793214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用等式表示线段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2409"/>
          <p:cNvSpPr txBox="1"/>
          <p:nvPr/>
        </p:nvSpPr>
        <p:spPr>
          <a:xfrm>
            <a:off x="540000" y="4077072"/>
            <a:ext cx="7009932" cy="25853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结论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由题意可知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根据勾股定理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2" name="yt_shape_12412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2772649-fc19-4005-8210-62f88d4d3f93.png&quot;}"/>
            </a:endParaRPr>
          </a:p>
        </p:txBody>
      </p:sp>
      <p:sp>
        <p:nvSpPr>
          <p:cNvPr id="12413" name="yt_shape_12413"/>
          <p:cNvSpPr txBox="1"/>
          <p:nvPr/>
        </p:nvSpPr>
        <p:spPr>
          <a:xfrm>
            <a:off x="4095452" y="141572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题变式与拓展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14" name="yt_shape_12414"/>
          <p:cNvSpPr txBox="1"/>
          <p:nvPr/>
        </p:nvSpPr>
        <p:spPr>
          <a:xfrm>
            <a:off x="540000" y="189502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【变式训练】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15" name="yt_shape_12415"/>
          <p:cNvSpPr txBox="1"/>
          <p:nvPr/>
        </p:nvSpPr>
        <p:spPr>
          <a:xfrm>
            <a:off x="540119" y="23743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的对应点恰好与点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419" name="yt_shape_12419"/>
          <p:cNvSpPr txBox="1"/>
          <p:nvPr/>
        </p:nvSpPr>
        <p:spPr>
          <a:xfrm>
            <a:off x="540000" y="50685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416" name="yt_shape_12416" title="H_120.62551"/>
          <p:cNvGrpSpPr/>
          <p:nvPr/>
        </p:nvGrpSpPr>
        <p:grpSpPr>
          <a:xfrm>
            <a:off x="5261068" y="3486128"/>
            <a:ext cx="1669863" cy="1531944"/>
            <a:chOff x="0" y="0"/>
            <a:chExt cx="1669863" cy="1531944"/>
          </a:xfrm>
        </p:grpSpPr>
        <p:pic>
          <p:nvPicPr>
            <p:cNvPr id="2" name="yt_image_1241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69863" cy="1135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8" name="yt_shape_12418"/>
            <p:cNvSpPr txBox="1"/>
            <p:nvPr/>
          </p:nvSpPr>
          <p:spPr>
            <a:xfrm>
              <a:off x="301650" y="1171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0955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62396" y="280301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【拓展训练】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421" name="yt_shape_12421"/>
          <p:cNvSpPr txBox="1"/>
          <p:nvPr/>
        </p:nvSpPr>
        <p:spPr>
          <a:xfrm>
            <a:off x="540119" y="137930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鄂州市中考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AMB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AMD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其中正确的结论有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425" name="yt_table_12425_skip" title="H_33.41504"/>
          <p:cNvGraphicFramePr>
            <a:graphicFrameLocks noGrp="1"/>
          </p:cNvGraphicFramePr>
          <p:nvPr/>
        </p:nvGraphicFramePr>
        <p:xfrm>
          <a:off x="540000" y="340849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/>
                <a:gridCol w="23291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422" name="yt_shape_12422_skip" title="H_115.01292"/>
          <p:cNvGrpSpPr/>
          <p:nvPr/>
        </p:nvGrpSpPr>
        <p:grpSpPr>
          <a:xfrm>
            <a:off x="9458013" y="3408496"/>
            <a:ext cx="2191953" cy="1460664"/>
            <a:chOff x="0" y="0"/>
            <a:chExt cx="2191953" cy="1460664"/>
          </a:xfrm>
        </p:grpSpPr>
        <p:pic>
          <p:nvPicPr>
            <p:cNvPr id="2" name="yt_image_1242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191953" cy="1064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4" name="yt_shape_12424"/>
            <p:cNvSpPr txBox="1"/>
            <p:nvPr/>
          </p:nvSpPr>
          <p:spPr>
            <a:xfrm>
              <a:off x="562695" y="11006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59708" y="27589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1" name="yt_shape_12331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487afd0-fdc0-48e5-bad3-da263826b3f9.png&quot;}"/>
            </a:endParaRPr>
          </a:p>
        </p:txBody>
      </p:sp>
      <p:sp>
        <p:nvSpPr>
          <p:cNvPr id="12332" name="yt_shape_12332"/>
          <p:cNvSpPr txBox="1"/>
          <p:nvPr/>
        </p:nvSpPr>
        <p:spPr>
          <a:xfrm>
            <a:off x="540000" y="1670985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旋转作图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333" name="yt_shape_12333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则下列旋转方式中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符合题意的是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335" name="yt_table_12335_skip" title="H_133.66016"/>
          <p:cNvGraphicFramePr>
            <a:graphicFrameLocks noGrp="1"/>
          </p:cNvGraphicFramePr>
          <p:nvPr/>
        </p:nvGraphicFramePr>
        <p:xfrm>
          <a:off x="540000" y="3127292"/>
          <a:ext cx="3167063" cy="1697484"/>
        </p:xfrm>
        <a:graphic>
          <a:graphicData uri="http://schemas.openxmlformats.org/drawingml/2006/table">
            <a:tbl>
              <a:tblPr/>
              <a:tblGrid>
                <a:gridCol w="3167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顺时针旋转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逆时针旋转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顺时针旋转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逆时针旋转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334" name="yt_image_12334_skip" title="H_127.457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33867" y="3127292"/>
            <a:ext cx="1615973" cy="161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0938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0939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8508" y="2596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7" name="yt_shape_12337"/>
          <p:cNvSpPr txBox="1"/>
          <p:nvPr/>
        </p:nvSpPr>
        <p:spPr>
          <a:xfrm>
            <a:off x="540000" y="900000"/>
            <a:ext cx="9730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40" name="yt_shape_12340"/>
          <p:cNvSpPr txBox="1"/>
          <p:nvPr/>
        </p:nvSpPr>
        <p:spPr>
          <a:xfrm>
            <a:off x="540119" y="295396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的步骤如下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请完成填空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41" name="yt_image_1234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69520" y="3961712"/>
            <a:ext cx="1699088" cy="126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255851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2338"/>
          <p:cNvPicPr>
            <a:picLocks noChangeAspect="1" noChangeArrowheads="1"/>
          </p:cNvPicPr>
          <p:nvPr/>
        </p:nvPicPr>
        <p:blipFill rotWithShape="1">
          <a:blip r:embed="rId2" cstate="print"/>
          <a:srcRect r="71505"/>
          <a:stretch>
            <a:fillRect/>
          </a:stretch>
        </p:blipFill>
        <p:spPr bwMode="auto">
          <a:xfrm>
            <a:off x="505795" y="1455333"/>
            <a:ext cx="1368152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338"/>
          <p:cNvPicPr>
            <a:picLocks noChangeAspect="1" noChangeArrowheads="1"/>
          </p:cNvPicPr>
          <p:nvPr/>
        </p:nvPicPr>
        <p:blipFill rotWithShape="1">
          <a:blip r:embed="rId2" cstate="print"/>
          <a:srcRect l="28495" r="52008"/>
          <a:stretch>
            <a:fillRect/>
          </a:stretch>
        </p:blipFill>
        <p:spPr bwMode="auto">
          <a:xfrm>
            <a:off x="2712364" y="1455333"/>
            <a:ext cx="936104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338"/>
          <p:cNvPicPr>
            <a:picLocks noChangeAspect="1" noChangeArrowheads="1"/>
          </p:cNvPicPr>
          <p:nvPr/>
        </p:nvPicPr>
        <p:blipFill rotWithShape="1">
          <a:blip r:embed="rId2" cstate="print"/>
          <a:srcRect l="48160" r="21845"/>
          <a:stretch>
            <a:fillRect/>
          </a:stretch>
        </p:blipFill>
        <p:spPr bwMode="auto">
          <a:xfrm>
            <a:off x="4512563" y="1455333"/>
            <a:ext cx="1440161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338"/>
          <p:cNvPicPr>
            <a:picLocks noChangeAspect="1" noChangeArrowheads="1"/>
          </p:cNvPicPr>
          <p:nvPr/>
        </p:nvPicPr>
        <p:blipFill rotWithShape="1">
          <a:blip r:embed="rId2" cstate="print"/>
          <a:srcRect l="77519"/>
          <a:stretch>
            <a:fillRect/>
          </a:stretch>
        </p:blipFill>
        <p:spPr bwMode="auto">
          <a:xfrm>
            <a:off x="6816819" y="1455333"/>
            <a:ext cx="1079381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343"/>
          <p:cNvSpPr txBox="1"/>
          <p:nvPr/>
        </p:nvSpPr>
        <p:spPr>
          <a:xfrm>
            <a:off x="540000" y="3936354"/>
            <a:ext cx="608179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则旋转角是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ACA'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ACA'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69189" y="3889548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1614" y="3889548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ACA'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58127" y="436503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6402" y="4365036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ACA'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86977" y="4840524"/>
            <a:ext cx="87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7" name="yt_shape_12347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在平面直角坐标系中的旋转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348" name="yt_shape_1234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352" name="yt_table_12352_skip" title="H_66.83008"/>
          <p:cNvGraphicFramePr>
            <a:graphicFrameLocks noGrp="1"/>
          </p:cNvGraphicFramePr>
          <p:nvPr/>
        </p:nvGraphicFramePr>
        <p:xfrm>
          <a:off x="540000" y="2356307"/>
          <a:ext cx="6029643" cy="848742"/>
        </p:xfrm>
        <a:graphic>
          <a:graphicData uri="http://schemas.openxmlformats.org/drawingml/2006/table">
            <a:tbl>
              <a:tblPr/>
              <a:tblGrid>
                <a:gridCol w="3472180"/>
                <a:gridCol w="2557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349" name="yt_shape_12349_skip" title="H_143.4841"/>
          <p:cNvGrpSpPr/>
          <p:nvPr/>
        </p:nvGrpSpPr>
        <p:grpSpPr>
          <a:xfrm>
            <a:off x="9915461" y="2356307"/>
            <a:ext cx="1734404" cy="1822248"/>
            <a:chOff x="0" y="0"/>
            <a:chExt cx="1734404" cy="1822248"/>
          </a:xfrm>
        </p:grpSpPr>
        <p:pic>
          <p:nvPicPr>
            <p:cNvPr id="2" name="yt_image_12349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34404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1" name="yt_shape_12351"/>
            <p:cNvSpPr txBox="1"/>
            <p:nvPr/>
          </p:nvSpPr>
          <p:spPr>
            <a:xfrm>
              <a:off x="333921" y="1462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0943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34533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4" name="yt_shape_123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的顶点都在方格线的交点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358" name="yt_shape_12358"/>
          <p:cNvSpPr txBox="1"/>
          <p:nvPr/>
        </p:nvSpPr>
        <p:spPr>
          <a:xfrm>
            <a:off x="540000" y="38410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355" name="yt_shape_12355" title="H_140.0655"/>
          <p:cNvGrpSpPr/>
          <p:nvPr/>
        </p:nvGrpSpPr>
        <p:grpSpPr>
          <a:xfrm>
            <a:off x="5066376" y="2011799"/>
            <a:ext cx="2059246" cy="1778832"/>
            <a:chOff x="0" y="0"/>
            <a:chExt cx="2059246" cy="1778832"/>
          </a:xfrm>
        </p:grpSpPr>
        <p:pic>
          <p:nvPicPr>
            <p:cNvPr id="2" name="yt_image_12355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059246" cy="138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7" name="yt_shape_12357"/>
            <p:cNvSpPr txBox="1"/>
            <p:nvPr/>
          </p:nvSpPr>
          <p:spPr>
            <a:xfrm>
              <a:off x="496342" y="14188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77871" y="1328682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" name="yt_shape_1235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每个小方格都是边长为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的顶点均在格点上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60" name="yt_shape_12360"/>
          <p:cNvSpPr txBox="1"/>
          <p:nvPr/>
        </p:nvSpPr>
        <p:spPr>
          <a:xfrm>
            <a:off x="540000" y="1842955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三个顶点的坐标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361"/>
          <p:cNvSpPr txBox="1"/>
          <p:nvPr/>
        </p:nvSpPr>
        <p:spPr>
          <a:xfrm>
            <a:off x="540000" y="2420888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62" name="yt_image_1236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41357" y="2474623"/>
            <a:ext cx="2310641" cy="225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364"/>
          <p:cNvSpPr txBox="1"/>
          <p:nvPr/>
        </p:nvSpPr>
        <p:spPr>
          <a:xfrm>
            <a:off x="540000" y="2924944"/>
            <a:ext cx="7367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绕原点逆时针旋转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2365"/>
          <p:cNvSpPr txBox="1"/>
          <p:nvPr/>
        </p:nvSpPr>
        <p:spPr>
          <a:xfrm>
            <a:off x="540000" y="3556611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yt_image_123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3188" y="4180558"/>
            <a:ext cx="2362471" cy="234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0" name="yt_shape_12370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忽视分类讨论旋转方向而出错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371" name="yt_shape_12371"/>
          <p:cNvSpPr txBox="1"/>
          <p:nvPr>
            <p:custDataLst>
              <p:tags r:id="rId1"/>
            </p:custDataLst>
          </p:nvPr>
        </p:nvSpPr>
        <p:spPr>
          <a:xfrm>
            <a:off x="550914" y="1628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21616" y="205766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2" name="yt_shape_1237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a359c08-8d2f-4d0a-99c1-b812ae275234.png&quot;}"/>
            </a:endParaRPr>
          </a:p>
        </p:txBody>
      </p:sp>
      <p:sp>
        <p:nvSpPr>
          <p:cNvPr id="12373" name="yt_shape_12373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该图形围绕点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按下列角度旋转后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不能与其自身重合的是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377" name="yt_table_12377_skip" title="H_33.41504"/>
          <p:cNvGraphicFramePr>
            <a:graphicFrameLocks noGrp="1"/>
          </p:cNvGraphicFramePr>
          <p:nvPr/>
        </p:nvGraphicFramePr>
        <p:xfrm>
          <a:off x="540000" y="2612146"/>
          <a:ext cx="9444431" cy="424371"/>
        </p:xfrm>
        <a:graphic>
          <a:graphicData uri="http://schemas.openxmlformats.org/drawingml/2006/table">
            <a:tbl>
              <a:tblPr/>
              <a:tblGrid>
                <a:gridCol w="2484071"/>
                <a:gridCol w="2614231"/>
                <a:gridCol w="2614231"/>
                <a:gridCol w="173189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216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374" name="yt_shape_12374_skip" title="H_133.58551"/>
          <p:cNvGrpSpPr/>
          <p:nvPr/>
        </p:nvGrpSpPr>
        <p:grpSpPr>
          <a:xfrm>
            <a:off x="10376494" y="2612146"/>
            <a:ext cx="1273269" cy="1696536"/>
            <a:chOff x="0" y="0"/>
            <a:chExt cx="1273269" cy="1696536"/>
          </a:xfrm>
        </p:grpSpPr>
        <p:pic>
          <p:nvPicPr>
            <p:cNvPr id="2" name="yt_image_1237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273269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6" name="yt_shape_12376"/>
            <p:cNvSpPr txBox="1"/>
            <p:nvPr/>
          </p:nvSpPr>
          <p:spPr>
            <a:xfrm>
              <a:off x="103353" y="13365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0948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9" name="yt_shape_123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383" name="yt_shape_12383"/>
          <p:cNvSpPr txBox="1"/>
          <p:nvPr/>
        </p:nvSpPr>
        <p:spPr>
          <a:xfrm>
            <a:off x="540000" y="49981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380" name="yt_shape_12380" title="H_231.1937"/>
          <p:cNvGrpSpPr/>
          <p:nvPr/>
        </p:nvGrpSpPr>
        <p:grpSpPr>
          <a:xfrm>
            <a:off x="4843168" y="1992821"/>
            <a:ext cx="2505663" cy="2872358"/>
            <a:chOff x="0" y="0"/>
            <a:chExt cx="2641327" cy="3027876"/>
          </a:xfrm>
        </p:grpSpPr>
        <p:pic>
          <p:nvPicPr>
            <p:cNvPr id="2" name="yt_image_1238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641327" cy="2540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2" name="yt_shape_12382"/>
            <p:cNvSpPr txBox="1"/>
            <p:nvPr/>
          </p:nvSpPr>
          <p:spPr>
            <a:xfrm>
              <a:off x="717812" y="2576160"/>
              <a:ext cx="1172131" cy="4517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93446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5c848116-5825-4f84-99ce-71ae61d673ae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1973</Words>
  <Application>WPS 演示</Application>
  <PresentationFormat>宽屏</PresentationFormat>
  <Paragraphs>186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46</cp:revision>
  <dcterms:created xsi:type="dcterms:W3CDTF">2023-05-05T05:33:00Z</dcterms:created>
  <dcterms:modified xsi:type="dcterms:W3CDTF">2023-05-15T02:47:53Z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