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4" r:id="rId4"/>
    <p:sldId id="369" r:id="rId5"/>
    <p:sldId id="371" r:id="rId6"/>
    <p:sldId id="374" r:id="rId7"/>
    <p:sldId id="375" r:id="rId8"/>
    <p:sldId id="377" r:id="rId9"/>
    <p:sldId id="381" r:id="rId10"/>
    <p:sldId id="384" r:id="rId11"/>
    <p:sldId id="385" r:id="rId12"/>
    <p:sldId id="386" r:id="rId13"/>
    <p:sldId id="389" r:id="rId14"/>
    <p:sldId id="388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6" d="100"/>
          <a:sy n="56" d="100"/>
        </p:scale>
        <p:origin x="42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4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0" name="yt_shape_10850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8f0c5f5c-fcef-416a-825a-135abfae6a9b.png&quot;}"/>
            </a:endParaRPr>
          </a:p>
        </p:txBody>
      </p:sp>
      <p:sp>
        <p:nvSpPr>
          <p:cNvPr id="10851" name="yt_shape_10851"/>
          <p:cNvSpPr txBox="1"/>
          <p:nvPr/>
        </p:nvSpPr>
        <p:spPr>
          <a:xfrm>
            <a:off x="540119" y="166181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一般地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形如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是常数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叫做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二次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自变量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分别是函数解析式的二次项系数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一次项系数和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常数项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3" name="yt_shape_1683888066947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69996" y="1615010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≠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370396" y="1615010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二次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71046" y="2060848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自变量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59708" y="253633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常数项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904" name="yt_shape_10904"/>
              <p:cNvSpPr txBox="1"/>
              <p:nvPr/>
            </p:nvSpPr>
            <p:spPr>
              <a:xfrm>
                <a:off x="540000" y="900000"/>
                <a:ext cx="10781798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一辆汽车的行驶距离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与行驶时间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之间的函数解析式是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9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t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0904" name="yt_shape_109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781798" cy="638893"/>
              </a:xfrm>
              <a:prstGeom prst="rect">
                <a:avLst/>
              </a:prstGeom>
              <a:blipFill rotWithShape="1">
                <a:blip r:embed="rId1"/>
                <a:stretch>
                  <a:fillRect l="-2" t="-11959" r="-373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906" name="yt_shape_10906"/>
          <p:cNvSpPr txBox="1"/>
          <p:nvPr/>
        </p:nvSpPr>
        <p:spPr>
          <a:xfrm>
            <a:off x="540000" y="1589681"/>
            <a:ext cx="48907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经过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12s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汽车行驶了多远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907" name="yt_shape_10907"/>
              <p:cNvSpPr txBox="1"/>
              <p:nvPr/>
            </p:nvSpPr>
            <p:spPr>
              <a:xfrm>
                <a:off x="540000" y="2068984"/>
                <a:ext cx="7139775" cy="11065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s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9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12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180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答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经过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12s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汽车行驶了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180m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0907" name="yt_shape_109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68984"/>
                <a:ext cx="7139775" cy="1106521"/>
              </a:xfrm>
              <a:prstGeom prst="rect">
                <a:avLst/>
              </a:prstGeom>
              <a:blipFill rotWithShape="1">
                <a:blip r:embed="rId2"/>
                <a:stretch>
                  <a:fillRect l="-4" t="-6900" r="-1057" b="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909" name="yt_shape_10909"/>
          <p:cNvSpPr txBox="1"/>
          <p:nvPr/>
        </p:nvSpPr>
        <p:spPr>
          <a:xfrm>
            <a:off x="540000" y="3226293"/>
            <a:ext cx="51632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该汽车行驶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380m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需要多长时间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910" name="yt_shape_10910"/>
              <p:cNvSpPr txBox="1"/>
              <p:nvPr/>
            </p:nvSpPr>
            <p:spPr>
              <a:xfrm>
                <a:off x="540000" y="3705596"/>
                <a:ext cx="5761193" cy="11065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380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9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t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380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t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t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不合题意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舍去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0910" name="yt_shape_109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05596"/>
                <a:ext cx="5761193" cy="1106521"/>
              </a:xfrm>
              <a:prstGeom prst="rect">
                <a:avLst/>
              </a:prstGeom>
              <a:blipFill rotWithShape="1">
                <a:blip r:embed="rId3"/>
                <a:stretch>
                  <a:fillRect l="-4" t="-6920" r="-1597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912" name="yt_shape_10912"/>
          <p:cNvSpPr txBox="1"/>
          <p:nvPr/>
        </p:nvSpPr>
        <p:spPr>
          <a:xfrm>
            <a:off x="540000" y="4862905"/>
            <a:ext cx="40523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该汽车行驶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380m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需要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20s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9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9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9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07" grpId="0" build="allAtOnce"/>
      <p:bldP spid="10910" grpId="0" build="allAtOnce"/>
      <p:bldP spid="1091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3" name="yt_shape_10913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4cc4b3b2-530c-4332-ac97-62dbeee4adf8.png&quot;}"/>
            </a:endParaRPr>
          </a:p>
        </p:txBody>
      </p:sp>
      <p:sp>
        <p:nvSpPr>
          <p:cNvPr id="10914" name="yt_shape_10914"/>
          <p:cNvSpPr txBox="1"/>
          <p:nvPr/>
        </p:nvSpPr>
        <p:spPr>
          <a:xfrm>
            <a:off x="540119" y="161102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抽象能力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等腰直角三角形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的速度沿直线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向正方形移动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直到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重合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三角形与正方形重叠部分的面积为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915" name="yt_shape_10915"/>
          <p:cNvSpPr txBox="1"/>
          <p:nvPr/>
        </p:nvSpPr>
        <p:spPr>
          <a:xfrm>
            <a:off x="540000" y="3050594"/>
            <a:ext cx="35041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写出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yt_shape_10916"/>
          <p:cNvSpPr txBox="1"/>
          <p:nvPr/>
        </p:nvSpPr>
        <p:spPr>
          <a:xfrm>
            <a:off x="540119" y="3682261"/>
            <a:ext cx="8220177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三角形与正方形重叠部分是个等腰直角三角形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且直角边都是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917" name="yt_image_1091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608616" y="3682261"/>
            <a:ext cx="2043383" cy="121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19" name="yt_shape_10919"/>
          <p:cNvSpPr txBox="1"/>
          <p:nvPr/>
        </p:nvSpPr>
        <p:spPr>
          <a:xfrm>
            <a:off x="540000" y="5121520"/>
            <a:ext cx="50430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分别是多少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yt_shape_10920"/>
          <p:cNvSpPr txBox="1"/>
          <p:nvPr/>
        </p:nvSpPr>
        <p:spPr>
          <a:xfrm>
            <a:off x="540000" y="5753187"/>
            <a:ext cx="5572038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yt_shape_168388806711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3" name="yt_shape_10923"/>
          <p:cNvSpPr txBox="1"/>
          <p:nvPr/>
        </p:nvSpPr>
        <p:spPr>
          <a:xfrm>
            <a:off x="540000" y="900000"/>
            <a:ext cx="100027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当重叠部分的面积是正方形面积的一半时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三角形移动了多长时间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yt_shape_10924"/>
          <p:cNvSpPr txBox="1"/>
          <p:nvPr/>
        </p:nvSpPr>
        <p:spPr>
          <a:xfrm>
            <a:off x="540000" y="1531667"/>
            <a:ext cx="8838958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重叠部分的面积是正方形面积的一半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负值舍去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三角形移动了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秒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925" name="yt_image_1092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608616" y="1531667"/>
            <a:ext cx="2043383" cy="121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7" name="yt_shape_10927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d004037c-a0f3-48d4-bfd4-26aa17657092.png&quot;}"/>
            </a:endParaRPr>
          </a:p>
        </p:txBody>
      </p:sp>
      <p:sp>
        <p:nvSpPr>
          <p:cNvPr id="10928" name="yt_shape_10928"/>
          <p:cNvSpPr txBox="1"/>
          <p:nvPr/>
        </p:nvSpPr>
        <p:spPr>
          <a:xfrm>
            <a:off x="1945258" y="1370134"/>
            <a:ext cx="8301485" cy="194161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判定一个函数是二次函数时应注意三点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609600" algn="ctr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经整理后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函数解析式是一个关于自变量的整式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609600" algn="ctr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自变量的最高次数是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609600" algn="ctr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二次项系数不为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尤其是含有字母系数的函数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yt_shape_1683888067136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2" name="yt_shape_10852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56bbecea-3d07-4223-a050-581693f15e2a.png&quot;}"/>
            </a:endParaRPr>
          </a:p>
        </p:txBody>
      </p:sp>
      <p:sp>
        <p:nvSpPr>
          <p:cNvPr id="10853" name="yt_shape_10853"/>
          <p:cNvSpPr txBox="1"/>
          <p:nvPr/>
        </p:nvSpPr>
        <p:spPr>
          <a:xfrm>
            <a:off x="540000" y="1670985"/>
            <a:ext cx="39497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二次函数的概念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0854" name="yt_shape_10854"/>
          <p:cNvSpPr txBox="1"/>
          <p:nvPr/>
        </p:nvSpPr>
        <p:spPr>
          <a:xfrm>
            <a:off x="540000" y="2167857"/>
            <a:ext cx="51472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下列函数是二次函数的是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855" name="yt_table_10855" title="H_83.50008"/>
              <p:cNvGraphicFramePr>
                <a:graphicFrameLocks noGrp="1"/>
              </p:cNvGraphicFramePr>
              <p:nvPr/>
            </p:nvGraphicFramePr>
            <p:xfrm>
              <a:off x="540000" y="2799524"/>
              <a:ext cx="7241223" cy="1060451"/>
            </p:xfrm>
            <a:graphic>
              <a:graphicData uri="http://schemas.openxmlformats.org/drawingml/2006/table">
                <a:tbl>
                  <a:tblPr/>
                  <a:tblGrid>
                    <a:gridCol w="5117148"/>
                    <a:gridCol w="2124075"/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8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1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8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1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8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1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0855" name="yt_table_10855" title="H_83.50008"/>
              <p:cNvGraphicFramePr>
                <a:graphicFrameLocks noGrp="1"/>
              </p:cNvGraphicFramePr>
              <p:nvPr/>
            </p:nvGraphicFramePr>
            <p:xfrm>
              <a:off x="540000" y="2799524"/>
              <a:ext cx="7241223" cy="1060451"/>
            </p:xfrm>
            <a:graphic>
              <a:graphicData uri="http://schemas.openxmlformats.org/drawingml/2006/table">
                <a:tbl>
                  <a:tblPr/>
                  <a:tblGrid>
                    <a:gridCol w="5117148"/>
                    <a:gridCol w="2124075"/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8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1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8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1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  <a:tr h="68008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10856" name="yt_shape_10856"/>
          <p:cNvSpPr txBox="1"/>
          <p:nvPr/>
        </p:nvSpPr>
        <p:spPr>
          <a:xfrm>
            <a:off x="540000" y="3910529"/>
            <a:ext cx="92316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是二次函数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0857" name="yt_table_10857" title="H_33.41504"/>
          <p:cNvGraphicFramePr>
            <a:graphicFrameLocks noGrp="1"/>
          </p:cNvGraphicFramePr>
          <p:nvPr/>
        </p:nvGraphicFramePr>
        <p:xfrm>
          <a:off x="540000" y="4542196"/>
          <a:ext cx="9130666" cy="424371"/>
        </p:xfrm>
        <a:graphic>
          <a:graphicData uri="http://schemas.openxmlformats.org/drawingml/2006/table">
            <a:tbl>
              <a:tblPr/>
              <a:tblGrid>
                <a:gridCol w="2567305"/>
                <a:gridCol w="2549843"/>
                <a:gridCol w="2464118"/>
                <a:gridCol w="1549400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m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m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859" name="yt_shape_10859"/>
          <p:cNvSpPr txBox="1"/>
          <p:nvPr/>
        </p:nvSpPr>
        <p:spPr>
          <a:xfrm>
            <a:off x="540119" y="501726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其中二次项系数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一次项系数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常数项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3" name="yt_shape_168388806697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806699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717189" y="21210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79601" y="386372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09721" y="4970455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560496" y="4970455"/>
            <a:ext cx="77777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46347" y="5445943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1" name="yt_shape_10861"/>
          <p:cNvSpPr txBox="1"/>
          <p:nvPr/>
        </p:nvSpPr>
        <p:spPr>
          <a:xfrm>
            <a:off x="540000" y="1396058"/>
            <a:ext cx="23756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862" name="yt_shape_10862"/>
          <p:cNvSpPr txBox="1"/>
          <p:nvPr/>
        </p:nvSpPr>
        <p:spPr>
          <a:xfrm>
            <a:off x="540000" y="1875361"/>
            <a:ext cx="41373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是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863" name="yt_shape_10863"/>
          <p:cNvSpPr txBox="1"/>
          <p:nvPr/>
        </p:nvSpPr>
        <p:spPr>
          <a:xfrm>
            <a:off x="540000" y="2354664"/>
            <a:ext cx="33326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864" name="yt_shape_10864"/>
          <p:cNvSpPr txBox="1"/>
          <p:nvPr/>
        </p:nvSpPr>
        <p:spPr>
          <a:xfrm>
            <a:off x="540000" y="2833967"/>
            <a:ext cx="60337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是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865" name="yt_shape_10865"/>
          <p:cNvSpPr txBox="1"/>
          <p:nvPr/>
        </p:nvSpPr>
        <p:spPr>
          <a:xfrm>
            <a:off x="540000" y="3313270"/>
            <a:ext cx="35714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866" name="yt_shape_10866"/>
          <p:cNvSpPr txBox="1"/>
          <p:nvPr/>
        </p:nvSpPr>
        <p:spPr>
          <a:xfrm>
            <a:off x="540000" y="3792573"/>
            <a:ext cx="24269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不是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yt_shape_10860"/>
          <p:cNvSpPr txBox="1"/>
          <p:nvPr/>
        </p:nvSpPr>
        <p:spPr>
          <a:xfrm>
            <a:off x="540000" y="900722"/>
            <a:ext cx="110623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下列函数中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哪些是二次函数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哪些不是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若是二次函数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请指出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8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62" grpId="0" build="allAtOnce"/>
      <p:bldP spid="10864" grpId="0" build="allAtOnce"/>
      <p:bldP spid="1086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7" name="yt_shape_10867"/>
          <p:cNvSpPr txBox="1"/>
          <p:nvPr/>
        </p:nvSpPr>
        <p:spPr>
          <a:xfrm>
            <a:off x="540000" y="900000"/>
            <a:ext cx="487312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实际问题中的二次函数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0868" name="yt_shape_10868"/>
          <p:cNvSpPr txBox="1"/>
          <p:nvPr/>
        </p:nvSpPr>
        <p:spPr>
          <a:xfrm>
            <a:off x="540119" y="139687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共享单车为市民出行带来了方便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某单车公司第一个月投放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辆单车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计划第三个月投放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辆单车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设该公司第二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三两个月投放单车数量的月平均增长率为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的函数关系式是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0869" name="yt_table_10869" title="H_66.83008"/>
          <p:cNvGraphicFramePr>
            <a:graphicFrameLocks noGrp="1"/>
          </p:cNvGraphicFramePr>
          <p:nvPr/>
        </p:nvGraphicFramePr>
        <p:xfrm>
          <a:off x="540000" y="2988802"/>
          <a:ext cx="6899593" cy="848742"/>
        </p:xfrm>
        <a:graphic>
          <a:graphicData uri="http://schemas.openxmlformats.org/drawingml/2006/table">
            <a:tbl>
              <a:tblPr/>
              <a:tblGrid>
                <a:gridCol w="4072255"/>
                <a:gridCol w="2827338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endParaRPr lang="en-US" altLang="zh-CN" sz="2400" b="0" i="1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endParaRPr lang="en-US" altLang="zh-CN" sz="2400" b="0" i="0" u="none" baseline="3000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endParaRPr lang="en-US" altLang="zh-CN" sz="2400" b="0" i="1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endParaRPr lang="en-US" altLang="zh-CN" sz="2400" b="0" i="0" u="none" baseline="3000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683888067024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072783" y="23010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0871"/>
          <p:cNvSpPr txBox="1"/>
          <p:nvPr/>
        </p:nvSpPr>
        <p:spPr>
          <a:xfrm>
            <a:off x="540119" y="400506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页第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学校准备将一块长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14m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的矩形绿地扩建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如果长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宽都增加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写出扩建面积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之间的函数关系式为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S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34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≥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5" name="yt_image_108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1747" y="5596994"/>
            <a:ext cx="1488504" cy="92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1059708" y="4909234"/>
            <a:ext cx="28200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4" name="yt_shape_10874"/>
          <p:cNvSpPr txBox="1"/>
          <p:nvPr/>
        </p:nvSpPr>
        <p:spPr>
          <a:xfrm>
            <a:off x="540000" y="900000"/>
            <a:ext cx="69249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写出下列各函数关系式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并判断是不是二次函数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875" name="yt_shape_10875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直角三角形的面积是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两直角边的和为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其中一条直角边长为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写出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之间的函数关系式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876" name="yt_shape_10876"/>
              <p:cNvSpPr txBox="1"/>
              <p:nvPr/>
            </p:nvSpPr>
            <p:spPr>
              <a:xfrm>
                <a:off x="540000" y="2338738"/>
                <a:ext cx="5275483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S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20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是二次函数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0876" name="yt_shape_108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38738"/>
                <a:ext cx="5275483" cy="638893"/>
              </a:xfrm>
              <a:prstGeom prst="rect">
                <a:avLst/>
              </a:prstGeom>
              <a:blipFill rotWithShape="1">
                <a:blip r:embed="rId1"/>
                <a:stretch>
                  <a:fillRect l="-5" t="-11932" r="-1779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878" name="yt_shape_10878"/>
          <p:cNvSpPr txBox="1"/>
          <p:nvPr/>
        </p:nvSpPr>
        <p:spPr>
          <a:xfrm>
            <a:off x="540000" y="3028419"/>
            <a:ext cx="59679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圆的面积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之间的函数关系式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879" name="yt_shape_10879"/>
          <p:cNvSpPr txBox="1"/>
          <p:nvPr/>
        </p:nvSpPr>
        <p:spPr>
          <a:xfrm>
            <a:off x="540000" y="3507722"/>
            <a:ext cx="42255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S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π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是二次函数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880" name="yt_shape_10880"/>
          <p:cNvSpPr txBox="1"/>
          <p:nvPr/>
        </p:nvSpPr>
        <p:spPr>
          <a:xfrm>
            <a:off x="540000" y="3987025"/>
            <a:ext cx="58653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圆的周长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之间的函数关系式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881" name="yt_shape_10881"/>
          <p:cNvSpPr txBox="1"/>
          <p:nvPr/>
        </p:nvSpPr>
        <p:spPr>
          <a:xfrm>
            <a:off x="540000" y="4466328"/>
            <a:ext cx="46358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2π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不是二次函数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8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8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76" grpId="0" build="allAtOnce"/>
      <p:bldP spid="10879" grpId="0" build="allAtOnce"/>
      <p:bldP spid="1088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2" name="yt_shape_1088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【易错易混】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利用二次函数的定义求字母的值时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易忽略二次项系数不为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这一条件导致错误</a:t>
            </a:r>
            <a:endParaRPr lang="zh-CN" altLang="zh-CN" sz="2400" b="0" i="0" u="none">
              <a:solidFill>
                <a:srgbClr val="FF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883" name="yt_shape_10883"/>
              <p:cNvSpPr txBox="1"/>
              <p:nvPr>
                <p:custDataLst>
                  <p:tags r:id="rId1"/>
                </p:custDataLst>
              </p:nvPr>
            </p:nvSpPr>
            <p:spPr>
              <a:xfrm>
                <a:off x="552065" y="2061415"/>
                <a:ext cx="8787085" cy="4810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是二次函数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:endParaRPr lang="en-US" altLang="zh-CN" sz="2400" b="0" i="1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0883" name="yt_shape_10883"/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2"/>
                </p:custDataLst>
              </p:nvPr>
            </p:nvSpPr>
            <p:spPr>
              <a:xfrm>
                <a:off x="552065" y="2061415"/>
                <a:ext cx="8787085" cy="481029"/>
              </a:xfrm>
              <a:prstGeom prst="rect">
                <a:avLst/>
              </a:prstGeom>
              <a:blipFill rotWithShape="1">
                <a:blip r:embed="rId3"/>
                <a:stretch>
                  <a:fillRect l="-3" t="-43" r="2" b="-99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833654" y="2014609"/>
            <a:ext cx="942086" cy="5699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5" name="yt_shape_10885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a7429796-e450-4361-8bc5-5af0963f065f.png&quot;}"/>
            </a:endParaRPr>
          </a:p>
        </p:txBody>
      </p:sp>
      <p:sp>
        <p:nvSpPr>
          <p:cNvPr id="10886" name="yt_shape_10886"/>
          <p:cNvSpPr txBox="1"/>
          <p:nvPr/>
        </p:nvSpPr>
        <p:spPr>
          <a:xfrm>
            <a:off x="540000" y="1652711"/>
            <a:ext cx="96933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关于函数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下列说法不正确的是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0887" name="yt_table_10887" title="H_66.83008"/>
          <p:cNvGraphicFramePr>
            <a:graphicFrameLocks noGrp="1"/>
          </p:cNvGraphicFramePr>
          <p:nvPr/>
        </p:nvGraphicFramePr>
        <p:xfrm>
          <a:off x="540000" y="2284378"/>
          <a:ext cx="7366318" cy="848742"/>
        </p:xfrm>
        <a:graphic>
          <a:graphicData uri="http://schemas.openxmlformats.org/drawingml/2006/table">
            <a:tbl>
              <a:tblPr/>
              <a:tblGrid>
                <a:gridCol w="3988118"/>
                <a:gridCol w="3378200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是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的二次函数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二次项系数是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一次项是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100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常数项是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20000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889" name="yt_shape_10889"/>
              <p:cNvSpPr txBox="1"/>
              <p:nvPr/>
            </p:nvSpPr>
            <p:spPr>
              <a:xfrm>
                <a:off x="540119" y="3183720"/>
                <a:ext cx="10884473" cy="95385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原创题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是实数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且满足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则相应的函数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的值为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0889" name="yt_shape_108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83720"/>
                <a:ext cx="10884473" cy="953851"/>
              </a:xfrm>
              <a:prstGeom prst="rect">
                <a:avLst/>
              </a:prstGeom>
              <a:blipFill rotWithShape="1">
                <a:blip r:embed="rId1"/>
                <a:stretch>
                  <a:fillRect l="-3" t="-49" r="3" b="-8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891" name="yt_table_10891" title="H_66.83008"/>
          <p:cNvGraphicFramePr>
            <a:graphicFrameLocks noGrp="1"/>
          </p:cNvGraphicFramePr>
          <p:nvPr/>
        </p:nvGraphicFramePr>
        <p:xfrm>
          <a:off x="540000" y="4340723"/>
          <a:ext cx="6164581" cy="848742"/>
        </p:xfrm>
        <a:graphic>
          <a:graphicData uri="http://schemas.openxmlformats.org/drawingml/2006/table">
            <a:tbl>
              <a:tblPr/>
              <a:tblGrid>
                <a:gridCol w="3988118"/>
                <a:gridCol w="21764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8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68388806707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236801" y="160590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52474" y="3657170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5" name="yt_shape_10895"/>
          <p:cNvSpPr txBox="1"/>
          <p:nvPr/>
        </p:nvSpPr>
        <p:spPr>
          <a:xfrm>
            <a:off x="540119" y="20022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铜仁市中考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如图是一个运算程序示意图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若第一次输入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则输出的结果是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11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10896" name="yt_image_1089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756296" y="3105720"/>
            <a:ext cx="4679406" cy="971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059708" y="2430951"/>
            <a:ext cx="7783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0893"/>
              <p:cNvSpPr txBox="1"/>
              <p:nvPr/>
            </p:nvSpPr>
            <p:spPr>
              <a:xfrm>
                <a:off x="540119" y="790066"/>
                <a:ext cx="11111999" cy="11075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多边形的对角线条数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与边数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之间的关系式为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n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n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自变量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的取值范围是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n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≥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且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n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为整数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多边形的边数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10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:endParaRPr lang="en-US" altLang="zh-CN" sz="2400" b="0" i="1" u="none" dirty="0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yt_shape_108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790066"/>
                <a:ext cx="11111999" cy="1107547"/>
              </a:xfrm>
              <a:prstGeom prst="rect">
                <a:avLst/>
              </a:prstGeom>
              <a:blipFill rotWithShape="1">
                <a:blip r:embed="rId2"/>
                <a:stretch>
                  <a:fillRect l="-3" t="-6891" r="5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7296804" y="620688"/>
                <a:ext cx="1605662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30000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n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n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96804" y="620688"/>
                <a:ext cx="1605662" cy="766077"/>
              </a:xfrm>
              <a:prstGeom prst="rect">
                <a:avLst/>
              </a:prstGeom>
              <a:blipFill rotWithShape="1">
                <a:blip r:embed="rId3"/>
                <a:stretch>
                  <a:fillRect l="-1" t="-4183" r="25" b="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/>
          <p:cNvSpPr txBox="1"/>
          <p:nvPr/>
        </p:nvSpPr>
        <p:spPr>
          <a:xfrm>
            <a:off x="1669308" y="1374104"/>
            <a:ext cx="2161286" cy="48521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为整数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27307" y="1388601"/>
            <a:ext cx="484886" cy="48521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8" name="yt_shape_10898"/>
          <p:cNvSpPr txBox="1"/>
          <p:nvPr/>
        </p:nvSpPr>
        <p:spPr>
          <a:xfrm>
            <a:off x="540000" y="900000"/>
            <a:ext cx="67374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899" name="yt_shape_10899"/>
          <p:cNvSpPr txBox="1"/>
          <p:nvPr/>
        </p:nvSpPr>
        <p:spPr>
          <a:xfrm>
            <a:off x="540000" y="1379303"/>
            <a:ext cx="66684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若这个函数是关于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的一次函数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900" name="yt_shape_10900"/>
              <p:cNvSpPr txBox="1"/>
              <p:nvPr/>
            </p:nvSpPr>
            <p:spPr>
              <a:xfrm>
                <a:off x="540119" y="1858606"/>
                <a:ext cx="11111999" cy="15510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是关于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的一次函数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𝑚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－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≠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0900" name="yt_shape_109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58606"/>
                <a:ext cx="11111999" cy="1551066"/>
              </a:xfrm>
              <a:prstGeom prst="rect">
                <a:avLst/>
              </a:prstGeom>
              <a:blipFill rotWithShape="1">
                <a:blip r:embed="rId1"/>
                <a:stretch>
                  <a:fillRect l="-3" t="-4951" r="5" b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902" name="yt_shape_10902"/>
          <p:cNvSpPr txBox="1"/>
          <p:nvPr/>
        </p:nvSpPr>
        <p:spPr>
          <a:xfrm>
            <a:off x="540000" y="3505135"/>
            <a:ext cx="65146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若这个函数是关于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的二次函数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903" name="yt_shape_10903"/>
          <p:cNvSpPr txBox="1"/>
          <p:nvPr/>
        </p:nvSpPr>
        <p:spPr>
          <a:xfrm>
            <a:off x="540119" y="3984438"/>
            <a:ext cx="11316521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是关于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的二次函数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且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可以是除了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以外的所有实数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9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9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00" grpId="0" build="allAtOnce"/>
      <p:bldP spid="10903" grpId="0" build="allAtOnce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PP_MARK_KEY" val="59b8bc14-fb5b-458f-9af9-65212c09409a"/>
  <p:tag name="COMMONDATA" val="eyJoZGlkIjoiMjNiMDQxMmI5MjJhMWU2NmI1NTU5OWM5MDZjMGY4ND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2115</Words>
  <Application>WPS 演示</Application>
  <PresentationFormat>宽屏</PresentationFormat>
  <Paragraphs>191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NEU-BZ-S92</vt:lpstr>
      <vt:lpstr>Segoe Print</vt:lpstr>
      <vt:lpstr>Finished</vt:lpstr>
      <vt:lpstr>Times New Roman</vt:lpstr>
      <vt:lpstr>黑体</vt:lpstr>
      <vt:lpstr>Cambria Math</vt:lpstr>
      <vt:lpstr>楷体</vt:lpstr>
      <vt:lpstr>微软雅黑</vt:lpstr>
      <vt:lpstr>Arial Unicode MS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47</cp:revision>
  <dcterms:created xsi:type="dcterms:W3CDTF">2023-05-05T05:33:00Z</dcterms:created>
  <dcterms:modified xsi:type="dcterms:W3CDTF">2023-05-15T02:42:21Z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