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70" r:id="rId5"/>
    <p:sldId id="371" r:id="rId6"/>
    <p:sldId id="374" r:id="rId7"/>
    <p:sldId id="386" r:id="rId8"/>
    <p:sldId id="376" r:id="rId9"/>
    <p:sldId id="378" r:id="rId10"/>
    <p:sldId id="380" r:id="rId11"/>
    <p:sldId id="382" r:id="rId12"/>
    <p:sldId id="383" r:id="rId13"/>
    <p:sldId id="384" r:id="rId14"/>
    <p:sldId id="389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9" name="yt_shape_12959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08b0639-effa-4a09-81bd-9c2d1c4af40f.png&quot;}"/>
            </a:endParaRPr>
          </a:p>
        </p:txBody>
      </p:sp>
      <p:sp>
        <p:nvSpPr>
          <p:cNvPr id="12960" name="yt_shape_12960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在一个平面内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绕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它固定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的一个端点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另一个端点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所形成的图形叫做圆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其固定的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端点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线段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961" name="yt_shape_12961"/>
          <p:cNvSpPr txBox="1"/>
          <p:nvPr/>
        </p:nvSpPr>
        <p:spPr>
          <a:xfrm>
            <a:off x="540119" y="262125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圆的有关概念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连接圆上任意两点的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线段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经过圆心的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弦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叫做直径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圆上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任意两点间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的部分叫做圆弧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圆的任意一条直径的两个端点把圆分成两条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弧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每一条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弧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都叫做半圆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大于半圆的弧叫做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优弧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小于半圆的弧叫做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劣弧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能够重合的两个圆叫做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等圆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在同圆或等圆中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能够互相重合的弧叫做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等弧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pic>
        <p:nvPicPr>
          <p:cNvPr id="3" name="yt_shape_168388825955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8108" y="1615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它固定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17446" y="2090498"/>
            <a:ext cx="1010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端点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90907" y="2090498"/>
            <a:ext cx="58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6508" y="257444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线段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98907" y="257444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1708" y="304993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任意两点间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9708" y="352542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3308" y="352542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4907" y="35254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优弧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4508" y="400090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劣弧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4108" y="400090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等圆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74108" y="447639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等弧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9" name="yt_shape_130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四点在同一圆上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020" name="yt_image_130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855686" y="1988840"/>
            <a:ext cx="1796431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022"/>
          <p:cNvSpPr txBox="1"/>
          <p:nvPr/>
        </p:nvSpPr>
        <p:spPr>
          <a:xfrm>
            <a:off x="540000" y="1916832"/>
            <a:ext cx="51648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的中点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023"/>
          <p:cNvSpPr txBox="1"/>
          <p:nvPr/>
        </p:nvSpPr>
        <p:spPr>
          <a:xfrm>
            <a:off x="540000" y="2396135"/>
            <a:ext cx="3486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024"/>
          <p:cNvSpPr txBox="1"/>
          <p:nvPr/>
        </p:nvSpPr>
        <p:spPr>
          <a:xfrm>
            <a:off x="540000" y="2875438"/>
            <a:ext cx="365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025"/>
          <p:cNvSpPr txBox="1"/>
          <p:nvPr/>
        </p:nvSpPr>
        <p:spPr>
          <a:xfrm>
            <a:off x="540000" y="3354741"/>
            <a:ext cx="56746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斜边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026"/>
              <p:cNvSpPr txBox="1"/>
              <p:nvPr/>
            </p:nvSpPr>
            <p:spPr>
              <a:xfrm>
                <a:off x="540000" y="3834044"/>
                <a:ext cx="634789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yt_shape_13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4044"/>
                <a:ext cx="6347892" cy="638893"/>
              </a:xfrm>
              <a:prstGeom prst="rect">
                <a:avLst/>
              </a:prstGeom>
              <a:blipFill rotWithShape="1">
                <a:blip r:embed="rId2"/>
                <a:stretch>
                  <a:fillRect l="-4" t="-86" r="-1250" b="-5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028"/>
          <p:cNvSpPr txBox="1"/>
          <p:nvPr/>
        </p:nvSpPr>
        <p:spPr>
          <a:xfrm>
            <a:off x="540000" y="4523725"/>
            <a:ext cx="3233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029"/>
              <p:cNvSpPr txBox="1"/>
              <p:nvPr/>
            </p:nvSpPr>
            <p:spPr>
              <a:xfrm>
                <a:off x="540000" y="5003028"/>
                <a:ext cx="816569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四点在以点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为圆心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长为半径的圆上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yt_shape_130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03028"/>
                <a:ext cx="8165697" cy="638893"/>
              </a:xfrm>
              <a:prstGeom prst="rect">
                <a:avLst/>
              </a:prstGeom>
              <a:blipFill rotWithShape="1">
                <a:blip r:embed="rId3"/>
                <a:stretch>
                  <a:fillRect l="-3" t="-78" r="-834" b="-5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0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73442" y="3620451"/>
            <a:ext cx="1778558" cy="14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是圆上的一点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交圆于点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034" name="yt_image_1303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74796" y="1916832"/>
            <a:ext cx="1877321" cy="12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036"/>
          <p:cNvSpPr txBox="1"/>
          <p:nvPr/>
        </p:nvSpPr>
        <p:spPr>
          <a:xfrm>
            <a:off x="540000" y="1988840"/>
            <a:ext cx="18129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yt_shape_13037"/>
          <p:cNvSpPr txBox="1"/>
          <p:nvPr/>
        </p:nvSpPr>
        <p:spPr>
          <a:xfrm>
            <a:off x="540000" y="2468143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yt_shape_13038"/>
          <p:cNvSpPr txBox="1"/>
          <p:nvPr/>
        </p:nvSpPr>
        <p:spPr>
          <a:xfrm>
            <a:off x="540000" y="2947446"/>
            <a:ext cx="4086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yt_shape_13039"/>
          <p:cNvSpPr txBox="1"/>
          <p:nvPr/>
        </p:nvSpPr>
        <p:spPr>
          <a:xfrm>
            <a:off x="540000" y="3426749"/>
            <a:ext cx="4411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yt_shape_13040"/>
          <p:cNvSpPr txBox="1"/>
          <p:nvPr/>
        </p:nvSpPr>
        <p:spPr>
          <a:xfrm>
            <a:off x="540000" y="3906052"/>
            <a:ext cx="50125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yt_shape_13041"/>
          <p:cNvSpPr txBox="1"/>
          <p:nvPr/>
        </p:nvSpPr>
        <p:spPr>
          <a:xfrm>
            <a:off x="540000" y="4385355"/>
            <a:ext cx="31979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yt_shape_13042"/>
          <p:cNvSpPr txBox="1"/>
          <p:nvPr/>
        </p:nvSpPr>
        <p:spPr>
          <a:xfrm>
            <a:off x="540000" y="4864658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yt_shape_13043"/>
          <p:cNvSpPr txBox="1"/>
          <p:nvPr/>
        </p:nvSpPr>
        <p:spPr>
          <a:xfrm>
            <a:off x="540000" y="5343961"/>
            <a:ext cx="18803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yt_image_13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3982" y="3423542"/>
            <a:ext cx="1848018" cy="12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6" name="yt_shape_13046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0cede687-d8d5-4af5-9269-f7b190985e91.png&quot;}"/>
            </a:endParaRPr>
          </a:p>
        </p:txBody>
      </p:sp>
      <p:sp>
        <p:nvSpPr>
          <p:cNvPr id="13047" name="yt_shape_13047"/>
          <p:cNvSpPr txBox="1"/>
          <p:nvPr/>
        </p:nvSpPr>
        <p:spPr>
          <a:xfrm>
            <a:off x="540119" y="1661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在直径上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048" name="yt_shape_13048"/>
          <p:cNvSpPr txBox="1"/>
          <p:nvPr/>
        </p:nvSpPr>
        <p:spPr>
          <a:xfrm>
            <a:off x="540000" y="2621251"/>
            <a:ext cx="31819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yt_shape_13049"/>
          <p:cNvSpPr txBox="1"/>
          <p:nvPr/>
        </p:nvSpPr>
        <p:spPr>
          <a:xfrm>
            <a:off x="540000" y="3252918"/>
            <a:ext cx="429123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是正方形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ADO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≌Rt△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HL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</a:t>
            </a:r>
            <a:endParaRPr lang="zh-CN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yt_shape_168388825972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p:pic>
        <p:nvPicPr>
          <p:cNvPr id="3" name="yt_image_130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5927" y="2708920"/>
            <a:ext cx="1926072" cy="134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0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5928" y="4198129"/>
            <a:ext cx="1926072" cy="12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2" name="yt_shape_130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右侧再作一个小正方形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ECGF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ECGF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053"/>
              <p:cNvSpPr txBox="1"/>
              <p:nvPr/>
            </p:nvSpPr>
            <p:spPr>
              <a:xfrm>
                <a:off x="540000" y="2011799"/>
                <a:ext cx="5043047" cy="29411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设正方形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ECGF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的边长为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ECGF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30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5043047" cy="2941190"/>
              </a:xfrm>
              <a:prstGeom prst="rect">
                <a:avLst/>
              </a:prstGeom>
              <a:blipFill rotWithShape="1">
                <a:blip r:embed="rId1"/>
                <a:stretch>
                  <a:fillRect l="-5" t="-4" r="-2063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55" name="yt_image_130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5927" y="2011799"/>
            <a:ext cx="1926072" cy="134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57" name="yt_image_130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5928" y="3501008"/>
            <a:ext cx="1926072" cy="12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2" name="yt_shape_1296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b5c4d553-2b9b-4e66-a687-4e76e6e448c6.png&quot;}"/>
            </a:endParaRPr>
          </a:p>
        </p:txBody>
      </p:sp>
      <p:sp>
        <p:nvSpPr>
          <p:cNvPr id="12963" name="yt_shape_12963"/>
          <p:cNvSpPr txBox="1"/>
          <p:nvPr/>
        </p:nvSpPr>
        <p:spPr>
          <a:xfrm>
            <a:off x="540000" y="1670985"/>
            <a:ext cx="3642023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圆的有关概念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964" name="yt_shape_12964"/>
          <p:cNvSpPr txBox="1"/>
          <p:nvPr/>
        </p:nvSpPr>
        <p:spPr>
          <a:xfrm>
            <a:off x="540000" y="2167857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965" name="yt_table_12965" title="H_133.66016"/>
          <p:cNvGraphicFramePr>
            <a:graphicFrameLocks noGrp="1"/>
          </p:cNvGraphicFramePr>
          <p:nvPr/>
        </p:nvGraphicFramePr>
        <p:xfrm>
          <a:off x="540000" y="2799524"/>
          <a:ext cx="5207000" cy="1697484"/>
        </p:xfrm>
        <a:graphic>
          <a:graphicData uri="http://schemas.openxmlformats.org/drawingml/2006/table">
            <a:tbl>
              <a:tblPr/>
              <a:tblGrid>
                <a:gridCol w="5207000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圆有无数条直径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连接圆上任意两点的线段叫做弦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过圆心的线段是直径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能够重合的两个圆叫做等圆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967" name="yt_shape_12967"/>
          <p:cNvSpPr txBox="1"/>
          <p:nvPr/>
        </p:nvSpPr>
        <p:spPr>
          <a:xfrm>
            <a:off x="540000" y="4547421"/>
            <a:ext cx="8316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最长的弦长为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的半径是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968" name="yt_table_12968" title="H_33.41504"/>
          <p:cNvGraphicFramePr>
            <a:graphicFrameLocks noGrp="1"/>
          </p:cNvGraphicFramePr>
          <p:nvPr/>
        </p:nvGraphicFramePr>
        <p:xfrm>
          <a:off x="540000" y="5179088"/>
          <a:ext cx="8990966" cy="424371"/>
        </p:xfrm>
        <a:graphic>
          <a:graphicData uri="http://schemas.openxmlformats.org/drawingml/2006/table">
            <a:tbl>
              <a:tblPr/>
              <a:tblGrid>
                <a:gridCol w="2413318"/>
                <a:gridCol w="2395855"/>
                <a:gridCol w="2548255"/>
                <a:gridCol w="163353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8cm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16cm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32cm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Times New Roman" panose="02020603050405020304" pitchFamily="24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68388825957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25959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2789" y="2121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3139" y="45006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70" name="yt_shape_12970"/>
              <p:cNvSpPr txBox="1"/>
              <p:nvPr/>
            </p:nvSpPr>
            <p:spPr>
              <a:xfrm>
                <a:off x="540119" y="900000"/>
                <a:ext cx="11111999" cy="10507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的直径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弦有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劣弧有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优弧有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𝐴𝐵𝐶</m:t>
                        </m:r>
                      </m:e>
                    </m:groupCh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𝐵𝐴𝐶</m:t>
                        </m:r>
                      </m:e>
                    </m:groupChr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970" name="yt_shape_12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50737"/>
              </a:xfrm>
              <a:prstGeom prst="rect">
                <a:avLst/>
              </a:prstGeom>
              <a:blipFill rotWithShape="1">
                <a:blip r:embed="rId1"/>
                <a:stretch>
                  <a:fillRect l="-3" t="-20" r="5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75" name="yt_shape_12975"/>
          <p:cNvSpPr txBox="1"/>
          <p:nvPr/>
        </p:nvSpPr>
        <p:spPr>
          <a:xfrm>
            <a:off x="540000" y="41366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2972" name="yt_shape_12972" title="H_152.15811"/>
          <p:cNvGrpSpPr/>
          <p:nvPr/>
        </p:nvGrpSpPr>
        <p:grpSpPr>
          <a:xfrm>
            <a:off x="5204992" y="2153889"/>
            <a:ext cx="1782014" cy="1932408"/>
            <a:chOff x="0" y="0"/>
            <a:chExt cx="1782014" cy="1932408"/>
          </a:xfrm>
        </p:grpSpPr>
        <p:pic>
          <p:nvPicPr>
            <p:cNvPr id="2" name="yt_image_1297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2014" cy="1536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4" name="yt_shape_12974"/>
            <p:cNvSpPr txBox="1"/>
            <p:nvPr/>
          </p:nvSpPr>
          <p:spPr>
            <a:xfrm>
              <a:off x="357726" y="15724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83708" y="853194"/>
            <a:ext cx="551561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16057" y="853194"/>
            <a:ext cx="1245299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0157671" y="853194"/>
                <a:ext cx="87452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671" y="853194"/>
                <a:ext cx="874522" cy="646189"/>
              </a:xfrm>
              <a:prstGeom prst="rect">
                <a:avLst/>
              </a:prstGeom>
              <a:blipFill rotWithShape="1">
                <a:blip r:embed="rId3"/>
                <a:stretch>
                  <a:fillRect l="-24" t="-60" r="39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50108" y="1405771"/>
                <a:ext cx="576072" cy="581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⏜"/>
                          <m:pos m:val="top"/>
                          <m:vertJc m:val="bot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𝐵𝐶</m:t>
                          </m:r>
                        </m:e>
                      </m:groupCh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405771"/>
                <a:ext cx="576072" cy="581610"/>
              </a:xfrm>
              <a:prstGeom prst="rect">
                <a:avLst/>
              </a:prstGeom>
              <a:blipFill rotWithShape="1">
                <a:blip r:embed="rId4"/>
                <a:stretch>
                  <a:fillRect l="-92" t="-89" r="3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674894" y="1405771"/>
                <a:ext cx="1664208" cy="581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𝐵𝐴𝐶</m:t>
                        </m:r>
                      </m:e>
                    </m:groupChr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894" y="1405771"/>
                <a:ext cx="1664208" cy="581610"/>
              </a:xfrm>
              <a:prstGeom prst="rect">
                <a:avLst/>
              </a:prstGeom>
              <a:blipFill rotWithShape="1">
                <a:blip r:embed="rId5"/>
                <a:stretch>
                  <a:fillRect l="-16" t="-89" r="9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6" name="yt_shape_12976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同圆的半径相等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2977" name="yt_shape_12977"/>
          <p:cNvSpPr txBox="1"/>
          <p:nvPr/>
        </p:nvSpPr>
        <p:spPr>
          <a:xfrm>
            <a:off x="540000" y="1396872"/>
            <a:ext cx="97334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981" name="yt_table_12981_skip" title="H_33.41504"/>
          <p:cNvGraphicFramePr>
            <a:graphicFrameLocks noGrp="1"/>
          </p:cNvGraphicFramePr>
          <p:nvPr/>
        </p:nvGraphicFramePr>
        <p:xfrm>
          <a:off x="540000" y="1876175"/>
          <a:ext cx="9486266" cy="424371"/>
        </p:xfrm>
        <a:graphic>
          <a:graphicData uri="http://schemas.openxmlformats.org/drawingml/2006/table">
            <a:tbl>
              <a:tblPr/>
              <a:tblGrid>
                <a:gridCol w="2575243"/>
                <a:gridCol w="2557780"/>
                <a:gridCol w="2557780"/>
                <a:gridCol w="1795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76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104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978" name="yt_shape_12978_skip" title="H_146.9537"/>
          <p:cNvGrpSpPr/>
          <p:nvPr/>
        </p:nvGrpSpPr>
        <p:grpSpPr>
          <a:xfrm>
            <a:off x="10255953" y="2138752"/>
            <a:ext cx="1456671" cy="1866312"/>
            <a:chOff x="0" y="0"/>
            <a:chExt cx="1456671" cy="1866312"/>
          </a:xfrm>
        </p:grpSpPr>
        <p:pic>
          <p:nvPicPr>
            <p:cNvPr id="3" name="yt_image_1297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456671" cy="1470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0" name="yt_shape_12980"/>
            <p:cNvSpPr txBox="1"/>
            <p:nvPr/>
          </p:nvSpPr>
          <p:spPr>
            <a:xfrm>
              <a:off x="195054" y="15063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2983" name="yt_shape_12983"/>
          <p:cNvSpPr txBox="1"/>
          <p:nvPr/>
        </p:nvSpPr>
        <p:spPr>
          <a:xfrm>
            <a:off x="540119" y="3792863"/>
            <a:ext cx="922828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张家界市中考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2987" name="yt_table_12987_skip" title="H_33.41504"/>
          <p:cNvGraphicFramePr>
            <a:graphicFrameLocks noGrp="1"/>
          </p:cNvGraphicFramePr>
          <p:nvPr/>
        </p:nvGraphicFramePr>
        <p:xfrm>
          <a:off x="540000" y="4752298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/>
                <a:gridCol w="2557780"/>
                <a:gridCol w="2557780"/>
                <a:gridCol w="16430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2984" name="yt_shape_12984_skip" title="H_141.3411"/>
          <p:cNvGrpSpPr/>
          <p:nvPr/>
        </p:nvGrpSpPr>
        <p:grpSpPr>
          <a:xfrm>
            <a:off x="10054513" y="4437112"/>
            <a:ext cx="1658111" cy="1795032"/>
            <a:chOff x="0" y="0"/>
            <a:chExt cx="1658111" cy="1795032"/>
          </a:xfrm>
        </p:grpSpPr>
        <p:pic>
          <p:nvPicPr>
            <p:cNvPr id="2" name="yt_image_1298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8111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6" name="yt_shape_12986"/>
            <p:cNvSpPr txBox="1"/>
            <p:nvPr/>
          </p:nvSpPr>
          <p:spPr>
            <a:xfrm>
              <a:off x="295774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5" name="yt_shape_168388825962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76489" y="1350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03364" y="42215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9" name="yt_shape_129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为半径的圆交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 </a:t>
            </a:r>
            <a:endParaRPr lang="en-US" altLang="zh-CN" sz="2400" b="0" i="1" u="none">
              <a:solidFill>
                <a:srgbClr val="000000"/>
              </a:solidFill>
              <a:effectLst/>
              <a:latin typeface="Times New Roman" panose="02020603050405020304" pitchFamily="24"/>
              <a:ea typeface="Times New Roman" panose="02020603050405020304" pitchFamily="24"/>
              <a:cs typeface="宋体" panose="02010600030101010101" pitchFamily="2" charset="-122"/>
            </a:endParaRPr>
          </a:p>
        </p:txBody>
      </p:sp>
      <p:sp>
        <p:nvSpPr>
          <p:cNvPr id="12993" name="yt_shape_12993"/>
          <p:cNvSpPr txBox="1"/>
          <p:nvPr/>
        </p:nvSpPr>
        <p:spPr>
          <a:xfrm>
            <a:off x="540000" y="37419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</a:p>
        </p:txBody>
      </p:sp>
      <p:grpSp>
        <p:nvGrpSpPr>
          <p:cNvPr id="12990" name="yt_shape_12990" title="H_132.2589"/>
          <p:cNvGrpSpPr/>
          <p:nvPr/>
        </p:nvGrpSpPr>
        <p:grpSpPr>
          <a:xfrm>
            <a:off x="5073147" y="2011799"/>
            <a:ext cx="2045705" cy="1679688"/>
            <a:chOff x="0" y="0"/>
            <a:chExt cx="2045705" cy="1679688"/>
          </a:xfrm>
        </p:grpSpPr>
        <p:pic>
          <p:nvPicPr>
            <p:cNvPr id="2" name="yt_image_12990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045705" cy="1283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2" name="yt_shape_12992"/>
            <p:cNvSpPr txBox="1"/>
            <p:nvPr/>
          </p:nvSpPr>
          <p:spPr>
            <a:xfrm>
              <a:off x="489571" y="13196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03046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97" name="yt_shape_12997"/>
              <p:cNvSpPr txBox="1"/>
              <p:nvPr/>
            </p:nvSpPr>
            <p:spPr>
              <a:xfrm>
                <a:off x="540000" y="1919767"/>
                <a:ext cx="3436838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  <a:cs typeface="宋体" panose="02010600030101010101" pitchFamily="2" charset="-122"/>
                  </a:rPr>
                  <a:t>的中位线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997" name="yt_shape_129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9767"/>
                <a:ext cx="3436838" cy="3237425"/>
              </a:xfrm>
              <a:prstGeom prst="rect">
                <a:avLst/>
              </a:prstGeom>
              <a:blipFill rotWithShape="1">
                <a:blip r:embed="rId1"/>
                <a:stretch>
                  <a:fillRect l="-7" t="-5" r="-4938" b="-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2994"/>
          <p:cNvSpPr txBox="1"/>
          <p:nvPr/>
        </p:nvSpPr>
        <p:spPr>
          <a:xfrm>
            <a:off x="540119" y="9203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yt_image_129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1887" y="1916832"/>
            <a:ext cx="1330113" cy="13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135" y="3538479"/>
            <a:ext cx="314369" cy="32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9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9" name="yt_shape_12999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  <a:cs typeface="宋体" panose="02010600030101010101" pitchFamily="2" charset="-122"/>
              </a:rPr>
              <a:t>考虑问题不全面致错</a:t>
            </a:r>
            <a:endParaRPr lang="zh-CN" altLang="zh-CN" sz="2400" b="0" i="0" u="none">
              <a:solidFill>
                <a:srgbClr val="FF0000"/>
              </a:solidFill>
              <a:effectLst/>
              <a:latin typeface="Times New Roman" panose="02020603050405020304" pitchFamily="24"/>
              <a:ea typeface="黑体" panose="02010609060101010101" pitchFamily="24" charset="-122"/>
              <a:cs typeface="宋体" panose="02010600030101010101" pitchFamily="2" charset="-122"/>
            </a:endParaRPr>
          </a:p>
        </p:txBody>
      </p:sp>
      <p:sp>
        <p:nvSpPr>
          <p:cNvPr id="13000" name="yt_shape_13000"/>
          <p:cNvSpPr txBox="1"/>
          <p:nvPr>
            <p:custDataLst>
              <p:tags r:id="rId1"/>
            </p:custDataLst>
          </p:nvPr>
        </p:nvSpPr>
        <p:spPr>
          <a:xfrm>
            <a:off x="623820" y="1628980"/>
            <a:ext cx="65659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过圆内一点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可以作出圆的最长弦有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001" name="yt_table_13001" title="H_66.8300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3820" y="2260647"/>
          <a:ext cx="4980306" cy="848742"/>
        </p:xfrm>
        <a:graphic>
          <a:graphicData uri="http://schemas.openxmlformats.org/drawingml/2006/table">
            <a:tbl>
              <a:tblPr/>
              <a:tblGrid>
                <a:gridCol w="2346643"/>
                <a:gridCol w="2633663"/>
              </a:tblGrid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条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条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条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条或无数条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205947" y="15821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3" name="yt_shape_13003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9"/>
                <a:ea typeface="宋体" panose="02010600030101010101" pitchFamily="2" charset="-122"/>
                <a:cs typeface="宋体" panose="02010600030101010101" pitchFamily="2" charset="-122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9"/>
              <a:ea typeface="宋体" panose="02010600030101010101" pitchFamily="2" charset="-122"/>
              <a:cs typeface="宋体" panose="02010600030101010101" pitchFamily="2" charset="-122"/>
              <a:sym typeface="Finished"/>
              <a:hlinkClick r:id="" action="ppaction://macro?name={&quot;type&quot;:&quot;ImageText&quot;,&quot;item&quot;:&quot;ImageText&quot;,&quot;path&quot;:&quot;\\ImageTexts\\7342e2ca-4033-4631-89e2-9606f6cbc658.png&quot;}"/>
            </a:endParaRPr>
          </a:p>
        </p:txBody>
      </p:sp>
      <p:sp>
        <p:nvSpPr>
          <p:cNvPr id="13004" name="yt_shape_13004"/>
          <p:cNvSpPr txBox="1"/>
          <p:nvPr/>
        </p:nvSpPr>
        <p:spPr>
          <a:xfrm>
            <a:off x="540000" y="1652711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下面能用来说明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直径是圆中最长的弦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005" name="yt_image_13005"/>
          <p:cNvPicPr>
            <a:picLocks noChangeAspect="1" noChangeArrowheads="1"/>
          </p:cNvPicPr>
          <p:nvPr/>
        </p:nvPicPr>
        <p:blipFill rotWithShape="1">
          <a:blip r:embed="rId1" cstate="print"/>
          <a:srcRect b="49169"/>
          <a:stretch>
            <a:fillRect/>
          </a:stretch>
        </p:blipFill>
        <p:spPr bwMode="auto">
          <a:xfrm>
            <a:off x="540000" y="2324929"/>
            <a:ext cx="3600450" cy="146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25966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593989" y="16059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3005"/>
          <p:cNvPicPr>
            <a:picLocks noChangeAspect="1" noChangeArrowheads="1"/>
          </p:cNvPicPr>
          <p:nvPr/>
        </p:nvPicPr>
        <p:blipFill rotWithShape="1">
          <a:blip r:embed="rId1" cstate="print"/>
          <a:srcRect t="52499"/>
          <a:stretch>
            <a:fillRect/>
          </a:stretch>
        </p:blipFill>
        <p:spPr bwMode="auto">
          <a:xfrm>
            <a:off x="540000" y="4092679"/>
            <a:ext cx="3600450" cy="136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7" name="yt_shape_130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cs typeface="宋体" panose="02010600030101010101" pitchFamily="2" charset="-122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一枚圆形古钱币的中间是一个正方形孔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已知圆的直径与正方形的对角线之比为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则圆的面积约为正方形面积的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011" name="yt_table_13011_skip" title="H_33.41504"/>
          <p:cNvGraphicFramePr>
            <a:graphicFrameLocks noGrp="1"/>
          </p:cNvGraphicFramePr>
          <p:nvPr/>
        </p:nvGraphicFramePr>
        <p:xfrm>
          <a:off x="540000" y="2140533"/>
          <a:ext cx="8724266" cy="424371"/>
        </p:xfrm>
        <a:graphic>
          <a:graphicData uri="http://schemas.openxmlformats.org/drawingml/2006/table">
            <a:tbl>
              <a:tblPr/>
              <a:tblGrid>
                <a:gridCol w="2499043"/>
                <a:gridCol w="2481580"/>
                <a:gridCol w="2329180"/>
                <a:gridCol w="1414463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27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Times New Roman" panose="02020603050405020304" pitchFamily="24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倍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3008" name="yt_shape_13008_skip" title="H_157.7707"/>
          <p:cNvGrpSpPr/>
          <p:nvPr/>
        </p:nvGrpSpPr>
        <p:grpSpPr>
          <a:xfrm>
            <a:off x="9984843" y="2001376"/>
            <a:ext cx="1665007" cy="2003688"/>
            <a:chOff x="0" y="0"/>
            <a:chExt cx="1665007" cy="2003688"/>
          </a:xfrm>
        </p:grpSpPr>
        <p:pic>
          <p:nvPicPr>
            <p:cNvPr id="2" name="yt_image_1300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665007" cy="160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0" name="yt_shape_13010"/>
            <p:cNvSpPr txBox="1"/>
            <p:nvPr/>
          </p:nvSpPr>
          <p:spPr>
            <a:xfrm>
              <a:off x="223039" y="16436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2893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013"/>
              <p:cNvSpPr txBox="1"/>
              <p:nvPr/>
            </p:nvSpPr>
            <p:spPr>
              <a:xfrm>
                <a:off x="540119" y="2780928"/>
                <a:ext cx="8580217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都在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在劣弧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15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°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anose="02020603050405020304" pitchFamily="24"/>
                    <a:ea typeface="宋体" panose="02010600030101010101" pitchFamily="2" charset="-122"/>
                    <a:cs typeface="宋体" panose="02010600030101010101" pitchFamily="2" charset="-122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cs typeface="宋体" panose="02010600030101010101" pitchFamily="2" charset="-122"/>
                  </a:rPr>
                  <a:t> </a:t>
                </a: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yt_shape_130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80928"/>
                <a:ext cx="8580217" cy="986489"/>
              </a:xfrm>
              <a:prstGeom prst="rect">
                <a:avLst/>
              </a:prstGeom>
              <a:blipFill rotWithShape="1">
                <a:blip r:embed="rId2"/>
                <a:stretch>
                  <a:fillRect l="-4" t="-27" r="5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yt_shape_13015" title="H_140.9329"/>
          <p:cNvGrpSpPr/>
          <p:nvPr/>
        </p:nvGrpSpPr>
        <p:grpSpPr>
          <a:xfrm>
            <a:off x="5437263" y="3970569"/>
            <a:ext cx="1317472" cy="1789848"/>
            <a:chOff x="0" y="0"/>
            <a:chExt cx="1317472" cy="1789848"/>
          </a:xfrm>
        </p:grpSpPr>
        <p:pic>
          <p:nvPicPr>
            <p:cNvPr id="6" name="yt_image_130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7472" cy="1393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3017"/>
            <p:cNvSpPr txBox="1"/>
            <p:nvPr/>
          </p:nvSpPr>
          <p:spPr>
            <a:xfrm>
              <a:off x="49272" y="14298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Times New Roman" panose="02020603050405020304" pitchFamily="24"/>
                  <a:cs typeface="宋体" panose="02010600030101010101" pitchFamily="2" charset="-122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  <a:cs typeface="宋体" panose="02010600030101010101" pitchFamily="2" charset="-122"/>
                </a:rPr>
                <a:t>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079776" y="328669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Times New Roman" panose="02020603050405020304" pitchFamily="24"/>
                <a:cs typeface="宋体" panose="02010600030101010101" pitchFamily="2" charset="-122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4da8a596-794c-4ce8-8b4a-22a317a54085"/>
  <p:tag name="COMMONDATA" val="eyJoZGlkIjoiMjNiMDQxMmI5MjJhMWU2NmI1NTU5OWM5MDZjMGY4ND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1846</Words>
  <Application>WPS 演示</Application>
  <PresentationFormat>宽屏</PresentationFormat>
  <Paragraphs>213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NEU-BZ-S92</vt:lpstr>
      <vt:lpstr>Segoe Print</vt:lpstr>
      <vt:lpstr>Finished</vt:lpstr>
      <vt:lpstr>Times New Roman</vt:lpstr>
      <vt:lpstr>黑体</vt:lpstr>
      <vt:lpstr>Cambria Math</vt:lpstr>
      <vt:lpstr>楷体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2023-05-05T05:33:00Z</dcterms:created>
  <dcterms:modified xsi:type="dcterms:W3CDTF">2023-05-15T02:49:19Z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