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67" r:id="rId4"/>
    <p:sldId id="369" r:id="rId5"/>
    <p:sldId id="371" r:id="rId6"/>
    <p:sldId id="373" r:id="rId7"/>
    <p:sldId id="374" r:id="rId8"/>
    <p:sldId id="376" r:id="rId9"/>
    <p:sldId id="378" r:id="rId10"/>
    <p:sldId id="380" r:id="rId11"/>
    <p:sldId id="382" r:id="rId12"/>
    <p:sldId id="390" r:id="rId13"/>
    <p:sldId id="383" r:id="rId14"/>
    <p:sldId id="392" r:id="rId15"/>
    <p:sldId id="385" r:id="rId16"/>
  </p:sldIdLst>
  <p:sldSz cx="12192000" cy="6858000"/>
  <p:notesSz cx="6858000" cy="9144000"/>
  <p:custDataLst>
    <p:tags r:id="rId20"/>
  </p:custDataLst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6" d="100"/>
          <a:sy n="56" d="100"/>
        </p:scale>
        <p:origin x="42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3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76" name="yt_shape_13676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31ef163b-695d-4a3c-92ca-19e26dcdcdf1.png&quot;}"/>
            </a:endParaRPr>
          </a:p>
        </p:txBody>
      </p:sp>
      <p:sp>
        <p:nvSpPr>
          <p:cNvPr id="13677" name="yt_shape_13677"/>
          <p:cNvSpPr txBox="1"/>
          <p:nvPr/>
        </p:nvSpPr>
        <p:spPr>
          <a:xfrm>
            <a:off x="540000" y="1661816"/>
            <a:ext cx="1100301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切线的判定定理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经过半径的外端并且垂直于这条半径的直线是圆的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切线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</p:txBody>
      </p:sp>
      <p:sp>
        <p:nvSpPr>
          <p:cNvPr id="13678" name="yt_shape_13678"/>
          <p:cNvSpPr txBox="1"/>
          <p:nvPr/>
        </p:nvSpPr>
        <p:spPr>
          <a:xfrm>
            <a:off x="540000" y="2141119"/>
            <a:ext cx="761747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切线的性质定理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圆的切线垂直于过切点的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半径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</p:txBody>
      </p:sp>
      <p:pic>
        <p:nvPicPr>
          <p:cNvPr id="3" name="yt_shape_1683888308691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0203589" y="1615010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切线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50789" y="2094313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半径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46" name="yt_shape_13746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在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Rt△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90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为直径的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交斜边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的中点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连接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求证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的切线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3747" name="yt_image_13747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9957179" y="1996080"/>
            <a:ext cx="1694939" cy="1576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yt_shape_13749"/>
          <p:cNvSpPr txBox="1"/>
          <p:nvPr/>
        </p:nvSpPr>
        <p:spPr>
          <a:xfrm>
            <a:off x="540000" y="1904616"/>
            <a:ext cx="301044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证明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连接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yt_shape_13750"/>
          <p:cNvSpPr txBox="1"/>
          <p:nvPr/>
        </p:nvSpPr>
        <p:spPr>
          <a:xfrm>
            <a:off x="540000" y="2383919"/>
            <a:ext cx="272189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是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的直径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yt_shape_13751"/>
          <p:cNvSpPr txBox="1"/>
          <p:nvPr/>
        </p:nvSpPr>
        <p:spPr>
          <a:xfrm>
            <a:off x="540000" y="2863222"/>
            <a:ext cx="211917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是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的中点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yt_shape_13752"/>
          <p:cNvSpPr txBox="1"/>
          <p:nvPr/>
        </p:nvSpPr>
        <p:spPr>
          <a:xfrm>
            <a:off x="540000" y="3342525"/>
            <a:ext cx="340157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是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的中位线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yt_shape_13753"/>
          <p:cNvSpPr txBox="1"/>
          <p:nvPr/>
        </p:nvSpPr>
        <p:spPr>
          <a:xfrm>
            <a:off x="540000" y="3821828"/>
            <a:ext cx="170880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OE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yt_shape_13754"/>
          <p:cNvSpPr txBox="1"/>
          <p:nvPr/>
        </p:nvSpPr>
        <p:spPr>
          <a:xfrm>
            <a:off x="540000" y="4301131"/>
            <a:ext cx="468557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EOD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ODB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EOC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yt_shape_13755"/>
          <p:cNvSpPr txBox="1"/>
          <p:nvPr/>
        </p:nvSpPr>
        <p:spPr>
          <a:xfrm>
            <a:off x="540000" y="4780434"/>
            <a:ext cx="444673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ODB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yt_shape_13756"/>
          <p:cNvSpPr txBox="1"/>
          <p:nvPr/>
        </p:nvSpPr>
        <p:spPr>
          <a:xfrm>
            <a:off x="540000" y="5259737"/>
            <a:ext cx="263373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EOD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EOC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4" name="yt_image_1376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21328" y="3760449"/>
            <a:ext cx="1566640" cy="1558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61" name="yt_shape_13761"/>
          <p:cNvSpPr txBox="1"/>
          <p:nvPr/>
        </p:nvSpPr>
        <p:spPr>
          <a:xfrm>
            <a:off x="540000" y="3852328"/>
            <a:ext cx="232595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EDO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90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°.</a:t>
            </a:r>
            <a:endParaRPr lang="en-US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3762" name="yt_shape_13762"/>
          <p:cNvSpPr txBox="1"/>
          <p:nvPr/>
        </p:nvSpPr>
        <p:spPr>
          <a:xfrm>
            <a:off x="540000" y="4331631"/>
            <a:ext cx="255198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在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上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3763" name="yt_shape_13763"/>
          <p:cNvSpPr txBox="1"/>
          <p:nvPr/>
        </p:nvSpPr>
        <p:spPr>
          <a:xfrm>
            <a:off x="540000" y="4810934"/>
            <a:ext cx="258564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的切线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yt_shape_13757"/>
          <p:cNvSpPr txBox="1"/>
          <p:nvPr/>
        </p:nvSpPr>
        <p:spPr>
          <a:xfrm>
            <a:off x="540000" y="1916832"/>
            <a:ext cx="354103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yt_shape_13758"/>
          <p:cNvSpPr txBox="1"/>
          <p:nvPr/>
        </p:nvSpPr>
        <p:spPr>
          <a:xfrm>
            <a:off x="540000" y="2396135"/>
            <a:ext cx="268503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EOD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≌△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EOC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yt_shape_13759"/>
          <p:cNvSpPr txBox="1"/>
          <p:nvPr/>
        </p:nvSpPr>
        <p:spPr>
          <a:xfrm>
            <a:off x="540000" y="2875438"/>
            <a:ext cx="263373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EDO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ECO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yt_shape_13760"/>
          <p:cNvSpPr txBox="1"/>
          <p:nvPr/>
        </p:nvSpPr>
        <p:spPr>
          <a:xfrm>
            <a:off x="540000" y="3354741"/>
            <a:ext cx="273472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∵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ACB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90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6" name="yt_image_13747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9957179" y="1978399"/>
            <a:ext cx="1694939" cy="1576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yt_image_1376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21328" y="3742768"/>
            <a:ext cx="1566640" cy="1558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yt_shape_13746"/>
          <p:cNvSpPr txBox="1"/>
          <p:nvPr/>
        </p:nvSpPr>
        <p:spPr>
          <a:xfrm>
            <a:off x="540119" y="90872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在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Rt△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90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为直径的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交斜边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的中点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连接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求证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的切线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7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7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37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61" grpId="0" build="allAtOnce"/>
      <p:bldP spid="13762" grpId="0" build="allAtOnce"/>
      <p:bldP spid="13763" grpId="0" build="allAtOnce"/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66" name="yt_shape_13766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2ad845af-70dc-479a-9bdd-66a9de2048e9.png&quot;}"/>
            </a:endParaRPr>
          </a:p>
        </p:txBody>
      </p:sp>
      <p:sp>
        <p:nvSpPr>
          <p:cNvPr id="13767" name="yt_shape_13767"/>
          <p:cNvSpPr txBox="1"/>
          <p:nvPr/>
        </p:nvSpPr>
        <p:spPr>
          <a:xfrm>
            <a:off x="540119" y="1661816"/>
            <a:ext cx="11111999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的角平分线交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过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的垂线交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的外接圆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3768" name="yt_shape_13768"/>
          <p:cNvSpPr txBox="1"/>
          <p:nvPr/>
        </p:nvSpPr>
        <p:spPr>
          <a:xfrm>
            <a:off x="540000" y="2492896"/>
            <a:ext cx="4106894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的切线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yt_shape_1683888308877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  <p:sp>
        <p:nvSpPr>
          <p:cNvPr id="2" name="yt_shape_13769"/>
          <p:cNvSpPr txBox="1"/>
          <p:nvPr/>
        </p:nvSpPr>
        <p:spPr>
          <a:xfrm>
            <a:off x="540000" y="2924944"/>
            <a:ext cx="4496424" cy="369331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证明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连接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OE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/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平分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/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CBE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OBE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/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/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OBE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OEB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/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CBE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OEB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/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OE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BC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/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∵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90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AEO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90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/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半径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/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是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的切线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yt_image_1377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99127" y="2568162"/>
            <a:ext cx="1952872" cy="1869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yt_image_1377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53361" y="4593106"/>
            <a:ext cx="1898637" cy="1644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72" name="yt_shape_13772"/>
          <p:cNvSpPr txBox="1"/>
          <p:nvPr/>
        </p:nvSpPr>
        <p:spPr>
          <a:xfrm>
            <a:off x="540000" y="900000"/>
            <a:ext cx="603530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过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EH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HF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yt_shape_13773"/>
          <p:cNvSpPr txBox="1"/>
          <p:nvPr/>
        </p:nvSpPr>
        <p:spPr>
          <a:xfrm>
            <a:off x="540000" y="1531667"/>
            <a:ext cx="7178247" cy="474969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证明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连接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DE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∵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CBE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OBE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EC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于点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EH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于点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H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EC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EH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∵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CDE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BDE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180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HFE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BDE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180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CDE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HFE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在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CDE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与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HFE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中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CDE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HFE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EHF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EC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EH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CDE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≌△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HFE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AAS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），</a:t>
            </a:r>
            <a:endParaRPr lang="zh-CN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HF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yt_image_13770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9699127" y="980728"/>
            <a:ext cx="1952872" cy="1869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image_1377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53361" y="3005672"/>
            <a:ext cx="1898637" cy="1644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78" name="yt_shape_13778"/>
          <p:cNvSpPr txBox="1"/>
          <p:nvPr/>
        </p:nvSpPr>
        <p:spPr>
          <a:xfrm>
            <a:off x="540000" y="900000"/>
            <a:ext cx="1397819" cy="41934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300" b="0" i="0" u="none" spc="109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2300" b="0" i="0" u="none" spc="109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9e1fda0d-a274-488d-a86b-0290426b4bb2.png&quot;}"/>
            </a:endParaRPr>
          </a:p>
        </p:txBody>
      </p:sp>
      <p:sp>
        <p:nvSpPr>
          <p:cNvPr id="13779" name="yt_shape_13779"/>
          <p:cNvSpPr txBox="1"/>
          <p:nvPr/>
        </p:nvSpPr>
        <p:spPr>
          <a:xfrm>
            <a:off x="540000" y="1370134"/>
            <a:ext cx="11111999" cy="96487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已知圆的切线和切点时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常连接圆心和切点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根据切线的性质得到直角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从而得到直角三角形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再结合直角三角形的性质进行角度或线段的计算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yt_shape_1683888308905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7159"/>
            <a:ext cx="1257364" cy="32097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79" name="yt_shape_13679"/>
          <p:cNvSpPr txBox="1"/>
          <p:nvPr/>
        </p:nvSpPr>
        <p:spPr>
          <a:xfrm>
            <a:off x="540000" y="900000"/>
            <a:ext cx="4270400" cy="72019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3950" b="0" i="0" u="none" spc="333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d2203efe-a5ed-4e8a-8a77-1dc1eaf989ec.png&quot;}"/>
            </a:endParaRPr>
          </a:p>
        </p:txBody>
      </p:sp>
      <p:sp>
        <p:nvSpPr>
          <p:cNvPr id="13680" name="yt_shape_13680"/>
          <p:cNvSpPr txBox="1"/>
          <p:nvPr/>
        </p:nvSpPr>
        <p:spPr>
          <a:xfrm>
            <a:off x="540000" y="1670985"/>
            <a:ext cx="3949799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圆的切线的判定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4"/>
              <a:ea typeface="黑体" panose="02010609060101010101" pitchFamily="24" charset="-122"/>
              <a:cs typeface="宋体" panose="02010600030101010101" pitchFamily="2" charset="-122"/>
            </a:endParaRPr>
          </a:p>
        </p:txBody>
      </p:sp>
      <p:sp>
        <p:nvSpPr>
          <p:cNvPr id="13681" name="yt_shape_13681"/>
          <p:cNvSpPr txBox="1"/>
          <p:nvPr/>
        </p:nvSpPr>
        <p:spPr>
          <a:xfrm>
            <a:off x="540000" y="2167857"/>
            <a:ext cx="514724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下列说法中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不正确的是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13682" name="yt_table_13682" title="H_133.66016"/>
          <p:cNvGraphicFramePr>
            <a:graphicFrameLocks noGrp="1"/>
          </p:cNvGraphicFramePr>
          <p:nvPr/>
        </p:nvGraphicFramePr>
        <p:xfrm>
          <a:off x="540000" y="2780928"/>
          <a:ext cx="8255000" cy="1697484"/>
        </p:xfrm>
        <a:graphic>
          <a:graphicData uri="http://schemas.openxmlformats.org/drawingml/2006/table">
            <a:tbl>
              <a:tblPr/>
              <a:tblGrid>
                <a:gridCol w="8255000"/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与圆只有一个交点的直线是圆的切线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经过半径的外端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且垂直于这条半径的直线是圆的切线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与圆心的距离等于这个圆的半径的直线是圆的切线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垂直于半径的直线是圆的切线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3" name="yt_shape_1683888308714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0553"/>
            <a:ext cx="4102164" cy="652125"/>
          </a:xfrm>
          <a:prstGeom prst="rect">
            <a:avLst/>
          </a:prstGeom>
        </p:spPr>
      </p:pic>
      <p:pic>
        <p:nvPicPr>
          <p:cNvPr id="5" name="yt_shape_168388830873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10281"/>
            <a:ext cx="1346264" cy="36317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717189" y="212105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yt_shape_13684"/>
          <p:cNvSpPr txBox="1"/>
          <p:nvPr/>
        </p:nvSpPr>
        <p:spPr>
          <a:xfrm>
            <a:off x="540119" y="454185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以点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为圆心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为半径作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6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相切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 dirty="0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</p:txBody>
      </p:sp>
      <p:pic>
        <p:nvPicPr>
          <p:cNvPr id="6" name="yt_image_1368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1103" y="5570644"/>
            <a:ext cx="1629792" cy="1141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6"/>
          <p:cNvSpPr txBox="1"/>
          <p:nvPr/>
        </p:nvSpPr>
        <p:spPr>
          <a:xfrm>
            <a:off x="1735983" y="4970535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6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7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87" name="yt_shape_13687"/>
          <p:cNvSpPr txBox="1"/>
          <p:nvPr/>
        </p:nvSpPr>
        <p:spPr>
          <a:xfrm>
            <a:off x="540119" y="90872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在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Rt△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90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的平分线交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为圆心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长为半径作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求证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相切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3688" name="yt_image_13688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9903838" y="1916169"/>
            <a:ext cx="1748280" cy="1728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yt_shape_13690"/>
          <p:cNvSpPr txBox="1"/>
          <p:nvPr/>
        </p:nvSpPr>
        <p:spPr>
          <a:xfrm>
            <a:off x="540000" y="1996875"/>
            <a:ext cx="413735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证明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过点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作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DE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于点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E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yt_shape_13691"/>
          <p:cNvSpPr txBox="1"/>
          <p:nvPr/>
        </p:nvSpPr>
        <p:spPr>
          <a:xfrm>
            <a:off x="540000" y="2476178"/>
            <a:ext cx="242694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∵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90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yt_shape_13692"/>
          <p:cNvSpPr txBox="1"/>
          <p:nvPr/>
        </p:nvSpPr>
        <p:spPr>
          <a:xfrm>
            <a:off x="540000" y="2955481"/>
            <a:ext cx="155491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DB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yt_shape_13693"/>
          <p:cNvSpPr txBox="1"/>
          <p:nvPr/>
        </p:nvSpPr>
        <p:spPr>
          <a:xfrm>
            <a:off x="540000" y="3434784"/>
            <a:ext cx="425597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平分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DE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yt_shape_13694"/>
          <p:cNvSpPr txBox="1"/>
          <p:nvPr/>
        </p:nvSpPr>
        <p:spPr>
          <a:xfrm>
            <a:off x="540000" y="3914087"/>
            <a:ext cx="432971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的半径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yt_shape_13695"/>
          <p:cNvSpPr txBox="1"/>
          <p:nvPr/>
        </p:nvSpPr>
        <p:spPr>
          <a:xfrm>
            <a:off x="540000" y="4393390"/>
            <a:ext cx="172643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DE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yt_shape_13696"/>
          <p:cNvSpPr txBox="1"/>
          <p:nvPr/>
        </p:nvSpPr>
        <p:spPr>
          <a:xfrm>
            <a:off x="540000" y="4872693"/>
            <a:ext cx="226023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与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相切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0" name="yt_image_1369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30945" y="3759800"/>
            <a:ext cx="1721055" cy="1728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99" name="yt_shape_13699"/>
          <p:cNvSpPr txBox="1"/>
          <p:nvPr/>
        </p:nvSpPr>
        <p:spPr>
          <a:xfrm>
            <a:off x="540000" y="900000"/>
            <a:ext cx="3949799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圆的切线的性质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4"/>
              <a:ea typeface="黑体" panose="02010609060101010101" pitchFamily="24" charset="-122"/>
              <a:cs typeface="宋体" panose="02010600030101010101" pitchFamily="2" charset="-122"/>
            </a:endParaRPr>
          </a:p>
        </p:txBody>
      </p:sp>
      <p:sp>
        <p:nvSpPr>
          <p:cNvPr id="13700" name="yt_shape_13700"/>
          <p:cNvSpPr txBox="1"/>
          <p:nvPr/>
        </p:nvSpPr>
        <p:spPr>
          <a:xfrm>
            <a:off x="540000" y="1396872"/>
            <a:ext cx="880689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的度数为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13704" name="yt_table_13704_skip" title="H_33.41504"/>
          <p:cNvGraphicFramePr>
            <a:graphicFrameLocks noGrp="1"/>
          </p:cNvGraphicFramePr>
          <p:nvPr/>
        </p:nvGraphicFramePr>
        <p:xfrm>
          <a:off x="540000" y="2062368"/>
          <a:ext cx="8806899" cy="424371"/>
        </p:xfrm>
        <a:graphic>
          <a:graphicData uri="http://schemas.openxmlformats.org/drawingml/2006/table">
            <a:tbl>
              <a:tblPr/>
              <a:tblGrid>
                <a:gridCol w="2429851"/>
                <a:gridCol w="2413374"/>
                <a:gridCol w="2413374"/>
                <a:gridCol w="1550300"/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42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°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48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°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58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°</a:t>
                      </a:r>
                      <a:endParaRPr lang="en-US" altLang="zh-CN" sz="2400" b="0" i="0" u="non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60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°</a:t>
                      </a:r>
                      <a:endParaRPr lang="en-US" altLang="zh-CN" sz="2400" b="0" i="0" u="non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grpSp>
        <p:nvGrpSpPr>
          <p:cNvPr id="13701" name="yt_shape_13701_skip" title="H_158.6381"/>
          <p:cNvGrpSpPr/>
          <p:nvPr/>
        </p:nvGrpSpPr>
        <p:grpSpPr>
          <a:xfrm>
            <a:off x="10080343" y="2062368"/>
            <a:ext cx="1569486" cy="2014704"/>
            <a:chOff x="0" y="0"/>
            <a:chExt cx="1569486" cy="2014704"/>
          </a:xfrm>
        </p:grpSpPr>
        <p:pic>
          <p:nvPicPr>
            <p:cNvPr id="2" name="yt_image_1370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0" y="0"/>
              <a:ext cx="1569486" cy="16187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703" name="yt_shape_13703"/>
            <p:cNvSpPr txBox="1"/>
            <p:nvPr/>
          </p:nvSpPr>
          <p:spPr>
            <a:xfrm>
              <a:off x="251462" y="165470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3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Times New Roman" panose="02020603050405020304" pitchFamily="24"/>
                  <a:cs typeface="宋体" panose="02010600030101010101" pitchFamily="2" charset="-122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题图</a:t>
              </a:r>
              <a:endPara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pic>
        <p:nvPicPr>
          <p:cNvPr id="4" name="yt_shape_168388830877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358914" y="135006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06" name="yt_shape_13706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为直径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为弦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的切线与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的延长线交于点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45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</p:txBody>
      </p:sp>
      <p:sp>
        <p:nvSpPr>
          <p:cNvPr id="13710" name="yt_shape_13710"/>
          <p:cNvSpPr txBox="1"/>
          <p:nvPr/>
        </p:nvSpPr>
        <p:spPr>
          <a:xfrm>
            <a:off x="540000" y="3955697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</a:p>
        </p:txBody>
      </p:sp>
      <p:grpSp>
        <p:nvGrpSpPr>
          <p:cNvPr id="13707" name="yt_shape_13707" title="H_149.0967"/>
          <p:cNvGrpSpPr/>
          <p:nvPr/>
        </p:nvGrpSpPr>
        <p:grpSpPr>
          <a:xfrm>
            <a:off x="5237927" y="1988840"/>
            <a:ext cx="1716145" cy="1893528"/>
            <a:chOff x="0" y="0"/>
            <a:chExt cx="1716145" cy="1893528"/>
          </a:xfrm>
        </p:grpSpPr>
        <p:pic>
          <p:nvPicPr>
            <p:cNvPr id="2" name="yt_image_13707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0" y="0"/>
              <a:ext cx="1716145" cy="14975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709" name="yt_shape_13709"/>
            <p:cNvSpPr txBox="1"/>
            <p:nvPr/>
          </p:nvSpPr>
          <p:spPr>
            <a:xfrm>
              <a:off x="324791" y="153352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3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Times New Roman" panose="02020603050405020304" pitchFamily="24"/>
                  <a:cs typeface="宋体" panose="02010600030101010101" pitchFamily="2" charset="-122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题图</a:t>
              </a:r>
              <a:endPara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2905971" y="1328682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45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yt_shape_13711"/>
          <p:cNvSpPr txBox="1"/>
          <p:nvPr/>
        </p:nvSpPr>
        <p:spPr>
          <a:xfrm>
            <a:off x="540119" y="406651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苏州市中考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已知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的直径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的切线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连接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交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连接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BD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的度数是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25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 dirty="0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</p:txBody>
      </p:sp>
      <p:pic>
        <p:nvPicPr>
          <p:cNvPr id="5" name="yt_image_137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52087" y="5090344"/>
            <a:ext cx="1487824" cy="1723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5"/>
          <p:cNvSpPr txBox="1"/>
          <p:nvPr/>
        </p:nvSpPr>
        <p:spPr>
          <a:xfrm>
            <a:off x="6960096" y="4495193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25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14" name="yt_shape_13714"/>
          <p:cNvSpPr txBox="1"/>
          <p:nvPr/>
        </p:nvSpPr>
        <p:spPr>
          <a:xfrm>
            <a:off x="540119" y="908720"/>
            <a:ext cx="10812465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内接于圆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ACB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90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过点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的切线交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的延长线于点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28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的度数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3715" name="yt_image_13715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9307145" y="2107080"/>
            <a:ext cx="2045439" cy="13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yt_shape_13717"/>
          <p:cNvSpPr txBox="1"/>
          <p:nvPr/>
        </p:nvSpPr>
        <p:spPr>
          <a:xfrm>
            <a:off x="540000" y="1883258"/>
            <a:ext cx="196688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连接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yt_shape_13718"/>
          <p:cNvSpPr txBox="1"/>
          <p:nvPr/>
        </p:nvSpPr>
        <p:spPr>
          <a:xfrm>
            <a:off x="540000" y="2362561"/>
            <a:ext cx="242694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∵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ACB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90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yt_shape_13719"/>
          <p:cNvSpPr txBox="1"/>
          <p:nvPr/>
        </p:nvSpPr>
        <p:spPr>
          <a:xfrm>
            <a:off x="540000" y="2841864"/>
            <a:ext cx="437940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直径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即点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在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上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yt_shape_13720"/>
          <p:cNvSpPr txBox="1"/>
          <p:nvPr/>
        </p:nvSpPr>
        <p:spPr>
          <a:xfrm>
            <a:off x="540000" y="3321167"/>
            <a:ext cx="518411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PC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是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的切线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OCP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90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yt_shape_13721"/>
          <p:cNvSpPr txBox="1"/>
          <p:nvPr/>
        </p:nvSpPr>
        <p:spPr>
          <a:xfrm>
            <a:off x="540000" y="3800470"/>
            <a:ext cx="203421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∵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P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28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yt_shape_13722"/>
          <p:cNvSpPr txBox="1"/>
          <p:nvPr/>
        </p:nvSpPr>
        <p:spPr>
          <a:xfrm>
            <a:off x="540000" y="4279773"/>
            <a:ext cx="415498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COP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90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28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62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°.</a:t>
            </a:r>
            <a:endParaRPr lang="en-US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yt_shape_13723"/>
          <p:cNvSpPr txBox="1"/>
          <p:nvPr/>
        </p:nvSpPr>
        <p:spPr>
          <a:xfrm>
            <a:off x="540000" y="4759076"/>
            <a:ext cx="176170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yt_shape_13724"/>
              <p:cNvSpPr txBox="1"/>
              <p:nvPr/>
            </p:nvSpPr>
            <p:spPr>
              <a:xfrm>
                <a:off x="540000" y="5238379"/>
                <a:ext cx="4865114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OCA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62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31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°.</a:t>
                </a:r>
                <a:endParaRPr lang="en-US" altLang="zh-CN" sz="2400" b="0" i="0" u="none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0" name="yt_shape_137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238379"/>
                <a:ext cx="4865114" cy="638893"/>
              </a:xfrm>
              <a:prstGeom prst="rect">
                <a:avLst/>
              </a:prstGeom>
              <a:blipFill rotWithShape="1">
                <a:blip r:embed="rId2"/>
                <a:stretch>
                  <a:fillRect l="-5" t="-41" r="-2062" b="-60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yt_image_1372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92025" y="3622076"/>
            <a:ext cx="2060559" cy="13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8" name="yt_shape_13728"/>
          <p:cNvSpPr txBox="1"/>
          <p:nvPr/>
        </p:nvSpPr>
        <p:spPr>
          <a:xfrm>
            <a:off x="540000" y="900000"/>
            <a:ext cx="492442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【易错易混】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考虑不全面导致漏解</a:t>
            </a:r>
            <a:endParaRPr lang="zh-CN" altLang="zh-CN" sz="2400" b="0" i="0" u="none">
              <a:solidFill>
                <a:srgbClr val="FF0000"/>
              </a:solidFill>
              <a:effectLst/>
              <a:latin typeface="Times New Roman" panose="02020603050405020304" pitchFamily="24"/>
              <a:ea typeface="黑体" panose="02010609060101010101" pitchFamily="24" charset="-122"/>
              <a:cs typeface="宋体" panose="02010600030101010101" pitchFamily="2" charset="-122"/>
            </a:endParaRPr>
          </a:p>
        </p:txBody>
      </p:sp>
      <p:sp>
        <p:nvSpPr>
          <p:cNvPr id="3" name="yt_shape_13729"/>
          <p:cNvSpPr txBox="1"/>
          <p:nvPr>
            <p:custDataLst>
              <p:tags r:id="rId1"/>
            </p:custDataLst>
          </p:nvPr>
        </p:nvSpPr>
        <p:spPr>
          <a:xfrm>
            <a:off x="550914" y="148483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在矩形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相切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且经过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两点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或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8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1070503" y="1913517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8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30" name="yt_shape_13730"/>
          <p:cNvSpPr txBox="1"/>
          <p:nvPr/>
        </p:nvSpPr>
        <p:spPr>
          <a:xfrm>
            <a:off x="540000" y="900000"/>
            <a:ext cx="4078039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3850" b="0" i="0" u="none" spc="318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26b8e091-2469-4ce3-85c0-a477eb3d4d42.png&quot;}"/>
            </a:endParaRPr>
          </a:p>
        </p:txBody>
      </p:sp>
      <p:sp>
        <p:nvSpPr>
          <p:cNvPr id="13731" name="yt_shape_13731"/>
          <p:cNvSpPr txBox="1"/>
          <p:nvPr/>
        </p:nvSpPr>
        <p:spPr>
          <a:xfrm>
            <a:off x="540119" y="165271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山西省中考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相切于点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的度数为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13735" name="yt_table_13735_skip" title="H_33.41504"/>
          <p:cNvGraphicFramePr>
            <a:graphicFrameLocks noGrp="1"/>
          </p:cNvGraphicFramePr>
          <p:nvPr/>
        </p:nvGraphicFramePr>
        <p:xfrm>
          <a:off x="540000" y="2788605"/>
          <a:ext cx="9333866" cy="424371"/>
        </p:xfrm>
        <a:graphic>
          <a:graphicData uri="http://schemas.openxmlformats.org/drawingml/2006/table">
            <a:tbl>
              <a:tblPr/>
              <a:tblGrid>
                <a:gridCol w="2575243"/>
                <a:gridCol w="2557780"/>
                <a:gridCol w="2557780"/>
                <a:gridCol w="1643063"/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°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°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°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30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°</a:t>
                      </a:r>
                      <a:endParaRPr lang="en-US" altLang="zh-CN" sz="2400" b="0" i="0" u="non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grpSp>
        <p:nvGrpSpPr>
          <p:cNvPr id="13732" name="yt_shape_13732_skip" title="H_137.87149"/>
          <p:cNvGrpSpPr/>
          <p:nvPr/>
        </p:nvGrpSpPr>
        <p:grpSpPr>
          <a:xfrm>
            <a:off x="10272965" y="2758152"/>
            <a:ext cx="1376821" cy="1750968"/>
            <a:chOff x="0" y="0"/>
            <a:chExt cx="1376821" cy="1750968"/>
          </a:xfrm>
        </p:grpSpPr>
        <p:pic>
          <p:nvPicPr>
            <p:cNvPr id="2" name="yt_image_13732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0" y="0"/>
              <a:ext cx="1376821" cy="13549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734" name="yt_shape_13734"/>
            <p:cNvSpPr txBox="1"/>
            <p:nvPr/>
          </p:nvSpPr>
          <p:spPr>
            <a:xfrm>
              <a:off x="155129" y="139096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3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Times New Roman" panose="02020603050405020304" pitchFamily="24"/>
                  <a:cs typeface="宋体" panose="02010600030101010101" pitchFamily="2" charset="-122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题图</a:t>
              </a:r>
              <a:endPara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pic>
        <p:nvPicPr>
          <p:cNvPr id="4" name="yt_shape_168388830882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931"/>
            <a:ext cx="3911664" cy="63527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564071" y="2081393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yt_shape_13737"/>
          <p:cNvSpPr txBox="1"/>
          <p:nvPr/>
        </p:nvSpPr>
        <p:spPr>
          <a:xfrm>
            <a:off x="540119" y="3789745"/>
            <a:ext cx="9444313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101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页第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题变式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两圆圆心相同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大圆的弦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与小圆相切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则图中阴影部分的面积是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16π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结果保留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6" name="yt_shape_13738" title="H_139.1981"/>
          <p:cNvGrpSpPr/>
          <p:nvPr/>
        </p:nvGrpSpPr>
        <p:grpSpPr>
          <a:xfrm>
            <a:off x="5399183" y="4901544"/>
            <a:ext cx="1393633" cy="1767816"/>
            <a:chOff x="0" y="0"/>
            <a:chExt cx="1393633" cy="1767816"/>
          </a:xfrm>
        </p:grpSpPr>
        <p:pic>
          <p:nvPicPr>
            <p:cNvPr id="7" name="yt_image_13738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393633" cy="13718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yt_shape_13740"/>
            <p:cNvSpPr txBox="1"/>
            <p:nvPr/>
          </p:nvSpPr>
          <p:spPr>
            <a:xfrm>
              <a:off x="87352" y="1407816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3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Times New Roman" panose="02020603050405020304" pitchFamily="24"/>
                  <a:cs typeface="宋体" panose="02010600030101010101" pitchFamily="2" charset="-122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题图</a:t>
              </a:r>
              <a:endPara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6456040" y="4221793"/>
            <a:ext cx="9436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16π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9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41" name="yt_shape_13741"/>
          <p:cNvSpPr txBox="1"/>
          <p:nvPr/>
        </p:nvSpPr>
        <p:spPr>
          <a:xfrm>
            <a:off x="540000" y="3830013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</a:p>
        </p:txBody>
      </p:sp>
      <p:sp>
        <p:nvSpPr>
          <p:cNvPr id="13742" name="yt_shape_13742"/>
          <p:cNvSpPr txBox="1"/>
          <p:nvPr/>
        </p:nvSpPr>
        <p:spPr>
          <a:xfrm>
            <a:off x="540119" y="908720"/>
            <a:ext cx="11111999" cy="84401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原创题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是半圆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的直径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与半圆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相切于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交半圆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3743" name="yt_image_1374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9669026" y="1988840"/>
            <a:ext cx="1983092" cy="1163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3745"/>
          <p:cNvSpPr txBox="1"/>
          <p:nvPr/>
        </p:nvSpPr>
        <p:spPr>
          <a:xfrm>
            <a:off x="540000" y="1908570"/>
            <a:ext cx="4430700" cy="483279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证明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与半圆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相切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20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AC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.∴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CAO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90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°.</a:t>
            </a:r>
            <a:endParaRPr lang="en-US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20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CAE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OAD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90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°.</a:t>
            </a:r>
            <a:endParaRPr lang="en-US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20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OAD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ODA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20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CAE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ODA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90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°.</a:t>
            </a:r>
            <a:endParaRPr lang="en-US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20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OD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EOD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90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°.</a:t>
            </a:r>
            <a:endParaRPr lang="en-US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20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OED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ODE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90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°.</a:t>
            </a:r>
            <a:endParaRPr lang="en-US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20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CAE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OED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∵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OED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AEC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20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CAE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AEC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20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CE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PP_MARK_KEY" val="b07a86c7-0d46-4bcb-a253-c1d2dfea5864"/>
  <p:tag name="COMMONDATA" val="eyJoZGlkIjoiMjNiMDQxMmI5MjJhMWU2NmI1NTU5OWM5MDZjMGY4NDI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1990</Words>
  <Application>WPS 演示</Application>
  <PresentationFormat>宽屏</PresentationFormat>
  <Paragraphs>200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30" baseType="lpstr">
      <vt:lpstr>Arial</vt:lpstr>
      <vt:lpstr>宋体</vt:lpstr>
      <vt:lpstr>Wingdings</vt:lpstr>
      <vt:lpstr>Calibri Light</vt:lpstr>
      <vt:lpstr>等线 Light</vt:lpstr>
      <vt:lpstr>NEU-BZ-S92</vt:lpstr>
      <vt:lpstr>Segoe Print</vt:lpstr>
      <vt:lpstr>Finished</vt:lpstr>
      <vt:lpstr>Times New Roman</vt:lpstr>
      <vt:lpstr>黑体</vt:lpstr>
      <vt:lpstr>楷体</vt:lpstr>
      <vt:lpstr>Cambria Math</vt:lpstr>
      <vt:lpstr>微软雅黑</vt:lpstr>
      <vt:lpstr>Arial Unicode MS</vt:lpstr>
      <vt:lpstr>Calibri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44</cp:revision>
  <dcterms:created xsi:type="dcterms:W3CDTF">2023-05-05T05:33:00Z</dcterms:created>
  <dcterms:modified xsi:type="dcterms:W3CDTF">2023-05-15T02:50:20Z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