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1" name="yt_shape_15271"/>
          <p:cNvSpPr txBox="1"/>
          <p:nvPr/>
        </p:nvSpPr>
        <p:spPr>
          <a:xfrm>
            <a:off x="540119" y="900000"/>
            <a:ext cx="1102848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72" name="yt_shape_15272"/>
              <p:cNvSpPr txBox="1"/>
              <p:nvPr/>
            </p:nvSpPr>
            <p:spPr>
              <a:xfrm>
                <a:off x="540000" y="1859435"/>
                <a:ext cx="6564489" cy="196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这个二次函数的解析式为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72" name="yt_shape_15272" descr="{&quot;rangeId&quot;: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564489" cy="1961371"/>
              </a:xfrm>
              <a:prstGeom prst="rect">
                <a:avLst/>
              </a:prstGeom>
              <a:blipFill>
                <a:blip r:embed="rId2"/>
                <a:stretch>
                  <a:fillRect l="-2881" b="-9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4" name="yt_shape_15274"/>
          <p:cNvSpPr txBox="1"/>
          <p:nvPr/>
        </p:nvSpPr>
        <p:spPr>
          <a:xfrm>
            <a:off x="540000" y="900000"/>
            <a:ext cx="10121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已知一个二次函数图象上部分点的横坐标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与纵坐标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5275" name="yt_table_15275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95752"/>
              </p:ext>
            </p:extLst>
          </p:nvPr>
        </p:nvGraphicFramePr>
        <p:xfrm>
          <a:off x="540000" y="1531667"/>
          <a:ext cx="11111995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277" name="yt_shape_15277"/>
          <p:cNvSpPr txBox="1"/>
          <p:nvPr/>
        </p:nvSpPr>
        <p:spPr>
          <a:xfrm>
            <a:off x="540000" y="2840426"/>
            <a:ext cx="35394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8" name="yt_shape_15278"/>
          <p:cNvSpPr txBox="1"/>
          <p:nvPr/>
        </p:nvSpPr>
        <p:spPr>
          <a:xfrm>
            <a:off x="540119" y="3303250"/>
            <a:ext cx="11460537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由表可知二次函数图象与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轴交于点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可设解析式为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8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9" name="yt_shape_15279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80" name="yt_shape_15280"/>
          <p:cNvSpPr txBox="1"/>
          <p:nvPr/>
        </p:nvSpPr>
        <p:spPr>
          <a:xfrm>
            <a:off x="540000" y="137930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81" name="yt_shape_15281"/>
          <p:cNvSpPr txBox="1"/>
          <p:nvPr/>
        </p:nvSpPr>
        <p:spPr>
          <a:xfrm>
            <a:off x="540119" y="1858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顶点在直线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82" name="yt_shape_15282"/>
          <p:cNvSpPr txBox="1"/>
          <p:nvPr/>
        </p:nvSpPr>
        <p:spPr>
          <a:xfrm>
            <a:off x="540000" y="2818041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283" name="yt_shape_15283"/>
              <p:cNvSpPr txBox="1"/>
              <p:nvPr/>
            </p:nvSpPr>
            <p:spPr>
              <a:xfrm>
                <a:off x="540119" y="3297344"/>
                <a:ext cx="1045242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283" name="yt_shape_15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97344"/>
                <a:ext cx="10452425" cy="1119987"/>
              </a:xfrm>
              <a:prstGeom prst="rect">
                <a:avLst/>
              </a:prstGeom>
              <a:blipFill>
                <a:blip r:embed="rId2"/>
                <a:stretch>
                  <a:fillRect l="-1809" t="-4891" r="-64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81" grpId="0" build="allAtOnce"/>
      <p:bldP spid="1528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285" name="yt_shape_15285"/>
              <p:cNvSpPr txBox="1"/>
              <p:nvPr/>
            </p:nvSpPr>
            <p:spPr>
              <a:xfrm>
                <a:off x="540119" y="900000"/>
                <a:ext cx="11111999" cy="15736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轴的负半轴和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求抛物线的解析式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285" name="yt_shape_15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3636"/>
              </a:xfrm>
              <a:prstGeom prst="rect">
                <a:avLst/>
              </a:prstGeom>
              <a:blipFill>
                <a:blip r:embed="rId2"/>
                <a:stretch>
                  <a:fillRect l="-1701" t="-3488" r="-1647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87" name="yt_image_152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6754" y="2704983"/>
            <a:ext cx="1815364" cy="16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289">
                <a:extLst>
                  <a:ext uri="{FF2B5EF4-FFF2-40B4-BE49-F238E27FC236}">
                    <a16:creationId xmlns:a16="http://schemas.microsoft.com/office/drawing/2014/main" id="{E50CE5C1-996A-BDA3-F34D-E7B119794F04}"/>
                  </a:ext>
                </a:extLst>
              </p:cNvPr>
              <p:cNvSpPr txBox="1"/>
              <p:nvPr/>
            </p:nvSpPr>
            <p:spPr>
              <a:xfrm>
                <a:off x="540121" y="2557719"/>
                <a:ext cx="8076160" cy="39676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抛物线经过点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289">
                <a:extLst>
                  <a:ext uri="{FF2B5EF4-FFF2-40B4-BE49-F238E27FC236}">
                    <a16:creationId xmlns:a16="http://schemas.microsoft.com/office/drawing/2014/main" id="{E50CE5C1-996A-BDA3-F34D-E7B119794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1" y="2557719"/>
                <a:ext cx="8076160" cy="3967625"/>
              </a:xfrm>
              <a:prstGeom prst="rect">
                <a:avLst/>
              </a:prstGeom>
              <a:blipFill>
                <a:blip r:embed="rId4"/>
                <a:stretch>
                  <a:fillRect l="-2341" t="-1385" b="-1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1" name="yt_shape_15291"/>
          <p:cNvSpPr txBox="1"/>
          <p:nvPr/>
        </p:nvSpPr>
        <p:spPr>
          <a:xfrm>
            <a:off x="540000" y="900000"/>
            <a:ext cx="1107675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92" name="yt_shape_15292"/>
          <p:cNvSpPr txBox="1"/>
          <p:nvPr/>
        </p:nvSpPr>
        <p:spPr>
          <a:xfrm>
            <a:off x="540000" y="1379303"/>
            <a:ext cx="541975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的值和该抛物线顶点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293"/>
              <p:cNvSpPr txBox="1"/>
              <p:nvPr/>
            </p:nvSpPr>
            <p:spPr>
              <a:xfrm>
                <a:off x="540000" y="1844824"/>
                <a:ext cx="6820778" cy="2163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代入抛物线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6820778" cy="2163156"/>
              </a:xfrm>
              <a:prstGeom prst="rect">
                <a:avLst/>
              </a:prstGeom>
              <a:blipFill>
                <a:blip r:embed="rId2"/>
                <a:stretch>
                  <a:fillRect l="-2773" t="-5367" r="-1789" b="-3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95" name="yt_image_152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3706" y="2010970"/>
            <a:ext cx="1728293" cy="173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5297">
            <a:extLst>
              <a:ext uri="{FF2B5EF4-FFF2-40B4-BE49-F238E27FC236}">
                <a16:creationId xmlns:a16="http://schemas.microsoft.com/office/drawing/2014/main" id="{1F0A3BFB-36E1-D116-14B4-F9DFF131ADDF}"/>
              </a:ext>
            </a:extLst>
          </p:cNvPr>
          <p:cNvSpPr txBox="1"/>
          <p:nvPr/>
        </p:nvSpPr>
        <p:spPr>
          <a:xfrm>
            <a:off x="540119" y="4097680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请你设计一种平移的方法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使平移后抛物线的顶点落在第二象限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并写出平移后抛物线的解析式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298">
                <a:extLst>
                  <a:ext uri="{FF2B5EF4-FFF2-40B4-BE49-F238E27FC236}">
                    <a16:creationId xmlns:a16="http://schemas.microsoft.com/office/drawing/2014/main" id="{58386C4F-E6FA-CCCC-5B28-F652F5D0A44A}"/>
                  </a:ext>
                </a:extLst>
              </p:cNvPr>
              <p:cNvSpPr txBox="1"/>
              <p:nvPr/>
            </p:nvSpPr>
            <p:spPr>
              <a:xfrm>
                <a:off x="540119" y="4961776"/>
                <a:ext cx="8364193" cy="16355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合理即正确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先向左平移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再向上平移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得到的二次函数解析式为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5298">
                <a:extLst>
                  <a:ext uri="{FF2B5EF4-FFF2-40B4-BE49-F238E27FC236}">
                    <a16:creationId xmlns:a16="http://schemas.microsoft.com/office/drawing/2014/main" id="{58386C4F-E6FA-CCCC-5B28-F652F5D0A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61776"/>
                <a:ext cx="8364193" cy="1635576"/>
              </a:xfrm>
              <a:prstGeom prst="rect">
                <a:avLst/>
              </a:prstGeom>
              <a:blipFill>
                <a:blip r:embed="rId4"/>
                <a:stretch>
                  <a:fillRect l="-2259" t="-7090" r="-583" b="-10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731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2023-05-14T09:58:39Z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