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70" r:id="rId5"/>
    <p:sldId id="371" r:id="rId6"/>
    <p:sldId id="374" r:id="rId7"/>
    <p:sldId id="375" r:id="rId8"/>
    <p:sldId id="377" r:id="rId9"/>
    <p:sldId id="379" r:id="rId10"/>
    <p:sldId id="382" r:id="rId11"/>
    <p:sldId id="386" r:id="rId12"/>
    <p:sldId id="387" r:id="rId13"/>
    <p:sldId id="393" r:id="rId14"/>
    <p:sldId id="389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2" name="yt_shape_1349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59dcc0e-3d60-49c9-8067-405359d716f2.png&quot;}"/>
            </a:endParaRPr>
          </a:p>
        </p:txBody>
      </p:sp>
      <p:sp>
        <p:nvSpPr>
          <p:cNvPr id="13493" name="yt_shape_13493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点和圆的位置关系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在圆外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在圆内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494" name="yt_shape_13494"/>
          <p:cNvSpPr txBox="1"/>
          <p:nvPr/>
        </p:nvSpPr>
        <p:spPr>
          <a:xfrm>
            <a:off x="540119" y="26212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不在同一条直线上的三个点确定一个圆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经过三角形的三个顶点可以作一个圆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这个圆叫做三角形的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外接圆的圆心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是三角形三条边的中垂线的交点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叫做这个三角形的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495" name="yt_shape_13495"/>
          <p:cNvSpPr txBox="1"/>
          <p:nvPr/>
        </p:nvSpPr>
        <p:spPr>
          <a:xfrm>
            <a:off x="540119" y="40608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反证法不是直接从命题的已知得出结论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而是假设命题的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结论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由此经过推理得出矛盾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由矛盾判定所作假设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不正确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从而得到原命题成立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9463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0421" y="2090498"/>
            <a:ext cx="75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91933" y="2090498"/>
            <a:ext cx="75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3446" y="2090498"/>
            <a:ext cx="75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108" y="304993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6908" y="304993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外接圆的圆心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2908" y="352542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707" y="40140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结论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1308" y="44894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不正确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000" y="900000"/>
            <a:ext cx="904414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要把残破的圆片复制完整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已知弧上的三点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38" name="yt_shape_13538"/>
              <p:cNvSpPr txBox="1"/>
              <p:nvPr/>
            </p:nvSpPr>
            <p:spPr>
              <a:xfrm>
                <a:off x="540000" y="1379303"/>
                <a:ext cx="9982605" cy="427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用尺规作图法找出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所在圆的圆心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保留作图痕迹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不写作法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538" name="yt_shape_135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982605" cy="427938"/>
              </a:xfrm>
              <a:prstGeom prst="rect">
                <a:avLst/>
              </a:prstGeom>
              <a:blipFill rotWithShape="1">
                <a:blip r:embed="rId1"/>
                <a:stretch>
                  <a:fillRect l="-3" t="-19" r="-40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540"/>
          <p:cNvSpPr txBox="1"/>
          <p:nvPr/>
        </p:nvSpPr>
        <p:spPr>
          <a:xfrm>
            <a:off x="540000" y="1916832"/>
            <a:ext cx="483946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即为所求圆心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541" name="yt_image_135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7275" y="2996952"/>
            <a:ext cx="1864725" cy="171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543"/>
          <p:cNvSpPr txBox="1"/>
          <p:nvPr/>
        </p:nvSpPr>
        <p:spPr>
          <a:xfrm>
            <a:off x="540000" y="2406511"/>
            <a:ext cx="1008288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底边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求圆片的半径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44"/>
              <p:cNvSpPr txBox="1"/>
              <p:nvPr/>
            </p:nvSpPr>
            <p:spPr>
              <a:xfrm>
                <a:off x="540000" y="2910573"/>
                <a:ext cx="5828519" cy="3825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即所求圆片的半径为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0573"/>
                <a:ext cx="5828519" cy="3825086"/>
              </a:xfrm>
              <a:prstGeom prst="rect">
                <a:avLst/>
              </a:prstGeom>
              <a:blipFill rotWithShape="1">
                <a:blip r:embed="rId3"/>
                <a:stretch>
                  <a:fillRect l="-4" t="-10" r="-240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5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176" y="2996952"/>
            <a:ext cx="1728192" cy="171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0" name="yt_shape_1355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21db74e-f758-415b-ba00-a128103e663e.png&quot;}"/>
            </a:endParaRPr>
          </a:p>
        </p:txBody>
      </p:sp>
      <p:sp>
        <p:nvSpPr>
          <p:cNvPr id="13551" name="yt_shape_13551"/>
          <p:cNvSpPr txBox="1"/>
          <p:nvPr/>
        </p:nvSpPr>
        <p:spPr>
          <a:xfrm>
            <a:off x="540000" y="1661816"/>
            <a:ext cx="8244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552" name="yt_shape_13552"/>
          <p:cNvSpPr txBox="1"/>
          <p:nvPr/>
        </p:nvSpPr>
        <p:spPr>
          <a:xfrm>
            <a:off x="540000" y="2141119"/>
            <a:ext cx="95394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553" name="yt_image_1355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02713" y="2708920"/>
            <a:ext cx="1710046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9480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55"/>
              <p:cNvSpPr txBox="1"/>
              <p:nvPr/>
            </p:nvSpPr>
            <p:spPr>
              <a:xfrm>
                <a:off x="540000" y="2708920"/>
                <a:ext cx="6937797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为正三角形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8920"/>
                <a:ext cx="6937797" cy="3027047"/>
              </a:xfrm>
              <a:prstGeom prst="rect">
                <a:avLst/>
              </a:prstGeom>
              <a:blipFill rotWithShape="1">
                <a:blip r:embed="rId3"/>
                <a:stretch>
                  <a:fillRect l="-4" r="-1263" b="-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57" name="yt_shape_13557"/>
              <p:cNvSpPr txBox="1"/>
              <p:nvPr/>
            </p:nvSpPr>
            <p:spPr>
              <a:xfrm>
                <a:off x="540119" y="900000"/>
                <a:ext cx="11111999" cy="9700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那么结论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还成立吗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试证明你的结论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557" name="yt_shape_13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009"/>
              </a:xfrm>
              <a:prstGeom prst="rect">
                <a:avLst/>
              </a:prstGeom>
              <a:blipFill rotWithShape="1">
                <a:blip r:embed="rId1"/>
                <a:stretch>
                  <a:fillRect l="-3" t="-21" r="5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59" name="yt_image_135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7237" y="1980142"/>
            <a:ext cx="1777395" cy="21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561"/>
          <p:cNvSpPr txBox="1"/>
          <p:nvPr/>
        </p:nvSpPr>
        <p:spPr>
          <a:xfrm>
            <a:off x="540000" y="2015829"/>
            <a:ext cx="931222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成立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上取一点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为等边三角形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image_135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7237" y="4331354"/>
            <a:ext cx="1777395" cy="190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4" name="yt_shape_13564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536a6fb-31a4-43c2-927c-5c72750fb466.png&quot;}"/>
            </a:endParaRPr>
          </a:p>
        </p:txBody>
      </p:sp>
      <p:sp>
        <p:nvSpPr>
          <p:cNvPr id="13565" name="yt_shape_13565"/>
          <p:cNvSpPr txBox="1"/>
          <p:nvPr/>
        </p:nvSpPr>
        <p:spPr>
          <a:xfrm>
            <a:off x="540000" y="1370134"/>
            <a:ext cx="11111999" cy="48473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确定三角形外心的方法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作三角形两条边的垂直平分线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其交点即为三角形外心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9483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" name="yt_shape_13496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c68c0c7-3767-4749-8769-801204b380a7.png&quot;}"/>
            </a:endParaRPr>
          </a:p>
        </p:txBody>
      </p:sp>
      <p:sp>
        <p:nvSpPr>
          <p:cNvPr id="13497" name="yt_shape_13497"/>
          <p:cNvSpPr txBox="1"/>
          <p:nvPr/>
        </p:nvSpPr>
        <p:spPr>
          <a:xfrm>
            <a:off x="540000" y="1670985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点与圆的位置关系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498" name="yt_shape_13498"/>
          <p:cNvSpPr txBox="1"/>
          <p:nvPr/>
        </p:nvSpPr>
        <p:spPr>
          <a:xfrm>
            <a:off x="540000" y="2167857"/>
            <a:ext cx="91723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499" name="yt_table_13499" title="H_66.83008"/>
          <p:cNvGraphicFramePr>
            <a:graphicFrameLocks noGrp="1"/>
          </p:cNvGraphicFramePr>
          <p:nvPr/>
        </p:nvGraphicFramePr>
        <p:xfrm>
          <a:off x="540000" y="2799524"/>
          <a:ext cx="5639118" cy="848742"/>
        </p:xfrm>
        <a:graphic>
          <a:graphicData uri="http://schemas.openxmlformats.org/drawingml/2006/table">
            <a:tbl>
              <a:tblPr/>
              <a:tblGrid>
                <a:gridCol w="3294380"/>
                <a:gridCol w="23447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在圆内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在圆上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在圆外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不能确定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9465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9467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03401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119" y="900000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502" name="yt_image_135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41001" y="2011799"/>
            <a:ext cx="1709996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4" name="yt_shape_13504"/>
          <p:cNvSpPr txBox="1"/>
          <p:nvPr/>
        </p:nvSpPr>
        <p:spPr>
          <a:xfrm>
            <a:off x="540000" y="3434100"/>
            <a:ext cx="7620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505" name="yt_shape_13505"/>
          <p:cNvSpPr txBox="1"/>
          <p:nvPr/>
        </p:nvSpPr>
        <p:spPr>
          <a:xfrm>
            <a:off x="540000" y="3913403"/>
            <a:ext cx="9008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的取值范围为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69452" y="3387294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9452" y="3866597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" name="yt_shape_13506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三角形的外接圆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507" name="yt_shape_13507"/>
          <p:cNvSpPr txBox="1"/>
          <p:nvPr/>
        </p:nvSpPr>
        <p:spPr>
          <a:xfrm>
            <a:off x="540000" y="1396872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508" name="yt_table_13508" title="H_133.66016"/>
          <p:cNvGraphicFramePr>
            <a:graphicFrameLocks noGrp="1"/>
          </p:cNvGraphicFramePr>
          <p:nvPr/>
        </p:nvGraphicFramePr>
        <p:xfrm>
          <a:off x="540000" y="2028539"/>
          <a:ext cx="6121400" cy="1697484"/>
        </p:xfrm>
        <a:graphic>
          <a:graphicData uri="http://schemas.openxmlformats.org/drawingml/2006/table">
            <a:tbl>
              <a:tblPr/>
              <a:tblGrid>
                <a:gridCol w="61214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三点确定一个圆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三角形的外心到三角形三边的距离相等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三角形有且只有一个外接圆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圆有且只有一个内接三角形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510" name="yt_shape_13510"/>
          <p:cNvSpPr txBox="1"/>
          <p:nvPr/>
        </p:nvSpPr>
        <p:spPr>
          <a:xfrm>
            <a:off x="540000" y="3776436"/>
            <a:ext cx="10829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外接圆的圆心坐标是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13511" name="yt_image_135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35889" y="4408103"/>
            <a:ext cx="1920220" cy="186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9470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27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2539" y="372963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3" name="yt_shape_1351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一只猫观察到一老鼠洞的三个洞口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这三个洞口不在同一条直线上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请问这只猫应该在什么地方才能最省力地同时顾及三个洞口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作出这个位置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514" name="yt_image_135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86355" y="1995319"/>
            <a:ext cx="1419289" cy="104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6" name="yt_shape_13516"/>
          <p:cNvSpPr txBox="1"/>
          <p:nvPr/>
        </p:nvSpPr>
        <p:spPr>
          <a:xfrm>
            <a:off x="540000" y="3088509"/>
            <a:ext cx="92990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图略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分别作线段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的垂直平分线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其交点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" name="yt_shape_13517"/>
          <p:cNvSpPr txBox="1"/>
          <p:nvPr/>
        </p:nvSpPr>
        <p:spPr>
          <a:xfrm>
            <a:off x="540000" y="900000"/>
            <a:ext cx="271869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反证法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518" name="yt_shape_13518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垂直于同一条直线的两条直线平行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第一步先假设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519" name="yt_table_13519" title="H_133.66016"/>
          <p:cNvGraphicFramePr>
            <a:graphicFrameLocks noGrp="1"/>
          </p:cNvGraphicFramePr>
          <p:nvPr/>
        </p:nvGraphicFramePr>
        <p:xfrm>
          <a:off x="540000" y="2508671"/>
          <a:ext cx="7662864" cy="1697484"/>
        </p:xfrm>
        <a:graphic>
          <a:graphicData uri="http://schemas.openxmlformats.org/drawingml/2006/table">
            <a:tbl>
              <a:tblPr/>
              <a:tblGrid>
                <a:gridCol w="7662864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两条直线相交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两条直线不垂直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两条直线不垂直于同一条直线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在同一平面内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垂直于同一条直线的两条直线相交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9473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930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1" name="yt_shape_13521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忽略对外心位置的分析导致漏解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522" name="yt_shape_13522"/>
          <p:cNvSpPr txBox="1"/>
          <p:nvPr>
            <p:custDataLst>
              <p:tags r:id="rId1"/>
            </p:custDataLst>
          </p:nvPr>
        </p:nvSpPr>
        <p:spPr>
          <a:xfrm>
            <a:off x="479675" y="1556590"/>
            <a:ext cx="106423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的外心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719276" y="1509784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20b3635-8013-4cfd-81f4-5150a3dc8734.png&quot;}"/>
            </a:endParaRPr>
          </a:p>
        </p:txBody>
      </p:sp>
      <p:sp>
        <p:nvSpPr>
          <p:cNvPr id="13524" name="yt_shape_13524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525" name="yt_table_13525" title="H_133.66016"/>
          <p:cNvGraphicFramePr>
            <a:graphicFrameLocks noGrp="1"/>
          </p:cNvGraphicFramePr>
          <p:nvPr/>
        </p:nvGraphicFramePr>
        <p:xfrm>
          <a:off x="540000" y="2708920"/>
          <a:ext cx="3741738" cy="1697484"/>
        </p:xfrm>
        <a:graphic>
          <a:graphicData uri="http://schemas.openxmlformats.org/drawingml/2006/table">
            <a:tbl>
              <a:tblPr/>
              <a:tblGrid>
                <a:gridCol w="37417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的内部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的外部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上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☉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上或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☉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的内部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9476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69446" y="20813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527"/>
          <p:cNvSpPr txBox="1"/>
          <p:nvPr/>
        </p:nvSpPr>
        <p:spPr>
          <a:xfrm>
            <a:off x="540119" y="4490869"/>
            <a:ext cx="95163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赤峰市中考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垂直平分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的外接圆的面积为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yt_table_13529_skip" title="H_33.41504"/>
          <p:cNvGraphicFramePr>
            <a:graphicFrameLocks noGrp="1"/>
          </p:cNvGraphicFramePr>
          <p:nvPr/>
        </p:nvGraphicFramePr>
        <p:xfrm>
          <a:off x="540000" y="5596917"/>
          <a:ext cx="7816216" cy="424371"/>
        </p:xfrm>
        <a:graphic>
          <a:graphicData uri="http://schemas.openxmlformats.org/drawingml/2006/table">
            <a:tbl>
              <a:tblPr/>
              <a:tblGrid>
                <a:gridCol w="2195830"/>
                <a:gridCol w="2178368"/>
                <a:gridCol w="2178368"/>
                <a:gridCol w="126365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3π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4π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6π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9π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yt_image_13528_skip" title="H_130.00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5236" y="4509120"/>
            <a:ext cx="1364547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9079628" y="4919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1" name="yt_shape_1353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一个点到圆的最小距离为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最大距离为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则该圆的半径是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为半径作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有怎样的位置关系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24392" y="853194"/>
            <a:ext cx="15531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2cm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35"/>
              <p:cNvSpPr txBox="1"/>
              <p:nvPr/>
            </p:nvSpPr>
            <p:spPr>
              <a:xfrm>
                <a:off x="540000" y="2409861"/>
                <a:ext cx="5341912" cy="4331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9861"/>
                <a:ext cx="5341912" cy="433150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-116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5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0209" y="2492896"/>
            <a:ext cx="1561791" cy="99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0772db68-4cd9-4ee4-8e95-fd86bf503572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2075</Words>
  <Application>WPS 演示</Application>
  <PresentationFormat>宽屏</PresentationFormat>
  <Paragraphs>179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