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83" r:id="rId4"/>
    <p:sldId id="369" r:id="rId5"/>
    <p:sldId id="374" r:id="rId6"/>
    <p:sldId id="376" r:id="rId7"/>
    <p:sldId id="378" r:id="rId8"/>
    <p:sldId id="379" r:id="rId9"/>
    <p:sldId id="380" r:id="rId10"/>
    <p:sldId id="387" r:id="rId11"/>
    <p:sldId id="382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78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7" name="yt_shape_10537"/>
          <p:cNvSpPr txBox="1"/>
          <p:nvPr/>
        </p:nvSpPr>
        <p:spPr>
          <a:xfrm>
            <a:off x="540000" y="900000"/>
            <a:ext cx="4270400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NEU-BZ-S92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NEU-BZ-S92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080d90e-0104-48a0-a6ef-5544a3f2ed25.png&quot;}"/>
            </a:endParaRPr>
          </a:p>
        </p:txBody>
      </p:sp>
      <p:sp>
        <p:nvSpPr>
          <p:cNvPr id="10538" name="yt_shape_10538"/>
          <p:cNvSpPr txBox="1"/>
          <p:nvPr/>
        </p:nvSpPr>
        <p:spPr>
          <a:xfrm>
            <a:off x="540000" y="1670985"/>
            <a:ext cx="45653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下降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率问题</a:t>
            </a:r>
          </a:p>
        </p:txBody>
      </p:sp>
      <p:sp>
        <p:nvSpPr>
          <p:cNvPr id="10539" name="yt_shape_10539"/>
          <p:cNvSpPr txBox="1"/>
          <p:nvPr/>
        </p:nvSpPr>
        <p:spPr>
          <a:xfrm>
            <a:off x="540119" y="2167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一种药品原价每盒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经过两次降价后每盒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设两次降价的百分率都为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40" name="yt_table_1054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243120"/>
              </p:ext>
            </p:extLst>
          </p:nvPr>
        </p:nvGraphicFramePr>
        <p:xfrm>
          <a:off x="540000" y="3279656"/>
          <a:ext cx="7366318" cy="950976"/>
        </p:xfrm>
        <a:graphic>
          <a:graphicData uri="http://schemas.openxmlformats.org/drawingml/2006/table">
            <a:tbl>
              <a:tblPr/>
              <a:tblGrid>
                <a:gridCol w="41579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3208338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sp>
        <p:nvSpPr>
          <p:cNvPr id="10542" name="yt_shape_10542"/>
          <p:cNvSpPr txBox="1"/>
          <p:nvPr/>
        </p:nvSpPr>
        <p:spPr>
          <a:xfrm>
            <a:off x="540119" y="417899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某厂工业废气年排放量为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为了改善大气质量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决定分二期投入治理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使废气的年排放量减少到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如果每期治理中废气减少的百分率相同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那么每期减少的百分率是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3888025223">
            <a:extLst>
              <a:ext uri="{FF2B5EF4-FFF2-40B4-BE49-F238E27FC236}">
                <a16:creationId xmlns:a16="http://schemas.microsoft.com/office/drawing/2014/main" id="{8641025A-AD45-7028-37C1-C0E8E5EC47D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0553"/>
            <a:ext cx="4102164" cy="652125"/>
          </a:xfrm>
          <a:prstGeom prst="rect">
            <a:avLst/>
          </a:prstGeom>
        </p:spPr>
      </p:pic>
      <p:pic>
        <p:nvPicPr>
          <p:cNvPr id="5" name="yt_shape_1683888025244">
            <a:extLst>
              <a:ext uri="{FF2B5EF4-FFF2-40B4-BE49-F238E27FC236}">
                <a16:creationId xmlns:a16="http://schemas.microsoft.com/office/drawing/2014/main" id="{40D2BA6B-F6F0-DE8B-A5E7-DF567BDB717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028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10463E-587A-2D9C-124A-3C23128E5A1F}"/>
              </a:ext>
            </a:extLst>
          </p:cNvPr>
          <p:cNvSpPr txBox="1"/>
          <p:nvPr/>
        </p:nvSpPr>
        <p:spPr>
          <a:xfrm>
            <a:off x="2109046" y="25965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489C8E-BE0A-BF91-B7D5-5BF7BBF03F65}"/>
              </a:ext>
            </a:extLst>
          </p:cNvPr>
          <p:cNvSpPr txBox="1"/>
          <p:nvPr/>
        </p:nvSpPr>
        <p:spPr>
          <a:xfrm>
            <a:off x="4717308" y="5083168"/>
            <a:ext cx="104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6" name="yt_shape_10576"/>
          <p:cNvSpPr txBox="1"/>
          <p:nvPr/>
        </p:nvSpPr>
        <p:spPr>
          <a:xfrm>
            <a:off x="540119" y="900000"/>
            <a:ext cx="1117250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小明的线下实体商店也销售同款小商品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标价为每件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为提高市场竞争力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促进线下销售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小明决定对该商品实行打折销售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使其销售价格不超过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中的售价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则该商品至少需打几折销售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77" name="yt_shape_10577"/>
              <p:cNvSpPr txBox="1"/>
              <p:nvPr/>
            </p:nvSpPr>
            <p:spPr>
              <a:xfrm>
                <a:off x="540000" y="2339566"/>
                <a:ext cx="5030223" cy="1086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该商品需要打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折销售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77" name="yt_shape_10577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5030223" cy="1086003"/>
              </a:xfrm>
              <a:prstGeom prst="rect">
                <a:avLst/>
              </a:prstGeom>
              <a:blipFill>
                <a:blip r:embed="rId2"/>
                <a:stretch>
                  <a:fillRect l="-3758" t="-5056" r="-2667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79" name="yt_shape_10579"/>
          <p:cNvSpPr txBox="1"/>
          <p:nvPr/>
        </p:nvSpPr>
        <p:spPr>
          <a:xfrm>
            <a:off x="540000" y="3476357"/>
            <a:ext cx="4154984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该商品至少需打八折销售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7" grpId="0" build="allAtOnce"/>
      <p:bldP spid="1057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0" name="yt_shape_10580"/>
          <p:cNvSpPr txBox="1"/>
          <p:nvPr/>
        </p:nvSpPr>
        <p:spPr>
          <a:xfrm>
            <a:off x="540000" y="900000"/>
            <a:ext cx="1397819" cy="4193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NEU-BZ-S92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NEU-BZ-S92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dc81130c-3008-4ab4-9902-ab196f619330.png&quot;}"/>
            </a:endParaRPr>
          </a:p>
        </p:txBody>
      </p:sp>
      <p:sp>
        <p:nvSpPr>
          <p:cNvPr id="10581" name="yt_shape_10581"/>
          <p:cNvSpPr txBox="1"/>
          <p:nvPr/>
        </p:nvSpPr>
        <p:spPr>
          <a:xfrm>
            <a:off x="512918" y="1366505"/>
            <a:ext cx="11172624" cy="50121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增长率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次增长到的数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下降率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次下降到的数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3888025384">
            <a:extLst>
              <a:ext uri="{FF2B5EF4-FFF2-40B4-BE49-F238E27FC236}">
                <a16:creationId xmlns:a16="http://schemas.microsoft.com/office/drawing/2014/main" id="{C68DE935-9022-F3F7-D475-3863815C72D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71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3" name="yt_shape_10543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为应对新冠肺炎疫情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较短时间内要实现全国医用防护服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口罩等产能和产量都成倍增长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有效保障抗击疫情一线需要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某医用防护服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口罩生产企业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万套防护服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该企业不断加大生产力度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月份生产达到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万套防护服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4" name="yt_shape_10544"/>
          <p:cNvSpPr txBox="1"/>
          <p:nvPr/>
        </p:nvSpPr>
        <p:spPr>
          <a:xfrm>
            <a:off x="540000" y="2819698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求该企业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月份生产防护服月平均增长率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45" name="yt_shape_10545"/>
          <p:cNvSpPr txBox="1"/>
          <p:nvPr/>
        </p:nvSpPr>
        <p:spPr>
          <a:xfrm>
            <a:off x="540000" y="3299001"/>
            <a:ext cx="1044677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设该企业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月份生产防护服月平均增长率为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该企业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月份生产防护服月平均增长率为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6" name="yt_shape_1054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若月平均增长率保持不变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月份该企业生产防护服能否达到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7" name="yt_shape_10547"/>
          <p:cNvSpPr txBox="1"/>
          <p:nvPr/>
        </p:nvSpPr>
        <p:spPr>
          <a:xfrm>
            <a:off x="540119" y="184295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若月平均增长率保持不变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月份该企业生产防护服不能达到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若月平均增长率保持不变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月份该企业生产防护服的套数为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8" name="yt_shape_10548"/>
          <p:cNvSpPr txBox="1"/>
          <p:nvPr/>
        </p:nvSpPr>
        <p:spPr>
          <a:xfrm>
            <a:off x="540000" y="3762653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若月平均增长率保持不变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月份该企业生产防护服不能达到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" grpId="0" build="allAtOnce"/>
      <p:bldP spid="1054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" name="yt_shape_10549"/>
          <p:cNvSpPr txBox="1"/>
          <p:nvPr/>
        </p:nvSpPr>
        <p:spPr>
          <a:xfrm>
            <a:off x="540000" y="908720"/>
            <a:ext cx="3642023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 spc="11600" dirty="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商品销售问题</a:t>
            </a:r>
          </a:p>
        </p:txBody>
      </p:sp>
      <p:sp>
        <p:nvSpPr>
          <p:cNvPr id="10550" name="yt_shape_10550"/>
          <p:cNvSpPr txBox="1"/>
          <p:nvPr/>
        </p:nvSpPr>
        <p:spPr>
          <a:xfrm>
            <a:off x="540119" y="1396872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某超市销售一种水果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每月可售出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每千克盈利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经市场分析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售价每涨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月销售量将减少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10kg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如果该超市销售这种水果每月盈利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那么该水果的单价涨了多少元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设水果单价涨了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可列方程为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/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8000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551" name="yt_shape_10551"/>
          <p:cNvSpPr txBox="1"/>
          <p:nvPr/>
        </p:nvSpPr>
        <p:spPr>
          <a:xfrm>
            <a:off x="540119" y="2956530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某商场销售一批名牌衬衫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平均每天可售出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每件盈利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为扩大销售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尽快减少库存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商场决定采取降价措施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经调查发现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若每件衬衫降价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商场平均每天可多售出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若商场要想使每天销售这种衬衫的总利润是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每件衬衫应降价多少元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3" name="yt_shape_1683888025288">
            <a:extLst>
              <a:ext uri="{FF2B5EF4-FFF2-40B4-BE49-F238E27FC236}">
                <a16:creationId xmlns:a16="http://schemas.microsoft.com/office/drawing/2014/main" id="{08388438-7B37-F4D8-1C54-F31862BC384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9296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1E04C39-536E-4D35-18EF-B168B766059A}"/>
              </a:ext>
            </a:extLst>
          </p:cNvPr>
          <p:cNvSpPr txBox="1"/>
          <p:nvPr/>
        </p:nvSpPr>
        <p:spPr>
          <a:xfrm>
            <a:off x="450108" y="2360957"/>
            <a:ext cx="4277740" cy="49197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8000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0552">
            <a:extLst>
              <a:ext uri="{FF2B5EF4-FFF2-40B4-BE49-F238E27FC236}">
                <a16:creationId xmlns:a16="http://schemas.microsoft.com/office/drawing/2014/main" id="{399E836D-2501-623F-6055-8A294DA6E13E}"/>
              </a:ext>
            </a:extLst>
          </p:cNvPr>
          <p:cNvSpPr txBox="1"/>
          <p:nvPr/>
        </p:nvSpPr>
        <p:spPr>
          <a:xfrm>
            <a:off x="540119" y="4563116"/>
            <a:ext cx="11244513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设每件衬衫应降价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因为要减少库存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553">
            <a:extLst>
              <a:ext uri="{FF2B5EF4-FFF2-40B4-BE49-F238E27FC236}">
                <a16:creationId xmlns:a16="http://schemas.microsoft.com/office/drawing/2014/main" id="{1BA4E43C-305F-03E6-99FF-7EF0713D9E06}"/>
              </a:ext>
            </a:extLst>
          </p:cNvPr>
          <p:cNvSpPr txBox="1"/>
          <p:nvPr/>
        </p:nvSpPr>
        <p:spPr>
          <a:xfrm>
            <a:off x="540000" y="6444044"/>
            <a:ext cx="353943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每件衬衫应降价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000" y="90000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把一季度的总产值误认为一个月的产值而出错</a:t>
            </a:r>
          </a:p>
        </p:txBody>
      </p:sp>
      <p:sp>
        <p:nvSpPr>
          <p:cNvPr id="3" name="yt_shape_10555"/>
          <p:cNvSpPr txBox="1"/>
          <p:nvPr/>
        </p:nvSpPr>
        <p:spPr>
          <a:xfrm>
            <a:off x="540000" y="156009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随着安徽自贸区科创优势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产业优势和区位优势的进一步发挥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省内经济汇聚了新的发展动能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自贸区蚌埠片区的某科技企业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年第一季度总产值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若该企业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年第一季度月产值的平均增长率为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可列方程为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80F485-B76B-74CA-EAE2-830FE57BC612}"/>
              </a:ext>
            </a:extLst>
          </p:cNvPr>
          <p:cNvSpPr txBox="1"/>
          <p:nvPr/>
        </p:nvSpPr>
        <p:spPr>
          <a:xfrm>
            <a:off x="1364389" y="2939748"/>
            <a:ext cx="420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6" name="yt_shape_10556"/>
          <p:cNvSpPr txBox="1"/>
          <p:nvPr/>
        </p:nvSpPr>
        <p:spPr>
          <a:xfrm>
            <a:off x="540000" y="900000"/>
            <a:ext cx="4078039" cy="701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NEU-BZ-S92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NEU-BZ-S92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9e280c9-f84a-47d6-88ab-d56438ebb838.png&quot;}"/>
            </a:endParaRPr>
          </a:p>
        </p:txBody>
      </p:sp>
      <p:sp>
        <p:nvSpPr>
          <p:cNvPr id="10557" name="yt_shape_10557"/>
          <p:cNvSpPr txBox="1"/>
          <p:nvPr/>
        </p:nvSpPr>
        <p:spPr>
          <a:xfrm>
            <a:off x="540119" y="1652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随着我国新能源汽车的生产技术不断提升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市场上某款新能源汽车的价格由今年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辆下降到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若价格继续下降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且月平均降价的百分率保持不变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则预测到今年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月份该款新能源汽车的价格将会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58" name="yt_table_1055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105553"/>
              </p:ext>
            </p:extLst>
          </p:nvPr>
        </p:nvGraphicFramePr>
        <p:xfrm>
          <a:off x="540000" y="3244641"/>
          <a:ext cx="6959918" cy="950976"/>
        </p:xfrm>
        <a:graphic>
          <a:graphicData uri="http://schemas.openxmlformats.org/drawingml/2006/table">
            <a:tbl>
              <a:tblPr/>
              <a:tblGrid>
                <a:gridCol w="38023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3157538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低于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低于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</a:tbl>
          </a:graphicData>
        </a:graphic>
      </p:graphicFrame>
      <p:pic>
        <p:nvPicPr>
          <p:cNvPr id="3" name="yt_shape_1683888025321">
            <a:extLst>
              <a:ext uri="{FF2B5EF4-FFF2-40B4-BE49-F238E27FC236}">
                <a16:creationId xmlns:a16="http://schemas.microsoft.com/office/drawing/2014/main" id="{DB6DFEF5-A92F-236E-AC74-1657E2D172B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9931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6D73AF-E6B3-6487-4D90-E981A3428877}"/>
              </a:ext>
            </a:extLst>
          </p:cNvPr>
          <p:cNvSpPr txBox="1"/>
          <p:nvPr/>
        </p:nvSpPr>
        <p:spPr>
          <a:xfrm>
            <a:off x="9441707" y="255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0" name="yt_shape_10560"/>
          <p:cNvSpPr txBox="1"/>
          <p:nvPr/>
        </p:nvSpPr>
        <p:spPr>
          <a:xfrm>
            <a:off x="540119" y="900000"/>
            <a:ext cx="11111999" cy="12707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杂交水稻之父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NEU-BZ-S92" pitchFamily="24"/>
                <a:ea typeface="宋体" pitchFamily="24"/>
                <a:cs typeface="宋体" pitchFamily="24"/>
              </a:rPr>
              <a:t>——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袁隆平先生所率领的科研团队在增产攻坚第一阶段实现水稻亩产量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公斤的目标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第三阶段实现水稻亩产量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公斤的目标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61" name="yt_shape_10561"/>
          <p:cNvSpPr txBox="1"/>
          <p:nvPr/>
        </p:nvSpPr>
        <p:spPr>
          <a:xfrm>
            <a:off x="540000" y="2280638"/>
            <a:ext cx="1061829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如果第二阶段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第三阶段亩产量的增长率相同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求亩产量的平均增长率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62" name="yt_shape_10562"/>
          <p:cNvSpPr txBox="1"/>
          <p:nvPr/>
        </p:nvSpPr>
        <p:spPr>
          <a:xfrm>
            <a:off x="540000" y="2759941"/>
            <a:ext cx="7043595" cy="17304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设亩产量的平均增长率为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亩产量的平均增长率为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563">
            <a:extLst>
              <a:ext uri="{FF2B5EF4-FFF2-40B4-BE49-F238E27FC236}">
                <a16:creationId xmlns:a16="http://schemas.microsoft.com/office/drawing/2014/main" id="{F16FCC24-2D03-497B-78F8-1E6AA0D6C359}"/>
              </a:ext>
            </a:extLst>
          </p:cNvPr>
          <p:cNvSpPr txBox="1"/>
          <p:nvPr/>
        </p:nvSpPr>
        <p:spPr>
          <a:xfrm>
            <a:off x="540119" y="4599689"/>
            <a:ext cx="11111999" cy="827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中亩产量增长率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科研团队期望第四阶段水稻亩产量达到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请通过计算说明他们的目标能否实现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564">
            <a:extLst>
              <a:ext uri="{FF2B5EF4-FFF2-40B4-BE49-F238E27FC236}">
                <a16:creationId xmlns:a16="http://schemas.microsoft.com/office/drawing/2014/main" id="{BD5719BD-A2B3-234F-A77C-7AC5F13B3073}"/>
              </a:ext>
            </a:extLst>
          </p:cNvPr>
          <p:cNvSpPr txBox="1"/>
          <p:nvPr/>
        </p:nvSpPr>
        <p:spPr>
          <a:xfrm>
            <a:off x="540000" y="5542644"/>
            <a:ext cx="6565900" cy="12707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公斤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他们的目标能实现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6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5" name="yt_shape_1056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某小型加工厂的某种产品按质量分为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个档次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加工第一档次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即最低档次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的产品一天生产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每件利润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每提高一个档次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利润每件增加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66" name="yt_shape_10566"/>
          <p:cNvSpPr txBox="1"/>
          <p:nvPr/>
        </p:nvSpPr>
        <p:spPr>
          <a:xfrm>
            <a:off x="540000" y="2339566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当产品质量是第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档次时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提高了几档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每件利润是多少元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567" name="yt_shape_10567"/>
          <p:cNvSpPr txBox="1"/>
          <p:nvPr/>
        </p:nvSpPr>
        <p:spPr>
          <a:xfrm>
            <a:off x="540000" y="2818869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产品质量是第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档次时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提高了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每件利润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68" name="yt_shape_10568"/>
          <p:cNvSpPr txBox="1"/>
          <p:nvPr/>
        </p:nvSpPr>
        <p:spPr>
          <a:xfrm>
            <a:off x="540119" y="32981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由于加工工序不同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此产品每提高一个档次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一天产量减少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若加工某档的产品一天的总利润为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则该工厂加工的是第几档次的产品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569" name="yt_shape_10569"/>
          <p:cNvSpPr txBox="1"/>
          <p:nvPr/>
        </p:nvSpPr>
        <p:spPr>
          <a:xfrm>
            <a:off x="540000" y="4257607"/>
            <a:ext cx="688970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设该产品的质量档次为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70" name="yt_shape_10570"/>
          <p:cNvSpPr txBox="1"/>
          <p:nvPr/>
        </p:nvSpPr>
        <p:spPr>
          <a:xfrm>
            <a:off x="540119" y="569717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若加工某档次产品一天的总利润为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则该工厂加工的是第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档次的产品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67" grpId="0" build="allAtOnce"/>
      <p:bldP spid="10569" grpId="0" build="allAtOnce"/>
      <p:bldP spid="1057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1" name="yt_shape_10571"/>
          <p:cNvSpPr txBox="1"/>
          <p:nvPr/>
        </p:nvSpPr>
        <p:spPr>
          <a:xfrm>
            <a:off x="540000" y="900000"/>
            <a:ext cx="4257576" cy="7110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NEU-BZ-S92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NEU-BZ-S92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da98525-eef1-4f16-8792-12bd8e6a72e1.png&quot;}"/>
            </a:endParaRPr>
          </a:p>
        </p:txBody>
      </p:sp>
      <p:sp>
        <p:nvSpPr>
          <p:cNvPr id="10572" name="yt_shape_10572"/>
          <p:cNvSpPr txBox="1"/>
          <p:nvPr/>
        </p:nvSpPr>
        <p:spPr>
          <a:xfrm>
            <a:off x="540119" y="1661816"/>
            <a:ext cx="11111999" cy="173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烟台市中考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直播购物逐渐走进了人们的生活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某电商在抖音上对一款成本价为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元的小商品进行直播销售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如果按每件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元销售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每天可卖出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通过市场调查发现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每件小商品售价每降低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日销售量增加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73" name="yt_shape_10573"/>
          <p:cNvSpPr txBox="1"/>
          <p:nvPr/>
        </p:nvSpPr>
        <p:spPr>
          <a:xfrm>
            <a:off x="540000" y="3442239"/>
            <a:ext cx="1092606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若日利润保持不变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商家想尽快销售完该款商品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每件售价应定为多少元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3" name="yt_shape_1683888025358">
            <a:extLst>
              <a:ext uri="{FF2B5EF4-FFF2-40B4-BE49-F238E27FC236}">
                <a16:creationId xmlns:a16="http://schemas.microsoft.com/office/drawing/2014/main" id="{47A0C8A6-FF69-956E-5523-3005DD17BDF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8440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574">
                <a:extLst>
                  <a:ext uri="{FF2B5EF4-FFF2-40B4-BE49-F238E27FC236}">
                    <a16:creationId xmlns:a16="http://schemas.microsoft.com/office/drawing/2014/main" id="{1CAF906F-731B-8C17-58C9-BBE662693B33}"/>
                  </a:ext>
                </a:extLst>
              </p:cNvPr>
              <p:cNvSpPr txBox="1"/>
              <p:nvPr/>
            </p:nvSpPr>
            <p:spPr>
              <a:xfrm>
                <a:off x="540119" y="3897963"/>
                <a:ext cx="9804353" cy="29154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设售价应定为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则每件的利润为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日销售量为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售价应定为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574">
                <a:extLst>
                  <a:ext uri="{FF2B5EF4-FFF2-40B4-BE49-F238E27FC236}">
                    <a16:creationId xmlns:a16="http://schemas.microsoft.com/office/drawing/2014/main" id="{1CAF906F-731B-8C17-58C9-BBE662693B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97963"/>
                <a:ext cx="9804353" cy="2915413"/>
              </a:xfrm>
              <a:prstGeom prst="rect">
                <a:avLst/>
              </a:prstGeom>
              <a:blipFill>
                <a:blip r:embed="rId3"/>
                <a:stretch>
                  <a:fillRect l="-1928" t="-2714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1689</Words>
  <Application>Microsoft Office PowerPoint</Application>
  <PresentationFormat>宽屏</PresentationFormat>
  <Paragraphs>73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Finished</vt:lpstr>
      <vt:lpstr>NEU-BZ-S92</vt:lpstr>
      <vt:lpstr>等线 Light</vt:lpstr>
      <vt:lpstr>黑体</vt:lpstr>
      <vt:lpstr>楷体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xtzj</cp:lastModifiedBy>
  <cp:revision>45</cp:revision>
  <dcterms:created xsi:type="dcterms:W3CDTF">2023-05-05T05:33:04Z</dcterms:created>
  <dcterms:modified xsi:type="dcterms:W3CDTF">2023-05-15T02:37:47Z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