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3"/>
    <p:sldId id="368" r:id="rId4"/>
    <p:sldId id="371" r:id="rId5"/>
    <p:sldId id="373" r:id="rId6"/>
    <p:sldId id="378" r:id="rId7"/>
    <p:sldId id="380" r:id="rId8"/>
    <p:sldId id="382" r:id="rId9"/>
    <p:sldId id="395" r:id="rId10"/>
    <p:sldId id="386" r:id="rId11"/>
    <p:sldId id="387" r:id="rId12"/>
    <p:sldId id="388" r:id="rId13"/>
    <p:sldId id="394" r:id="rId14"/>
    <p:sldId id="390" r:id="rId15"/>
  </p:sldIdLst>
  <p:sldSz cx="12192000" cy="6858000"/>
  <p:notesSz cx="6858000" cy="9144000"/>
  <p:custDataLst>
    <p:tags r:id="rId19"/>
  </p:custDataLst>
  <p:defaultTextStyle>
    <a:defPPr>
      <a:defRPr lang="zh-CN"/>
    </a:defPPr>
    <a:lvl1pPr algn="l" rtl="0" fontAlgn="base">
      <a:defRPr kern="1200">
        <a:solidFill>
          <a:schemeClr val="tx1"/>
        </a:solidFill>
        <a:latin typeface="Arial" panose="020B0604020202020204" pitchFamily="34" charset="0"/>
        <a:ea typeface="宋体" panose="02010600030101010101" pitchFamily="2" charset="-122"/>
        <a:cs typeface="+mn-cs"/>
      </a:defRPr>
    </a:lvl1pPr>
    <a:lvl2pPr marL="457200" algn="l" rtl="0" fontAlgn="base">
      <a:defRPr kern="1200">
        <a:solidFill>
          <a:schemeClr val="tx1"/>
        </a:solidFill>
        <a:latin typeface="Arial" panose="020B0604020202020204" pitchFamily="34" charset="0"/>
        <a:ea typeface="宋体" panose="02010600030101010101" pitchFamily="2" charset="-122"/>
        <a:cs typeface="+mn-cs"/>
      </a:defRPr>
    </a:lvl2pPr>
    <a:lvl3pPr marL="914400" algn="l" rtl="0" fontAlgn="base">
      <a:defRPr kern="1200">
        <a:solidFill>
          <a:schemeClr val="tx1"/>
        </a:solidFill>
        <a:latin typeface="Arial" panose="020B0604020202020204" pitchFamily="34" charset="0"/>
        <a:ea typeface="宋体" panose="02010600030101010101" pitchFamily="2" charset="-122"/>
        <a:cs typeface="+mn-cs"/>
      </a:defRPr>
    </a:lvl3pPr>
    <a:lvl4pPr marL="1371600" algn="l" rtl="0" fontAlgn="base">
      <a:defRPr kern="1200">
        <a:solidFill>
          <a:schemeClr val="tx1"/>
        </a:solidFill>
        <a:latin typeface="Arial" panose="020B0604020202020204" pitchFamily="34" charset="0"/>
        <a:ea typeface="宋体" panose="02010600030101010101" pitchFamily="2" charset="-122"/>
        <a:cs typeface="+mn-cs"/>
      </a:defRPr>
    </a:lvl4pPr>
    <a:lvl5pPr marL="1828800" algn="l" rtl="0" fontAlgn="base">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showGuides="1">
      <p:cViewPr varScale="1">
        <p:scale>
          <a:sx n="56" d="100"/>
          <a:sy n="56" d="100"/>
        </p:scale>
        <p:origin x="420" y="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6.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9.png"/><Relationship Id="rId1" Type="http://schemas.openxmlformats.org/officeDocument/2006/relationships/image" Target="../media/image4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1.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5.xml"/><Relationship Id="rId6" Type="http://schemas.openxmlformats.org/officeDocument/2006/relationships/image" Target="../media/image25.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image" Target="../media/image24.png"/><Relationship Id="rId2" Type="http://schemas.openxmlformats.org/officeDocument/2006/relationships/tags" Target="../tags/tag2.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7.png"/><Relationship Id="rId1"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image" Target="../media/image28.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55" name="yt_shape_14255"/>
          <p:cNvSpPr txBox="1"/>
          <p:nvPr/>
        </p:nvSpPr>
        <p:spPr>
          <a:xfrm>
            <a:off x="540000" y="900000"/>
            <a:ext cx="4257576" cy="711028"/>
          </a:xfrm>
          <a:prstGeom prst="rect">
            <a:avLst/>
          </a:prstGeom>
        </p:spPr>
        <p:txBody>
          <a:bodyPr vert="horz" wrap="none" lIns="0" tIns="0" rIns="0" bIns="0" rtlCol="0">
            <a:spAutoFit/>
          </a:bodyPr>
          <a:lstStyle/>
          <a:p>
            <a:pPr algn="l" eaLnBrk="1" latinLnBrk="0" hangingPunct="0">
              <a:lnSpc>
                <a:spcPct val="130000"/>
              </a:lnSpc>
            </a:pPr>
            <a:r>
              <a:rPr lang="zh-CN" altLang="zh-CN" sz="3900" b="0" i="0" u="none" spc="33200">
                <a:noFill/>
                <a:effectLst/>
                <a:latin typeface="NEU-BZ-S92" pitchFamily="39"/>
                <a:ea typeface="宋体" panose="02010600030101010101" pitchFamily="2" charset="-122"/>
                <a:cs typeface="宋体" panose="02010600030101010101" pitchFamily="2" charset="-122"/>
                <a:sym typeface="Finished"/>
              </a:rPr>
              <a:t>⁠</a:t>
            </a:r>
            <a:endParaRPr lang="zh-CN" altLang="zh-CN" sz="3900" b="0" i="0" u="none" spc="33200">
              <a:solidFill>
                <a:srgbClr val="1EE3CF"/>
              </a:solidFill>
              <a:effectLst/>
              <a:latin typeface="NEU-BZ-S92" pitchFamily="39"/>
              <a:ea typeface="宋体" panose="02010600030101010101" pitchFamily="2" charset="-122"/>
              <a:cs typeface="宋体" panose="02010600030101010101" pitchFamily="2" charset="-122"/>
              <a:sym typeface="Finished"/>
              <a:hlinkClick r:id="" action="ppaction://macro?name={&quot;type&quot;:&quot;ImageText&quot;,&quot;item&quot;:&quot;ImageText&quot;,&quot;path&quot;:&quot;\\ImageTexts\\7de32b35-6934-42f6-b70f-1902c004fa1d.png&quot;}"/>
            </a:endParaRPr>
          </a:p>
        </p:txBody>
      </p:sp>
      <mc:AlternateContent xmlns:mc="http://schemas.openxmlformats.org/markup-compatibility/2006">
        <mc:Choice xmlns:a14="http://schemas.microsoft.com/office/drawing/2010/main" Requires="a14">
          <p:sp>
            <p:nvSpPr>
              <p:cNvPr id="14256" name="yt_shape_14256"/>
              <p:cNvSpPr txBox="1"/>
              <p:nvPr/>
            </p:nvSpPr>
            <p:spPr>
              <a:xfrm>
                <a:off x="540000" y="1661816"/>
                <a:ext cx="7880747" cy="590996"/>
              </a:xfrm>
              <a:prstGeom prst="rect">
                <a:avLst/>
              </a:prstGeom>
            </p:spPr>
            <p:txBody>
              <a:bodyPr vert="horz" wrap="none" lIns="0" tIns="0" rIns="0" bIns="0" rtlCol="0">
                <a:spAutoFit/>
              </a:bodyPr>
              <a:lstStyle/>
              <a:p>
                <a:pPr algn="l" eaLnBrk="1" fontAlgn="b" latinLnBrk="0" hangingPunct="0">
                  <a:lnSpc>
                    <a:spcPct val="130000"/>
                  </a:lnSpc>
                </a:pP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在半径为</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R</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的圆中</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n</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的圆心角所对的弧长</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l</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00" b="0" i="1" spc="-100" dirty="0">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dirty="0">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ctrlPr>
                      </m:fPr>
                      <m:num>
                        <m: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t>𝑛</m:t>
                        </m:r>
                        <m:r>
                          <m:rPr>
                            <m:sty m:val="p"/>
                          </m:rPr>
                          <a:rPr lang="en-US" altLang="zh-CN" sz="2400" b="0" i="0"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t>π</m:t>
                        </m:r>
                        <m: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t>𝑅</m:t>
                        </m:r>
                      </m:num>
                      <m:den>
                        <m:r>
                          <a:rPr lang="en-US" altLang="zh-CN" sz="2400" b="0" i="0"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t>180</m:t>
                        </m:r>
                      </m:den>
                    </m:f>
                  </m:oMath>
                </a14:m>
                <a:r>
                  <a:rPr lang="zh-CN" altLang="zh-CN" sz="2400" b="0" i="1" u="sng" dirty="0">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dirty="0">
                    <a:noFill/>
                    <a:effectLst/>
                    <a:latin typeface="Times New Roman" panose="02020603050405020304" pitchFamily="24"/>
                    <a:ea typeface="宋体" panose="02010600030101010101" pitchFamily="2" charset="-122"/>
                    <a:cs typeface="宋体" panose="02010600030101010101" pitchFamily="2" charset="-122"/>
                  </a:rPr>
                  <a:t>⁠</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mc:Choice>
        <mc:Fallback>
          <p:sp>
            <p:nvSpPr>
              <p:cNvPr id="14256" name="yt_shape_14256"/>
              <p:cNvSpPr txBox="1">
                <a:spLocks noRot="1" noChangeAspect="1" noMove="1" noResize="1" noEditPoints="1" noAdjustHandles="1" noChangeArrowheads="1" noChangeShapeType="1" noTextEdit="1"/>
              </p:cNvSpPr>
              <p:nvPr/>
            </p:nvSpPr>
            <p:spPr>
              <a:xfrm>
                <a:off x="540000" y="1661816"/>
                <a:ext cx="7880747" cy="590996"/>
              </a:xfrm>
              <a:prstGeom prst="rect">
                <a:avLst/>
              </a:prstGeom>
              <a:blipFill rotWithShape="1">
                <a:blip r:embed="rId1"/>
                <a:stretch>
                  <a:fillRect l="-3" t="-4" b="-14641"/>
                </a:stretch>
              </a:blipFill>
            </p:spPr>
            <p:txBody>
              <a:bodyPr/>
              <a:lstStyle/>
              <a:p>
                <a:r>
                  <a:rPr lang="zh-CN" altLang="en-US">
                    <a:noFill/>
                  </a:rPr>
                  <a:t> </a:t>
                </a:r>
              </a:p>
            </p:txBody>
          </p:sp>
        </mc:Fallback>
      </mc:AlternateContent>
      <p:sp>
        <p:nvSpPr>
          <p:cNvPr id="14258" name="yt_shape_14258"/>
          <p:cNvSpPr txBox="1"/>
          <p:nvPr/>
        </p:nvSpPr>
        <p:spPr>
          <a:xfrm>
            <a:off x="540000" y="2355729"/>
            <a:ext cx="9771906" cy="428515"/>
          </a:xfrm>
          <a:prstGeom prst="rect">
            <a:avLst/>
          </a:prstGeom>
        </p:spPr>
        <p:txBody>
          <a:bodyPr vert="horz" wrap="non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由组成圆心角的两条半径和圆心角所对的弧围成的图形叫做</a:t>
            </a:r>
            <a:r>
              <a:rPr lang="zh-CN" altLang="zh-CN" sz="100" b="0" i="1" spc="-10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a:solidFill>
                  <a:srgbClr val="FF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2400" b="0" i="0" u="sng">
                <a:solidFill>
                  <a:srgbClr val="FF0000">
                    <a:alpha val="0"/>
                  </a:srgbClr>
                </a:solidFill>
                <a:effectLst/>
                <a:uFill>
                  <a:solidFill>
                    <a:srgbClr val="000000"/>
                  </a:solidFill>
                </a:uFill>
                <a:latin typeface="Times New Roman" panose="02020603050405020304" pitchFamily="24"/>
                <a:ea typeface="黑体" panose="02010609060101010101" pitchFamily="24" charset="-122"/>
                <a:cs typeface="宋体" panose="02010600030101010101" pitchFamily="2" charset="-122"/>
              </a:rPr>
              <a:t>扇形</a:t>
            </a:r>
            <a:r>
              <a:rPr lang="zh-CN" altLang="zh-CN" sz="2400" b="0" i="1" u="sng">
                <a:solidFill>
                  <a:srgbClr val="FF0000">
                    <a:alpha val="0"/>
                  </a:srgbClr>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a:noFill/>
                <a:effectLst/>
                <a:latin typeface="Times New Roman" panose="02020603050405020304" pitchFamily="24"/>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mc:AlternateContent xmlns:mc="http://schemas.openxmlformats.org/markup-compatibility/2006">
        <mc:Choice xmlns:a14="http://schemas.microsoft.com/office/drawing/2010/main" Requires="a14">
          <p:sp>
            <p:nvSpPr>
              <p:cNvPr id="14259" name="yt_shape_14259"/>
              <p:cNvSpPr txBox="1"/>
              <p:nvPr/>
            </p:nvSpPr>
            <p:spPr>
              <a:xfrm>
                <a:off x="540119" y="2835032"/>
                <a:ext cx="11111999" cy="1077924"/>
              </a:xfrm>
              <a:prstGeom prst="rect">
                <a:avLst/>
              </a:prstGeom>
            </p:spPr>
            <p:txBody>
              <a:bodyPr vert="horz" wrap="square" lIns="0" tIns="0" rIns="0" bIns="0" rtlCol="0">
                <a:spAutoFit/>
              </a:bodyPr>
              <a:lstStyle/>
              <a:p>
                <a:pPr fontAlgn="b" hangingPunct="0">
                  <a:lnSpc>
                    <a:spcPct val="130000"/>
                  </a:lnSpc>
                </a:pP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3</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在半径为</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R</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的圆中</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圆心角为</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n</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的扇形面积为</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S</a:t>
                </a:r>
                <a:r>
                  <a:rPr lang="zh-CN" altLang="zh-CN" sz="2400" b="0" i="0" u="none" baseline="-25000" dirty="0">
                    <a:solidFill>
                      <a:srgbClr val="000000"/>
                    </a:solidFill>
                    <a:effectLst/>
                    <a:latin typeface="Times New Roman" panose="02020603050405020304" pitchFamily="24"/>
                    <a:ea typeface="宋体" panose="02010600030101010101" pitchFamily="2" charset="-122"/>
                    <a:cs typeface="宋体" panose="02010600030101010101" pitchFamily="2" charset="-122"/>
                  </a:rPr>
                  <a:t>扇形</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00" b="0" i="1" spc="-100" dirty="0">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i="1" u="sng" dirty="0">
                    <a:solidFill>
                      <a:srgbClr val="000000"/>
                    </a:solidFill>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14:m>
                  <m:oMath xmlns:m="http://schemas.openxmlformats.org/officeDocument/2006/math">
                    <m:f>
                      <m:fPr>
                        <m:ctrlPr>
                          <a:rPr lang="en-US" altLang="zh-CN" sz="2400" i="1" u="sng">
                            <a:solidFill>
                              <a:srgbClr val="FE0000">
                                <a:alpha val="0"/>
                              </a:srgbClr>
                            </a:solidFill>
                            <a:uFill>
                              <a:solidFill>
                                <a:srgbClr val="000000"/>
                              </a:solidFill>
                            </a:uFill>
                            <a:latin typeface="Cambria Math" panose="02040503050406030204" pitchFamily="18" charset="0"/>
                            <a:ea typeface="Cambria Math" panose="02040503050406030204" pitchFamily="18" charset="0"/>
                          </a:rPr>
                        </m:ctrlPr>
                      </m:fPr>
                      <m:num>
                        <m:r>
                          <a:rPr lang="en-US" altLang="zh-CN" sz="2400" i="1" u="sng">
                            <a:solidFill>
                              <a:srgbClr val="FE0000">
                                <a:alpha val="0"/>
                              </a:srgbClr>
                            </a:solidFill>
                            <a:uFill>
                              <a:solidFill>
                                <a:srgbClr val="000000"/>
                              </a:solidFill>
                            </a:uFill>
                            <a:latin typeface="Cambria Math" panose="02040503050406030204" pitchFamily="18" charset="0"/>
                            <a:ea typeface="Cambria Math" panose="02040503050406030204" pitchFamily="18" charset="0"/>
                          </a:rPr>
                          <m:t>𝑛</m:t>
                        </m:r>
                        <m:r>
                          <m:rPr>
                            <m:sty m:val="p"/>
                          </m:rPr>
                          <a:rPr lang="en-US" altLang="zh-CN" sz="2400" u="sng">
                            <a:solidFill>
                              <a:srgbClr val="FE0000">
                                <a:alpha val="0"/>
                              </a:srgbClr>
                            </a:solidFill>
                            <a:uFill>
                              <a:solidFill>
                                <a:srgbClr val="000000"/>
                              </a:solidFill>
                            </a:uFill>
                            <a:latin typeface="Cambria Math" panose="02040503050406030204" pitchFamily="18" charset="0"/>
                            <a:ea typeface="Cambria Math" panose="02040503050406030204" pitchFamily="18" charset="0"/>
                          </a:rPr>
                          <m:t>π</m:t>
                        </m:r>
                        <m:r>
                          <a:rPr lang="en-US" altLang="zh-CN" sz="2400" i="1" u="sng">
                            <a:solidFill>
                              <a:srgbClr val="FE0000">
                                <a:alpha val="0"/>
                              </a:srgbClr>
                            </a:solidFill>
                            <a:uFill>
                              <a:solidFill>
                                <a:srgbClr val="000000"/>
                              </a:solidFill>
                            </a:uFill>
                            <a:latin typeface="Cambria Math" panose="02040503050406030204" pitchFamily="18" charset="0"/>
                            <a:ea typeface="Cambria Math" panose="02040503050406030204" pitchFamily="18" charset="0"/>
                          </a:rPr>
                          <m:t>𝑅</m:t>
                        </m:r>
                      </m:num>
                      <m:den>
                        <m:r>
                          <a:rPr lang="en-US" altLang="zh-CN" sz="2400" u="sng">
                            <a:solidFill>
                              <a:srgbClr val="FE0000">
                                <a:alpha val="0"/>
                              </a:srgbClr>
                            </a:solidFill>
                            <a:uFill>
                              <a:solidFill>
                                <a:srgbClr val="000000"/>
                              </a:solidFill>
                            </a:uFill>
                            <a:latin typeface="Cambria Math" panose="02040503050406030204" pitchFamily="18" charset="0"/>
                            <a:ea typeface="Cambria Math" panose="02040503050406030204" pitchFamily="18" charset="0"/>
                          </a:rPr>
                          <m:t>180</m:t>
                        </m:r>
                      </m:den>
                    </m:f>
                  </m:oMath>
                </a14:m>
                <a:r>
                  <a:rPr lang="zh-CN" altLang="zh-CN" sz="2400" i="1" u="sng" dirty="0">
                    <a:solidFill>
                      <a:srgbClr val="000000"/>
                    </a:solidFill>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i="1" spc="-100" dirty="0">
                    <a:noFill/>
                    <a:latin typeface="Times New Roman" panose="02020603050405020304" pitchFamily="24"/>
                    <a:ea typeface="宋体" panose="02010600030101010101" pitchFamily="2" charset="-122"/>
                    <a:cs typeface="宋体" panose="02010600030101010101" pitchFamily="2" charset="-122"/>
                  </a:rPr>
                  <a:t>⁠⁠</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00" b="0" i="1" spc="-100" dirty="0">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dirty="0">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2400" i="1" u="sng" dirty="0">
                    <a:solidFill>
                      <a:srgbClr val="000000"/>
                    </a:solidFill>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14:m>
                  <m:oMath xmlns:m="http://schemas.openxmlformats.org/officeDocument/2006/math">
                    <m:f>
                      <m:fPr>
                        <m:ctrlPr>
                          <a:rPr lang="en-US" altLang="zh-CN" sz="2400" i="1" u="sng">
                            <a:solidFill>
                              <a:srgbClr val="FE0000">
                                <a:alpha val="0"/>
                              </a:srgbClr>
                            </a:solidFill>
                            <a:uFill>
                              <a:solidFill>
                                <a:srgbClr val="000000"/>
                              </a:solidFill>
                            </a:uFill>
                            <a:latin typeface="Cambria Math" panose="02040503050406030204" pitchFamily="18" charset="0"/>
                            <a:ea typeface="Cambria Math" panose="02040503050406030204" pitchFamily="18" charset="0"/>
                          </a:rPr>
                        </m:ctrlPr>
                      </m:fPr>
                      <m:num>
                        <m:r>
                          <a:rPr lang="en-US" altLang="zh-CN" sz="2400" i="1" u="sng">
                            <a:solidFill>
                              <a:srgbClr val="FE0000">
                                <a:alpha val="0"/>
                              </a:srgbClr>
                            </a:solidFill>
                            <a:uFill>
                              <a:solidFill>
                                <a:srgbClr val="000000"/>
                              </a:solidFill>
                            </a:uFill>
                            <a:latin typeface="Cambria Math" panose="02040503050406030204" pitchFamily="18" charset="0"/>
                            <a:ea typeface="Cambria Math" panose="02040503050406030204" pitchFamily="18" charset="0"/>
                          </a:rPr>
                          <m:t>𝑛</m:t>
                        </m:r>
                        <m:r>
                          <m:rPr>
                            <m:sty m:val="p"/>
                          </m:rPr>
                          <a:rPr lang="en-US" altLang="zh-CN" sz="2400" u="sng">
                            <a:solidFill>
                              <a:srgbClr val="FE0000">
                                <a:alpha val="0"/>
                              </a:srgbClr>
                            </a:solidFill>
                            <a:uFill>
                              <a:solidFill>
                                <a:srgbClr val="000000"/>
                              </a:solidFill>
                            </a:uFill>
                            <a:latin typeface="Cambria Math" panose="02040503050406030204" pitchFamily="18" charset="0"/>
                            <a:ea typeface="Cambria Math" panose="02040503050406030204" pitchFamily="18" charset="0"/>
                          </a:rPr>
                          <m:t>π</m:t>
                        </m:r>
                        <m:r>
                          <a:rPr lang="en-US" altLang="zh-CN" sz="2400" i="1" u="sng">
                            <a:solidFill>
                              <a:srgbClr val="FE0000">
                                <a:alpha val="0"/>
                              </a:srgbClr>
                            </a:solidFill>
                            <a:uFill>
                              <a:solidFill>
                                <a:srgbClr val="000000"/>
                              </a:solidFill>
                            </a:uFill>
                            <a:latin typeface="Cambria Math" panose="02040503050406030204" pitchFamily="18" charset="0"/>
                            <a:ea typeface="Cambria Math" panose="02040503050406030204" pitchFamily="18" charset="0"/>
                          </a:rPr>
                          <m:t>𝑅</m:t>
                        </m:r>
                      </m:num>
                      <m:den>
                        <m:r>
                          <a:rPr lang="en-US" altLang="zh-CN" sz="2400" u="sng">
                            <a:solidFill>
                              <a:srgbClr val="FE0000">
                                <a:alpha val="0"/>
                              </a:srgbClr>
                            </a:solidFill>
                            <a:uFill>
                              <a:solidFill>
                                <a:srgbClr val="000000"/>
                              </a:solidFill>
                            </a:uFill>
                            <a:latin typeface="Cambria Math" panose="02040503050406030204" pitchFamily="18" charset="0"/>
                            <a:ea typeface="Cambria Math" panose="02040503050406030204" pitchFamily="18" charset="0"/>
                          </a:rPr>
                          <m:t>180</m:t>
                        </m:r>
                      </m:den>
                    </m:f>
                  </m:oMath>
                </a14:m>
                <a:r>
                  <a:rPr lang="zh-CN" altLang="zh-CN" sz="2400" i="1" u="sng" dirty="0">
                    <a:solidFill>
                      <a:srgbClr val="000000"/>
                    </a:solidFill>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i="1" spc="-100" dirty="0">
                    <a:noFill/>
                    <a:latin typeface="Times New Roman" panose="02020603050405020304" pitchFamily="24"/>
                    <a:ea typeface="宋体" panose="02010600030101010101" pitchFamily="2" charset="-122"/>
                    <a:cs typeface="宋体" panose="02010600030101010101" pitchFamily="2" charset="-122"/>
                  </a:rPr>
                  <a:t>⁠⁠</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其中</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l</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为弧长</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R</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是半径</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mc:Choice>
        <mc:Fallback>
          <p:sp>
            <p:nvSpPr>
              <p:cNvPr id="14259" name="yt_shape_14259"/>
              <p:cNvSpPr txBox="1">
                <a:spLocks noRot="1" noChangeAspect="1" noMove="1" noResize="1" noEditPoints="1" noAdjustHandles="1" noChangeArrowheads="1" noChangeShapeType="1" noTextEdit="1"/>
              </p:cNvSpPr>
              <p:nvPr/>
            </p:nvSpPr>
            <p:spPr>
              <a:xfrm>
                <a:off x="540119" y="2835032"/>
                <a:ext cx="11111999" cy="1077924"/>
              </a:xfrm>
              <a:prstGeom prst="rect">
                <a:avLst/>
              </a:prstGeom>
              <a:blipFill rotWithShape="1">
                <a:blip r:embed="rId2"/>
                <a:stretch>
                  <a:fillRect l="-3" t="-36" r="5" b="-6884"/>
                </a:stretch>
              </a:blipFill>
            </p:spPr>
            <p:txBody>
              <a:bodyPr/>
              <a:lstStyle/>
              <a:p>
                <a:r>
                  <a:rPr lang="zh-CN" altLang="en-US">
                    <a:noFill/>
                  </a:rPr>
                  <a:t> </a:t>
                </a:r>
              </a:p>
            </p:txBody>
          </p:sp>
        </mc:Fallback>
      </mc:AlternateContent>
      <p:pic>
        <p:nvPicPr>
          <p:cNvPr id="3" name="yt_shape_1683888352245"/>
          <p:cNvPicPr/>
          <p:nvPr/>
        </p:nvPicPr>
        <p:blipFill>
          <a:blip r:embed="rId3" cstate="print">
            <a:extLst>
              <a:ext uri="{28A0092B-C50C-407E-A947-70E740481C1C}">
                <a14:useLocalDpi xmlns:a14="http://schemas.microsoft.com/office/drawing/2010/main" val="0"/>
              </a:ext>
            </a:extLst>
          </a:blip>
          <a:stretch>
            <a:fillRect/>
          </a:stretch>
        </p:blipFill>
        <p:spPr>
          <a:xfrm>
            <a:off x="603500" y="928440"/>
            <a:ext cx="4089464" cy="647273"/>
          </a:xfrm>
          <a:prstGeom prst="rect">
            <a:avLst/>
          </a:prstGeom>
        </p:spPr>
      </p:pic>
      <mc:AlternateContent xmlns:mc="http://schemas.openxmlformats.org/markup-compatibility/2006">
        <mc:Choice xmlns:a14="http://schemas.microsoft.com/office/drawing/2010/main" Requires="a14">
          <p:sp>
            <p:nvSpPr>
              <p:cNvPr id="2" name="文本框 1"/>
              <p:cNvSpPr txBox="1"/>
              <p:nvPr/>
            </p:nvSpPr>
            <p:spPr>
              <a:xfrm>
                <a:off x="7278421" y="1525972"/>
                <a:ext cx="628142" cy="678892"/>
              </a:xfrm>
              <a:prstGeom prst="rect">
                <a:avLst/>
              </a:prstGeom>
              <a:noFill/>
            </p:spPr>
            <p:txBody>
              <a:bodyPr vert="horz" wrap="none" rtlCol="0" anchor="ctr">
                <a:noAutofit/>
              </a:bodyPr>
              <a:lstStyle/>
              <a:p>
                <a:pPr fontAlgn="b">
                  <a:lnSpc>
                    <a:spcPct val="130000"/>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𝑛</m:t>
                        </m:r>
                        <m:r>
                          <m:rPr>
                            <m:sty m:val="p"/>
                          </m:rP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π</m:t>
                        </m:r>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𝑅</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180</m:t>
                        </m:r>
                      </m:den>
                    </m:f>
                  </m:oMath>
                </a14:m>
                <a:r>
                  <a:rPr lang="zh-CN" altLang="en-US" dirty="0">
                    <a:solidFill>
                      <a:srgbClr val="FF0000"/>
                    </a:solidFill>
                  </a:rPr>
                  <a:t>　</a:t>
                </a:r>
                <a:endParaRPr lang="zh-CN" altLang="en-US" dirty="0">
                  <a:solidFill>
                    <a:srgbClr val="FF0000"/>
                  </a:solidFill>
                </a:endParaRPr>
              </a:p>
            </p:txBody>
          </p:sp>
        </mc:Choice>
        <mc:Fallback>
          <p:sp>
            <p:nvSpPr>
              <p:cNvPr id="2" name="文本框 1"/>
              <p:cNvSpPr txBox="1">
                <a:spLocks noRot="1" noChangeAspect="1" noMove="1" noResize="1" noEditPoints="1" noAdjustHandles="1" noChangeArrowheads="1" noChangeShapeType="1" noTextEdit="1"/>
              </p:cNvSpPr>
              <p:nvPr/>
            </p:nvSpPr>
            <p:spPr>
              <a:xfrm>
                <a:off x="7278421" y="1525972"/>
                <a:ext cx="628142" cy="678892"/>
              </a:xfrm>
              <a:prstGeom prst="rect">
                <a:avLst/>
              </a:prstGeom>
              <a:blipFill rotWithShape="1">
                <a:blip r:embed="rId4"/>
                <a:stretch>
                  <a:fillRect l="-8" t="-10" r="-23223" b="21"/>
                </a:stretch>
              </a:blipFill>
            </p:spPr>
            <p:txBody>
              <a:bodyPr/>
              <a:lstStyle/>
              <a:p>
                <a:r>
                  <a:rPr lang="zh-CN" altLang="en-US">
                    <a:noFill/>
                  </a:rPr>
                  <a:t> </a:t>
                </a:r>
              </a:p>
            </p:txBody>
          </p:sp>
        </mc:Fallback>
      </mc:AlternateContent>
      <p:sp>
        <p:nvSpPr>
          <p:cNvPr id="4" name="文本框 3"/>
          <p:cNvSpPr txBox="1"/>
          <p:nvPr/>
        </p:nvSpPr>
        <p:spPr>
          <a:xfrm>
            <a:off x="8984389" y="2308923"/>
            <a:ext cx="1094487" cy="517983"/>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黑体" panose="02010609060101010101" pitchFamily="24" charset="-122"/>
                <a:cs typeface="宋体" panose="02010600030101010101" pitchFamily="2" charset="-122"/>
              </a:rPr>
              <a:t>扇形</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5" name="文本框 4"/>
              <p:cNvSpPr txBox="1"/>
              <p:nvPr/>
            </p:nvSpPr>
            <p:spPr>
              <a:xfrm>
                <a:off x="8004473" y="2593327"/>
                <a:ext cx="746886" cy="835673"/>
              </a:xfrm>
              <a:prstGeom prst="rect">
                <a:avLst/>
              </a:prstGeom>
              <a:noFill/>
            </p:spPr>
            <p:txBody>
              <a:bodyPr vert="horz" wrap="none" rtlCol="0" anchor="ctr">
                <a:noAutofit/>
              </a:bodyPr>
              <a:lstStyle/>
              <a:p>
                <a:pPr fontAlgn="b">
                  <a:lnSpc>
                    <a:spcPct val="130000"/>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𝑛</m:t>
                        </m:r>
                        <m:r>
                          <m:rPr>
                            <m:sty m:val="p"/>
                          </m:rP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π</m:t>
                        </m:r>
                        <m:sSup>
                          <m:sSup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ctrlPr>
                          </m:sSupPr>
                          <m:e>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𝑅</m:t>
                            </m:r>
                          </m:e>
                          <m:sup>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2</m:t>
                            </m:r>
                          </m:sup>
                        </m:sSup>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360</m:t>
                        </m:r>
                      </m:den>
                    </m:f>
                  </m:oMath>
                </a14:m>
                <a:r>
                  <a:rPr lang="zh-CN" altLang="en-US" dirty="0">
                    <a:solidFill>
                      <a:srgbClr val="FF0000"/>
                    </a:solidFill>
                  </a:rPr>
                  <a:t>　</a:t>
                </a:r>
                <a:endParaRPr lang="zh-CN" altLang="en-US" dirty="0">
                  <a:solidFill>
                    <a:srgbClr val="FF0000"/>
                  </a:solidFill>
                </a:endParaRPr>
              </a:p>
            </p:txBody>
          </p:sp>
        </mc:Choice>
        <mc:Fallback>
          <p:sp>
            <p:nvSpPr>
              <p:cNvPr id="5" name="文本框 4"/>
              <p:cNvSpPr txBox="1">
                <a:spLocks noRot="1" noChangeAspect="1" noMove="1" noResize="1" noEditPoints="1" noAdjustHandles="1" noChangeArrowheads="1" noChangeShapeType="1" noTextEdit="1"/>
              </p:cNvSpPr>
              <p:nvPr/>
            </p:nvSpPr>
            <p:spPr>
              <a:xfrm>
                <a:off x="8004473" y="2593327"/>
                <a:ext cx="746886" cy="835673"/>
              </a:xfrm>
              <a:prstGeom prst="rect">
                <a:avLst/>
              </a:prstGeom>
              <a:blipFill rotWithShape="1">
                <a:blip r:embed="rId5"/>
                <a:stretch>
                  <a:fillRect l="-40" t="-74" r="-1949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文本框 6"/>
              <p:cNvSpPr txBox="1"/>
              <p:nvPr/>
            </p:nvSpPr>
            <p:spPr>
              <a:xfrm>
                <a:off x="9733357" y="2636912"/>
                <a:ext cx="578549" cy="835673"/>
              </a:xfrm>
              <a:prstGeom prst="rect">
                <a:avLst/>
              </a:prstGeom>
              <a:noFill/>
            </p:spPr>
            <p:txBody>
              <a:bodyPr vert="horz" wrap="none" rtlCol="0" anchor="ctr">
                <a:noAutofit/>
              </a:bodyPr>
              <a:lstStyle/>
              <a:p>
                <a:pPr fontAlgn="b">
                  <a:lnSpc>
                    <a:spcPct val="130000"/>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2</m:t>
                        </m:r>
                      </m:den>
                    </m:f>
                  </m:oMath>
                </a14:m>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Times New Roman" panose="02020603050405020304" pitchFamily="24"/>
                    <a:cs typeface="宋体" panose="02010600030101010101" pitchFamily="2" charset="-122"/>
                  </a:rPr>
                  <a:t>lR</a:t>
                </a:r>
                <a:endParaRPr lang="zh-CN" altLang="en-US">
                  <a:solidFill>
                    <a:srgbClr val="FF0000"/>
                  </a:solidFill>
                </a:endParaRPr>
              </a:p>
            </p:txBody>
          </p:sp>
        </mc:Choice>
        <mc:Fallback>
          <p:sp>
            <p:nvSpPr>
              <p:cNvPr id="7" name="文本框 6"/>
              <p:cNvSpPr txBox="1">
                <a:spLocks noRot="1" noChangeAspect="1" noMove="1" noResize="1" noEditPoints="1" noAdjustHandles="1" noChangeArrowheads="1" noChangeShapeType="1" noTextEdit="1"/>
              </p:cNvSpPr>
              <p:nvPr/>
            </p:nvSpPr>
            <p:spPr>
              <a:xfrm>
                <a:off x="9733357" y="2636912"/>
                <a:ext cx="578549" cy="835673"/>
              </a:xfrm>
              <a:prstGeom prst="rect">
                <a:avLst/>
              </a:prstGeom>
              <a:blipFill rotWithShape="1">
                <a:blip r:embed="rId6"/>
                <a:stretch>
                  <a:fillRect l="-13" t="-47" r="24" b="4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blinds(horizontal)">
                                      <p:cBhvr>
                                        <p:cTn id="2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7"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324" name="yt_shape_14324"/>
              <p:cNvSpPr txBox="1"/>
              <p:nvPr/>
            </p:nvSpPr>
            <p:spPr>
              <a:xfrm>
                <a:off x="540119" y="900000"/>
                <a:ext cx="11111999" cy="986489"/>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14</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cs typeface="宋体" panose="02010600030101010101" pitchFamily="2" charset="-122"/>
                  </a:rPr>
                  <a:t>原创题</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如图</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ABCD</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是边长为</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的正方形</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其中</a:t>
                </a:r>
                <a14:m>
                  <m:oMath xmlns:m="http://schemas.openxmlformats.org/officeDocument/2006/math">
                    <m:groupChr>
                      <m:groupChrPr>
                        <m:chr m:val="⏜"/>
                        <m:pos m:val="top"/>
                        <m:vertJc m:val="bot"/>
                        <m:ctrlPr>
                          <a:rPr lang="en-US" altLang="zh-CN" sz="2400" b="0" i="1">
                            <a:solidFill>
                              <a:srgbClr val="000000"/>
                            </a:solidFill>
                            <a:effectLst/>
                            <a:latin typeface="Cambria Math" panose="02040503050406030204" pitchFamily="18" charset="0"/>
                            <a:ea typeface="Cambria Math" panose="02040503050406030204" pitchFamily="18" charset="0"/>
                          </a:rPr>
                        </m:ctrlPr>
                      </m:groupChrPr>
                      <m:e>
                        <m:r>
                          <a:rPr lang="en-US" altLang="zh-CN" sz="2400" b="0" i="1">
                            <a:solidFill>
                              <a:srgbClr val="000000"/>
                            </a:solidFill>
                            <a:effectLst/>
                            <a:latin typeface="Cambria Math" panose="02040503050406030204" pitchFamily="18" charset="0"/>
                            <a:ea typeface="Cambria Math" panose="02040503050406030204" pitchFamily="18" charset="0"/>
                          </a:rPr>
                          <m:t>𝐷𝐸</m:t>
                        </m:r>
                      </m:e>
                    </m:groupChr>
                  </m:oMath>
                </a14:m>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groupChr>
                      <m:groupChrPr>
                        <m:chr m:val="⏜"/>
                        <m:pos m:val="top"/>
                        <m:vertJc m:val="bot"/>
                        <m:ctrlPr>
                          <a:rPr lang="en-US" altLang="zh-CN" sz="2400" b="0" i="1">
                            <a:solidFill>
                              <a:srgbClr val="000000"/>
                            </a:solidFill>
                            <a:effectLst/>
                            <a:latin typeface="Cambria Math" panose="02040503050406030204" pitchFamily="18" charset="0"/>
                            <a:ea typeface="Cambria Math" panose="02040503050406030204" pitchFamily="18" charset="0"/>
                          </a:rPr>
                        </m:ctrlPr>
                      </m:groupChrPr>
                      <m:e>
                        <m:r>
                          <a:rPr lang="en-US" altLang="zh-CN" sz="2400" b="0" i="1">
                            <a:solidFill>
                              <a:srgbClr val="000000"/>
                            </a:solidFill>
                            <a:effectLst/>
                            <a:latin typeface="Cambria Math" panose="02040503050406030204" pitchFamily="18" charset="0"/>
                            <a:ea typeface="Cambria Math" panose="02040503050406030204" pitchFamily="18" charset="0"/>
                          </a:rPr>
                          <m:t>𝐸𝐹</m:t>
                        </m:r>
                      </m:e>
                    </m:groupChr>
                  </m:oMath>
                </a14:m>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groupChr>
                      <m:groupChrPr>
                        <m:chr m:val="⏜"/>
                        <m:pos m:val="top"/>
                        <m:vertJc m:val="bot"/>
                        <m:ctrlPr>
                          <a:rPr lang="en-US" altLang="zh-CN" sz="2400" b="0" i="1">
                            <a:solidFill>
                              <a:srgbClr val="000000"/>
                            </a:solidFill>
                            <a:effectLst/>
                            <a:latin typeface="Cambria Math" panose="02040503050406030204" pitchFamily="18" charset="0"/>
                            <a:ea typeface="Cambria Math" panose="02040503050406030204" pitchFamily="18" charset="0"/>
                          </a:rPr>
                        </m:ctrlPr>
                      </m:groupChrPr>
                      <m:e>
                        <m:r>
                          <a:rPr lang="en-US" altLang="zh-CN" sz="2400" b="0" i="1">
                            <a:solidFill>
                              <a:srgbClr val="000000"/>
                            </a:solidFill>
                            <a:effectLst/>
                            <a:latin typeface="Cambria Math" panose="02040503050406030204" pitchFamily="18" charset="0"/>
                            <a:ea typeface="Cambria Math" panose="02040503050406030204" pitchFamily="18" charset="0"/>
                          </a:rPr>
                          <m:t>𝐹𝐺</m:t>
                        </m:r>
                      </m:e>
                    </m:groupChr>
                  </m:oMath>
                </a14:m>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的圆心依次是点</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B</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14324" name="yt_shape_14324"/>
              <p:cNvSpPr txBox="1">
                <a:spLocks noRot="1" noChangeAspect="1" noMove="1" noResize="1" noEditPoints="1" noAdjustHandles="1" noChangeArrowheads="1" noChangeShapeType="1" noTextEdit="1"/>
              </p:cNvSpPr>
              <p:nvPr/>
            </p:nvSpPr>
            <p:spPr>
              <a:xfrm>
                <a:off x="540119" y="900000"/>
                <a:ext cx="11111999" cy="986489"/>
              </a:xfrm>
              <a:prstGeom prst="rect">
                <a:avLst/>
              </a:prstGeom>
              <a:blipFill rotWithShape="1">
                <a:blip r:embed="rId1"/>
                <a:stretch>
                  <a:fillRect l="-3" t="-21" r="5" b="55"/>
                </a:stretch>
              </a:blipFill>
            </p:spPr>
            <p:txBody>
              <a:bodyPr/>
              <a:lstStyle/>
              <a:p>
                <a:r>
                  <a:rPr lang="zh-CN" altLang="en-US">
                    <a:noFill/>
                  </a:rPr>
                  <a:t> </a:t>
                </a:r>
              </a:p>
            </p:txBody>
          </p:sp>
        </mc:Fallback>
      </mc:AlternateContent>
      <p:pic>
        <p:nvPicPr>
          <p:cNvPr id="14326" name="yt_image_14326"/>
          <p:cNvPicPr>
            <a:picLocks noChangeAspect="1" noChangeArrowheads="1"/>
          </p:cNvPicPr>
          <p:nvPr/>
        </p:nvPicPr>
        <p:blipFill>
          <a:blip r:embed="rId2" cstate="print"/>
          <a:srcRect/>
          <a:stretch>
            <a:fillRect/>
          </a:stretch>
        </p:blipFill>
        <p:spPr bwMode="auto">
          <a:xfrm>
            <a:off x="9356606" y="2062395"/>
            <a:ext cx="2295275" cy="1606108"/>
          </a:xfrm>
          <a:prstGeom prst="rect">
            <a:avLst/>
          </a:prstGeom>
          <a:noFill/>
          <a:extLst>
            <a:ext uri="{909E8E84-426E-40DD-AFC4-6F175D3DCCD1}">
              <a14:hiddenFill xmlns:a14="http://schemas.microsoft.com/office/drawing/2010/main">
                <a:solidFill>
                  <a:srgbClr val="FFFFFF"/>
                </a:solidFill>
              </a14:hiddenFill>
            </a:ext>
          </a:extLst>
        </p:spPr>
      </p:pic>
      <p:sp>
        <p:nvSpPr>
          <p:cNvPr id="14328" name="yt_shape_14328"/>
          <p:cNvSpPr txBox="1"/>
          <p:nvPr/>
        </p:nvSpPr>
        <p:spPr>
          <a:xfrm>
            <a:off x="540000" y="1963638"/>
            <a:ext cx="8141652"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点</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D</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沿三条圆弧运动到点</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G</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所经过的路线长为</a:t>
            </a:r>
            <a:r>
              <a:rPr lang="zh-CN" altLang="zh-CN" sz="100" b="0" i="1" spc="-10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en-US" altLang="zh-CN" sz="2400" b="0" i="0" u="sng">
                <a:solidFill>
                  <a:srgbClr val="FF0000">
                    <a:alpha val="0"/>
                  </a:srgbClr>
                </a:solidFill>
                <a:effectLst/>
                <a:uFill>
                  <a:solidFill>
                    <a:srgbClr val="000000"/>
                  </a:solidFill>
                </a:uFill>
                <a:latin typeface="Times New Roman" panose="02020603050405020304" pitchFamily="24"/>
                <a:ea typeface="Times New Roman" panose="02020603050405020304" pitchFamily="24"/>
                <a:cs typeface="宋体" panose="02010600030101010101" pitchFamily="2" charset="-122"/>
              </a:rPr>
              <a:t>6π</a:t>
            </a:r>
            <a:r>
              <a:rPr lang="zh-CN" altLang="zh-CN" sz="2400" b="0" i="1" u="sng">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a:noFill/>
                <a:effectLst/>
                <a:latin typeface="Times New Roman" panose="02020603050405020304" pitchFamily="24"/>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444514" y="1916832"/>
            <a:ext cx="486474"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Times New Roman" panose="02020603050405020304" pitchFamily="24"/>
                <a:cs typeface="宋体" panose="02010600030101010101" pitchFamily="2" charset="-122"/>
              </a:rPr>
              <a:t>6π</a:t>
            </a:r>
            <a:endParaRPr lang="zh-CN" altLang="en-US">
              <a:solidFill>
                <a:srgbClr val="FF0000"/>
              </a:solidFill>
            </a:endParaRPr>
          </a:p>
        </p:txBody>
      </p:sp>
      <p:sp>
        <p:nvSpPr>
          <p:cNvPr id="3" name="yt_shape_14329"/>
          <p:cNvSpPr txBox="1"/>
          <p:nvPr/>
        </p:nvSpPr>
        <p:spPr>
          <a:xfrm>
            <a:off x="540000" y="2478429"/>
            <a:ext cx="6668492"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判断直线</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GB</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与</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DF</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的位置关系</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并说明理由</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4" name="yt_shape_14330"/>
          <p:cNvSpPr txBox="1"/>
          <p:nvPr/>
        </p:nvSpPr>
        <p:spPr>
          <a:xfrm>
            <a:off x="540000" y="2957732"/>
            <a:ext cx="4206280"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解</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GB</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DF</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理由如下</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5" name="yt_shape_14331"/>
          <p:cNvSpPr txBox="1"/>
          <p:nvPr/>
        </p:nvSpPr>
        <p:spPr>
          <a:xfrm>
            <a:off x="540000" y="3437035"/>
            <a:ext cx="2890215"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延长</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GB</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交</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FD</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于点</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H</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6" name="yt_shape_14332"/>
          <p:cNvSpPr txBox="1"/>
          <p:nvPr/>
        </p:nvSpPr>
        <p:spPr>
          <a:xfrm>
            <a:off x="540000" y="3916338"/>
            <a:ext cx="2975173"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易证</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FDC</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GBC</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7" name="yt_shape_14333"/>
          <p:cNvSpPr txBox="1"/>
          <p:nvPr/>
        </p:nvSpPr>
        <p:spPr>
          <a:xfrm>
            <a:off x="540000" y="4395641"/>
            <a:ext cx="1795363" cy="428515"/>
          </a:xfrm>
          <a:prstGeom prst="rect">
            <a:avLst/>
          </a:prstGeom>
        </p:spPr>
        <p:txBody>
          <a:bodyPr vert="horz" wrap="none" lIns="0" tIns="0" rIns="0" bIns="0" rtlCol="0">
            <a:spAutoFit/>
          </a:bodyPr>
          <a:lstStyle/>
          <a:p>
            <a:pPr algn="l" eaLnBrk="1" latinLnBrk="0" hangingPunct="0">
              <a:lnSpc>
                <a:spcPct val="130000"/>
              </a:lnSpc>
            </a:pP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F</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G</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8" name="yt_shape_14334"/>
          <p:cNvSpPr txBox="1"/>
          <p:nvPr/>
        </p:nvSpPr>
        <p:spPr>
          <a:xfrm>
            <a:off x="540000" y="4874944"/>
            <a:ext cx="3265317" cy="428515"/>
          </a:xfrm>
          <a:prstGeom prst="rect">
            <a:avLst/>
          </a:prstGeom>
        </p:spPr>
        <p:txBody>
          <a:bodyPr vert="horz" wrap="none" lIns="0" tIns="0" rIns="0" bIns="0" rtlCol="0">
            <a:spAutoFit/>
          </a:bodyPr>
          <a:lstStyle/>
          <a:p>
            <a:pPr algn="l" eaLnBrk="1" latinLnBrk="0" hangingPunct="0">
              <a:lnSpc>
                <a:spcPct val="130000"/>
              </a:lnSpc>
            </a:pP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F</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FDC</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90</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9" name="yt_shape_14335"/>
          <p:cNvSpPr txBox="1"/>
          <p:nvPr/>
        </p:nvSpPr>
        <p:spPr>
          <a:xfrm>
            <a:off x="540000" y="5354247"/>
            <a:ext cx="3300584" cy="428515"/>
          </a:xfrm>
          <a:prstGeom prst="rect">
            <a:avLst/>
          </a:prstGeom>
        </p:spPr>
        <p:txBody>
          <a:bodyPr vert="horz" wrap="none" lIns="0" tIns="0" rIns="0" bIns="0" rtlCol="0">
            <a:spAutoFit/>
          </a:bodyPr>
          <a:lstStyle/>
          <a:p>
            <a:pPr algn="l" eaLnBrk="1" latinLnBrk="0" hangingPunct="0">
              <a:lnSpc>
                <a:spcPct val="130000"/>
              </a:lnSpc>
            </a:pP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G</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FDC</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90</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yt_shape_14336"/>
          <p:cNvSpPr txBox="1"/>
          <p:nvPr/>
        </p:nvSpPr>
        <p:spPr>
          <a:xfrm>
            <a:off x="540000" y="5833550"/>
            <a:ext cx="2515112"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即</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GHD</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90</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yt_shape_14337"/>
          <p:cNvSpPr txBox="1"/>
          <p:nvPr/>
        </p:nvSpPr>
        <p:spPr>
          <a:xfrm>
            <a:off x="540000" y="6312853"/>
            <a:ext cx="1590179" cy="428515"/>
          </a:xfrm>
          <a:prstGeom prst="rect">
            <a:avLst/>
          </a:prstGeom>
        </p:spPr>
        <p:txBody>
          <a:bodyPr vert="horz" wrap="none" lIns="0" tIns="0" rIns="0" bIns="0" rtlCol="0">
            <a:spAutoFit/>
          </a:bodyPr>
          <a:lstStyle/>
          <a:p>
            <a:pPr algn="l" eaLnBrk="1" latinLnBrk="0" hangingPunct="0">
              <a:lnSpc>
                <a:spcPct val="130000"/>
              </a:lnSpc>
            </a:pP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GB</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DF</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12" name="yt_image_14338"/>
          <p:cNvPicPr>
            <a:picLocks noChangeAspect="1" noChangeArrowheads="1"/>
          </p:cNvPicPr>
          <p:nvPr/>
        </p:nvPicPr>
        <p:blipFill>
          <a:blip r:embed="rId3" cstate="print"/>
          <a:srcRect/>
          <a:stretch>
            <a:fillRect/>
          </a:stretch>
        </p:blipFill>
        <p:spPr bwMode="auto">
          <a:xfrm>
            <a:off x="9494681" y="3897072"/>
            <a:ext cx="2019124" cy="147614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linds(horizontal)">
                                      <p:cBhvr>
                                        <p:cTn id="15" dur="500"/>
                                        <p:tgtEl>
                                          <p:spTgt spid="5">
                                            <p:txEl>
                                              <p:pRg st="0" end="0"/>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blinds(horizontal)">
                                      <p:cBhvr>
                                        <p:cTn id="18" dur="500"/>
                                        <p:tgtEl>
                                          <p:spTgt spid="6">
                                            <p:txEl>
                                              <p:pRg st="0" end="0"/>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blinds(horizontal)">
                                      <p:cBhvr>
                                        <p:cTn id="21" dur="500"/>
                                        <p:tgtEl>
                                          <p:spTgt spid="7">
                                            <p:txEl>
                                              <p:pRg st="0" end="0"/>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blinds(horizontal)">
                                      <p:cBhvr>
                                        <p:cTn id="24" dur="500"/>
                                        <p:tgtEl>
                                          <p:spTgt spid="8">
                                            <p:txEl>
                                              <p:pRg st="0" end="0"/>
                                            </p:txEl>
                                          </p:spTgt>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500"/>
                                        <p:tgtEl>
                                          <p:spTgt spid="9">
                                            <p:txEl>
                                              <p:pRg st="0" end="0"/>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0">
                                            <p:txEl>
                                              <p:pRg st="0" end="0"/>
                                            </p:txEl>
                                          </p:spTgt>
                                        </p:tgtEl>
                                        <p:attrNameLst>
                                          <p:attrName>style.visibility</p:attrName>
                                        </p:attrNameLst>
                                      </p:cBhvr>
                                      <p:to>
                                        <p:strVal val="visible"/>
                                      </p:to>
                                    </p:set>
                                    <p:animEffect transition="in" filter="blinds(horizontal)">
                                      <p:cBhvr>
                                        <p:cTn id="30" dur="500"/>
                                        <p:tgtEl>
                                          <p:spTgt spid="10">
                                            <p:txEl>
                                              <p:pRg st="0" end="0"/>
                                            </p:txEl>
                                          </p:spTgt>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1">
                                            <p:txEl>
                                              <p:pRg st="0" end="0"/>
                                            </p:txEl>
                                          </p:spTgt>
                                        </p:tgtEl>
                                        <p:attrNameLst>
                                          <p:attrName>style.visibility</p:attrName>
                                        </p:attrNameLst>
                                      </p:cBhvr>
                                      <p:to>
                                        <p:strVal val="visible"/>
                                      </p:to>
                                    </p:set>
                                    <p:animEffect transition="in" filter="blinds(horizontal)">
                                      <p:cBhvr>
                                        <p:cTn id="33" dur="500"/>
                                        <p:tgtEl>
                                          <p:spTgt spid="11">
                                            <p:txEl>
                                              <p:pRg st="0" end="0"/>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linds(horizontal)">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P spid="8" grpId="0" build="allAtOnce"/>
      <p:bldP spid="9" grpId="0" build="allAtOnce"/>
      <p:bldP spid="10" grpId="0" build="allAtOnce"/>
      <p:bldP spid="11"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40" name="yt_shape_14340"/>
          <p:cNvSpPr txBox="1"/>
          <p:nvPr/>
        </p:nvSpPr>
        <p:spPr>
          <a:xfrm>
            <a:off x="540000" y="900000"/>
            <a:ext cx="4257576" cy="711028"/>
          </a:xfrm>
          <a:prstGeom prst="rect">
            <a:avLst/>
          </a:prstGeom>
        </p:spPr>
        <p:txBody>
          <a:bodyPr vert="horz" wrap="none" lIns="0" tIns="0" rIns="0" bIns="0" rtlCol="0">
            <a:spAutoFit/>
          </a:bodyPr>
          <a:lstStyle/>
          <a:p>
            <a:pPr algn="l" eaLnBrk="1" latinLnBrk="0" hangingPunct="0">
              <a:lnSpc>
                <a:spcPct val="130000"/>
              </a:lnSpc>
            </a:pPr>
            <a:r>
              <a:rPr lang="zh-CN" altLang="zh-CN" sz="3900" b="0" i="0" u="none" spc="33200">
                <a:noFill/>
                <a:effectLst/>
                <a:latin typeface="NEU-BZ-S92" pitchFamily="39"/>
                <a:ea typeface="宋体" panose="02010600030101010101" pitchFamily="2" charset="-122"/>
                <a:cs typeface="宋体" panose="02010600030101010101" pitchFamily="2" charset="-122"/>
                <a:sym typeface="Finished"/>
              </a:rPr>
              <a:t>⁠</a:t>
            </a:r>
            <a:endParaRPr lang="zh-CN" altLang="zh-CN" sz="3900" b="0" i="0" u="none" spc="33200">
              <a:solidFill>
                <a:srgbClr val="1EE3CF"/>
              </a:solidFill>
              <a:effectLst/>
              <a:latin typeface="NEU-BZ-S92" pitchFamily="39"/>
              <a:ea typeface="宋体" panose="02010600030101010101" pitchFamily="2" charset="-122"/>
              <a:cs typeface="宋体" panose="02010600030101010101" pitchFamily="2" charset="-122"/>
              <a:sym typeface="Finished"/>
              <a:hlinkClick r:id="" action="ppaction://macro?name={&quot;type&quot;:&quot;ImageText&quot;,&quot;item&quot;:&quot;ImageText&quot;,&quot;path&quot;:&quot;\\ImageTexts\\951cd14c-3ac0-4ea9-a290-e354c7308ada.png&quot;}"/>
            </a:endParaRPr>
          </a:p>
        </p:txBody>
      </p:sp>
      <p:sp>
        <p:nvSpPr>
          <p:cNvPr id="14341" name="yt_shape_14341"/>
          <p:cNvSpPr txBox="1"/>
          <p:nvPr/>
        </p:nvSpPr>
        <p:spPr>
          <a:xfrm>
            <a:off x="540119" y="1661816"/>
            <a:ext cx="11111999" cy="1134862"/>
          </a:xfrm>
          <a:prstGeom prst="rect">
            <a:avLst/>
          </a:prstGeom>
        </p:spPr>
        <p:txBody>
          <a:bodyPr vert="horz" wrap="square" lIns="0" tIns="0" rIns="0" bIns="0" rtlCol="0">
            <a:spAutoFit/>
          </a:bodyPr>
          <a:lstStyle/>
          <a:p>
            <a:pPr algn="l" eaLnBrk="1" latinLnBrk="0" hangingPunct="0">
              <a:lnSpc>
                <a:spcPct val="105000"/>
              </a:lnSpc>
            </a:pPr>
            <a:r>
              <a:rPr lang="en-US" altLang="zh-CN" sz="2400" b="0" i="0"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15</a:t>
            </a:r>
            <a:r>
              <a:rPr lang="en-US" altLang="zh-CN" sz="2400" b="0" i="0" u="none" spc="15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spc="15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spc="150">
                <a:solidFill>
                  <a:srgbClr val="000000"/>
                </a:solidFill>
                <a:effectLst/>
                <a:latin typeface="Times New Roman" panose="02020603050405020304" pitchFamily="24"/>
                <a:ea typeface="楷体" panose="02010609060101010101" pitchFamily="24" charset="-122"/>
                <a:cs typeface="宋体" panose="02010600030101010101" pitchFamily="2" charset="-122"/>
              </a:rPr>
              <a:t>核心素养</a:t>
            </a:r>
            <a:r>
              <a:rPr lang="en-US" altLang="zh-CN" sz="2400" b="0" i="0"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zh-CN" altLang="zh-CN" sz="2400" b="0" i="0" u="none" spc="150">
                <a:solidFill>
                  <a:srgbClr val="000000"/>
                </a:solidFill>
                <a:effectLst/>
                <a:latin typeface="Times New Roman" panose="02020603050405020304" pitchFamily="24"/>
                <a:ea typeface="楷体" panose="02010609060101010101" pitchFamily="24" charset="-122"/>
                <a:cs typeface="宋体" panose="02010600030101010101" pitchFamily="2" charset="-122"/>
              </a:rPr>
              <a:t>应用意识</a:t>
            </a:r>
            <a:r>
              <a:rPr lang="zh-CN" altLang="zh-CN" sz="2400" b="0" i="0" u="none" spc="15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spc="150">
                <a:solidFill>
                  <a:srgbClr val="000000"/>
                </a:solidFill>
                <a:effectLst/>
                <a:latin typeface="Times New Roman" panose="02020603050405020304" pitchFamily="24"/>
                <a:ea typeface="宋体" panose="02010600030101010101" pitchFamily="2" charset="-122"/>
                <a:cs typeface="宋体" panose="02010600030101010101" pitchFamily="2" charset="-122"/>
              </a:rPr>
              <a:t>如图</a:t>
            </a:r>
            <a:r>
              <a:rPr lang="zh-CN" altLang="zh-CN" sz="2400" b="0" i="0" u="none" spc="15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spc="150">
                <a:solidFill>
                  <a:srgbClr val="000000"/>
                </a:solidFill>
                <a:effectLst/>
                <a:latin typeface="Times New Roman" panose="02020603050405020304" pitchFamily="24"/>
                <a:ea typeface="宋体" panose="02010600030101010101" pitchFamily="2" charset="-122"/>
                <a:cs typeface="宋体" panose="02010600030101010101" pitchFamily="2" charset="-122"/>
              </a:rPr>
              <a:t>已知</a:t>
            </a:r>
            <a:r>
              <a:rPr lang="en-US" altLang="zh-CN" sz="2400" b="0" i="0"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O</a:t>
            </a:r>
            <a:r>
              <a:rPr lang="zh-CN" altLang="zh-CN" sz="2400" b="0" i="0" u="none" spc="150">
                <a:solidFill>
                  <a:srgbClr val="000000"/>
                </a:solidFill>
                <a:effectLst/>
                <a:latin typeface="Times New Roman" panose="02020603050405020304" pitchFamily="24"/>
                <a:ea typeface="宋体" panose="02010600030101010101" pitchFamily="2" charset="-122"/>
                <a:cs typeface="宋体" panose="02010600030101010101" pitchFamily="2" charset="-122"/>
              </a:rPr>
              <a:t>是</a:t>
            </a:r>
            <a:r>
              <a:rPr lang="en-US" altLang="zh-CN" sz="2400" b="0" i="0"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ABC</a:t>
            </a:r>
            <a:r>
              <a:rPr lang="zh-CN" altLang="zh-CN" sz="2400" b="0" i="0" u="none" spc="150">
                <a:solidFill>
                  <a:srgbClr val="000000"/>
                </a:solidFill>
                <a:effectLst/>
                <a:latin typeface="Times New Roman" panose="02020603050405020304" pitchFamily="24"/>
                <a:ea typeface="宋体" panose="02010600030101010101" pitchFamily="2" charset="-122"/>
                <a:cs typeface="宋体" panose="02010600030101010101" pitchFamily="2" charset="-122"/>
              </a:rPr>
              <a:t>的外接圆</a:t>
            </a:r>
            <a:r>
              <a:rPr lang="zh-CN" altLang="zh-CN" sz="2400" b="0" i="0" u="none" spc="15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AC</a:t>
            </a:r>
            <a:r>
              <a:rPr lang="zh-CN" altLang="zh-CN" sz="2400" b="0" i="0" u="none" spc="150">
                <a:solidFill>
                  <a:srgbClr val="000000"/>
                </a:solidFill>
                <a:effectLst/>
                <a:latin typeface="Times New Roman" panose="02020603050405020304" pitchFamily="24"/>
                <a:ea typeface="宋体" panose="02010600030101010101" pitchFamily="2" charset="-122"/>
                <a:cs typeface="宋体" panose="02010600030101010101" pitchFamily="2" charset="-122"/>
              </a:rPr>
              <a:t>是直径</a:t>
            </a:r>
            <a:r>
              <a:rPr lang="zh-CN" altLang="zh-CN" sz="2400" b="0" i="0" u="none" spc="15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zh-CN" altLang="zh-CN" sz="2400" b="0" i="0" u="none" spc="15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30</a:t>
            </a:r>
            <a:r>
              <a:rPr lang="en-US" altLang="zh-CN" sz="2400" b="0" i="0" u="none" spc="15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spc="15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BC</a:t>
            </a:r>
            <a:r>
              <a:rPr lang="zh-CN" altLang="zh-CN" sz="2400" b="0" i="0" u="none" spc="15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spc="15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spc="150">
                <a:solidFill>
                  <a:srgbClr val="000000"/>
                </a:solidFill>
                <a:effectLst/>
                <a:latin typeface="Times New Roman" panose="02020603050405020304" pitchFamily="24"/>
                <a:ea typeface="宋体" panose="02010600030101010101" pitchFamily="2" charset="-122"/>
                <a:cs typeface="宋体" panose="02010600030101010101" pitchFamily="2" charset="-122"/>
              </a:rPr>
              <a:t>点</a:t>
            </a:r>
            <a:r>
              <a:rPr lang="en-US" altLang="zh-CN" sz="2400" b="0" i="1"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D</a:t>
            </a:r>
            <a:r>
              <a:rPr lang="zh-CN" altLang="zh-CN" sz="2400" b="0" i="0" u="none" spc="150">
                <a:solidFill>
                  <a:srgbClr val="000000"/>
                </a:solidFill>
                <a:effectLst/>
                <a:latin typeface="Times New Roman" panose="02020603050405020304" pitchFamily="24"/>
                <a:ea typeface="宋体" panose="02010600030101010101" pitchFamily="2" charset="-122"/>
                <a:cs typeface="宋体" panose="02010600030101010101" pitchFamily="2" charset="-122"/>
              </a:rPr>
              <a:t>是</a:t>
            </a:r>
            <a:r>
              <a:rPr lang="en-US" altLang="zh-CN" sz="2400" b="0" i="1"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AB</a:t>
            </a:r>
            <a:r>
              <a:rPr lang="zh-CN" altLang="zh-CN" sz="2400" b="0" i="0" u="none" spc="150">
                <a:solidFill>
                  <a:srgbClr val="000000"/>
                </a:solidFill>
                <a:effectLst/>
                <a:latin typeface="Times New Roman" panose="02020603050405020304" pitchFamily="24"/>
                <a:ea typeface="宋体" panose="02010600030101010101" pitchFamily="2" charset="-122"/>
                <a:cs typeface="宋体" panose="02010600030101010101" pitchFamily="2" charset="-122"/>
              </a:rPr>
              <a:t>的中点</a:t>
            </a:r>
            <a:r>
              <a:rPr lang="zh-CN" altLang="zh-CN" sz="2400" b="0" i="0" u="none" spc="15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spc="150">
                <a:solidFill>
                  <a:srgbClr val="000000"/>
                </a:solidFill>
                <a:effectLst/>
                <a:latin typeface="Times New Roman" panose="02020603050405020304" pitchFamily="24"/>
                <a:ea typeface="宋体" panose="02010600030101010101" pitchFamily="2" charset="-122"/>
                <a:cs typeface="宋体" panose="02010600030101010101" pitchFamily="2" charset="-122"/>
              </a:rPr>
              <a:t>连接</a:t>
            </a:r>
            <a:r>
              <a:rPr lang="en-US" altLang="zh-CN" sz="2400" b="0" i="1"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DO</a:t>
            </a:r>
            <a:r>
              <a:rPr lang="zh-CN" altLang="zh-CN" sz="2400" b="0" i="0" u="none" spc="150">
                <a:solidFill>
                  <a:srgbClr val="000000"/>
                </a:solidFill>
                <a:effectLst/>
                <a:latin typeface="Times New Roman" panose="02020603050405020304" pitchFamily="24"/>
                <a:ea typeface="宋体" panose="02010600030101010101" pitchFamily="2" charset="-122"/>
                <a:cs typeface="宋体" panose="02010600030101010101" pitchFamily="2" charset="-122"/>
              </a:rPr>
              <a:t>并延长交</a:t>
            </a:r>
            <a:r>
              <a:rPr lang="en-US" altLang="zh-CN" sz="2400" b="0" i="0"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O</a:t>
            </a:r>
            <a:r>
              <a:rPr lang="zh-CN" altLang="zh-CN" sz="2400" b="0" i="0" u="none" spc="150">
                <a:solidFill>
                  <a:srgbClr val="000000"/>
                </a:solidFill>
                <a:effectLst/>
                <a:latin typeface="Times New Roman" panose="02020603050405020304" pitchFamily="24"/>
                <a:ea typeface="宋体" panose="02010600030101010101" pitchFamily="2" charset="-122"/>
                <a:cs typeface="宋体" panose="02010600030101010101" pitchFamily="2" charset="-122"/>
              </a:rPr>
              <a:t>于点</a:t>
            </a:r>
            <a:r>
              <a:rPr lang="en-US" altLang="zh-CN" sz="2400" b="0" i="1"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P</a:t>
            </a:r>
            <a:r>
              <a:rPr lang="zh-CN" altLang="zh-CN" sz="2400" b="0" i="0" u="none" spc="15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spc="150">
                <a:solidFill>
                  <a:srgbClr val="000000"/>
                </a:solidFill>
                <a:effectLst/>
                <a:latin typeface="Times New Roman" panose="02020603050405020304" pitchFamily="24"/>
                <a:ea typeface="宋体" panose="02010600030101010101" pitchFamily="2" charset="-122"/>
                <a:cs typeface="宋体" panose="02010600030101010101" pitchFamily="2" charset="-122"/>
              </a:rPr>
              <a:t>过点</a:t>
            </a:r>
            <a:r>
              <a:rPr lang="en-US" altLang="zh-CN" sz="2400" b="0" i="1"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P</a:t>
            </a:r>
            <a:r>
              <a:rPr lang="zh-CN" altLang="zh-CN" sz="2400" b="0" i="0" u="none" spc="150">
                <a:solidFill>
                  <a:srgbClr val="000000"/>
                </a:solidFill>
                <a:effectLst/>
                <a:latin typeface="Times New Roman" panose="02020603050405020304" pitchFamily="24"/>
                <a:ea typeface="宋体" panose="02010600030101010101" pitchFamily="2" charset="-122"/>
                <a:cs typeface="宋体" panose="02010600030101010101" pitchFamily="2" charset="-122"/>
              </a:rPr>
              <a:t>作</a:t>
            </a:r>
            <a:r>
              <a:rPr lang="en-US" altLang="zh-CN" sz="2400" b="0" i="1"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PF</a:t>
            </a:r>
            <a:r>
              <a:rPr lang="en-US" altLang="zh-CN" sz="2400" b="0" i="0"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AC</a:t>
            </a:r>
            <a:r>
              <a:rPr lang="zh-CN" altLang="zh-CN" sz="2400" b="0" i="0" u="none" spc="150">
                <a:solidFill>
                  <a:srgbClr val="000000"/>
                </a:solidFill>
                <a:effectLst/>
                <a:latin typeface="Times New Roman" panose="02020603050405020304" pitchFamily="24"/>
                <a:ea typeface="宋体" panose="02010600030101010101" pitchFamily="2" charset="-122"/>
                <a:cs typeface="宋体" panose="02010600030101010101" pitchFamily="2" charset="-122"/>
              </a:rPr>
              <a:t>于点</a:t>
            </a:r>
            <a:r>
              <a:rPr lang="en-US" altLang="zh-CN" sz="2400" b="0" i="1" u="none" spc="150">
                <a:solidFill>
                  <a:srgbClr val="000000"/>
                </a:solidFill>
                <a:effectLst/>
                <a:latin typeface="Times New Roman" panose="02020603050405020304" pitchFamily="24"/>
                <a:ea typeface="Times New Roman" panose="02020603050405020304" pitchFamily="24"/>
                <a:cs typeface="宋体" panose="02010600030101010101" pitchFamily="2" charset="-122"/>
              </a:rPr>
              <a:t>F</a:t>
            </a:r>
            <a:r>
              <a:rPr lang="en-US" altLang="zh-CN" sz="2400" b="0" i="0" u="none" spc="15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spc="15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mc:AlternateContent xmlns:mc="http://schemas.openxmlformats.org/markup-compatibility/2006">
        <mc:Choice xmlns:a14="http://schemas.microsoft.com/office/drawing/2010/main" Requires="a14">
          <p:sp>
            <p:nvSpPr>
              <p:cNvPr id="14342" name="yt_shape_14342"/>
              <p:cNvSpPr txBox="1"/>
              <p:nvPr/>
            </p:nvSpPr>
            <p:spPr>
              <a:xfrm>
                <a:off x="540000" y="2932088"/>
                <a:ext cx="4391330" cy="409536"/>
              </a:xfrm>
              <a:prstGeom prst="rect">
                <a:avLst/>
              </a:prstGeom>
            </p:spPr>
            <p:txBody>
              <a:bodyPr vert="horz" wrap="none" lIns="0" tIns="0" rIns="0" bIns="0" rtlCol="0">
                <a:spAutoFit/>
              </a:bodyPr>
              <a:lstStyle/>
              <a:p>
                <a:pPr algn="l" eaLnBrk="1" latinLnBrk="0" hangingPunct="0">
                  <a:lnSpc>
                    <a:spcPct val="105000"/>
                  </a:lnSpc>
                </a:pP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求</a:t>
                </a:r>
                <a14:m>
                  <m:oMath xmlns:m="http://schemas.openxmlformats.org/officeDocument/2006/math">
                    <m:groupChr>
                      <m:groupChrPr>
                        <m:chr m:val="⏜"/>
                        <m:pos m:val="top"/>
                        <m:vertJc m:val="bot"/>
                        <m:ctrlPr>
                          <a:rPr lang="en-US" altLang="zh-CN" sz="2400" b="0" i="1">
                            <a:solidFill>
                              <a:srgbClr val="000000"/>
                            </a:solidFill>
                            <a:effectLst/>
                            <a:latin typeface="Cambria Math" panose="02040503050406030204" pitchFamily="18" charset="0"/>
                            <a:ea typeface="Cambria Math" panose="02040503050406030204" pitchFamily="18" charset="0"/>
                          </a:rPr>
                        </m:ctrlPr>
                      </m:groupChrPr>
                      <m:e>
                        <m:r>
                          <a:rPr lang="en-US" altLang="zh-CN" sz="2400" b="0" i="1">
                            <a:solidFill>
                              <a:srgbClr val="000000"/>
                            </a:solidFill>
                            <a:effectLst/>
                            <a:latin typeface="Cambria Math" panose="02040503050406030204" pitchFamily="18" charset="0"/>
                            <a:ea typeface="Cambria Math" panose="02040503050406030204" pitchFamily="18" charset="0"/>
                          </a:rPr>
                          <m:t>𝑃𝐶</m:t>
                        </m:r>
                      </m:e>
                    </m:groupChr>
                  </m:oMath>
                </a14:m>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的长</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结果保留</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π</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14342" name="yt_shape_14342"/>
              <p:cNvSpPr txBox="1">
                <a:spLocks noRot="1" noChangeAspect="1" noMove="1" noResize="1" noEditPoints="1" noAdjustHandles="1" noChangeArrowheads="1" noChangeShapeType="1" noTextEdit="1"/>
              </p:cNvSpPr>
              <p:nvPr/>
            </p:nvSpPr>
            <p:spPr>
              <a:xfrm>
                <a:off x="540000" y="2932088"/>
                <a:ext cx="4391330" cy="409536"/>
              </a:xfrm>
              <a:prstGeom prst="rect">
                <a:avLst/>
              </a:prstGeom>
              <a:blipFill rotWithShape="1">
                <a:blip r:embed="rId1"/>
                <a:stretch>
                  <a:fillRect l="-6" t="-72" r="-2171" b="62"/>
                </a:stretch>
              </a:blipFill>
            </p:spPr>
            <p:txBody>
              <a:bodyPr/>
              <a:lstStyle/>
              <a:p>
                <a:r>
                  <a:rPr lang="zh-CN" altLang="en-US">
                    <a:noFill/>
                  </a:rPr>
                  <a:t> </a:t>
                </a:r>
              </a:p>
            </p:txBody>
          </p:sp>
        </mc:Fallback>
      </mc:AlternateContent>
      <p:pic>
        <p:nvPicPr>
          <p:cNvPr id="3" name="yt_shape_1683888352538"/>
          <p:cNvPicPr/>
          <p:nvPr/>
        </p:nvPicPr>
        <p:blipFill>
          <a:blip r:embed="rId2" cstate="print">
            <a:extLst>
              <a:ext uri="{28A0092B-C50C-407E-A947-70E740481C1C}">
                <a14:useLocalDpi xmlns:a14="http://schemas.microsoft.com/office/drawing/2010/main" val="0"/>
              </a:ext>
            </a:extLst>
          </a:blip>
          <a:stretch>
            <a:fillRect/>
          </a:stretch>
        </p:blipFill>
        <p:spPr>
          <a:xfrm>
            <a:off x="603500" y="928440"/>
            <a:ext cx="4089464" cy="647273"/>
          </a:xfrm>
          <a:prstGeom prst="rect">
            <a:avLst/>
          </a:prstGeom>
        </p:spPr>
      </p:pic>
      <mc:AlternateContent xmlns:mc="http://schemas.openxmlformats.org/markup-compatibility/2006">
        <mc:Choice xmlns:a14="http://schemas.microsoft.com/office/drawing/2010/main" Requires="a14">
          <p:sp>
            <p:nvSpPr>
              <p:cNvPr id="2" name="yt_shape_14344"/>
              <p:cNvSpPr txBox="1"/>
              <p:nvPr/>
            </p:nvSpPr>
            <p:spPr>
              <a:xfrm>
                <a:off x="540000" y="3475730"/>
                <a:ext cx="7641515" cy="3265638"/>
              </a:xfrm>
              <a:prstGeom prst="rect">
                <a:avLst/>
              </a:prstGeom>
            </p:spPr>
            <p:txBody>
              <a:bodyPr vert="horz" wrap="none" lIns="0" tIns="0" rIns="0" bIns="0" rtlCol="0">
                <a:spAutoFit/>
              </a:bodyPr>
              <a:lstStyle/>
              <a:p>
                <a:pPr algn="l" eaLnBrk="1" latinLnBrk="0" hangingPunct="0">
                  <a:lnSpc>
                    <a:spcPct val="105000"/>
                  </a:lnSpc>
                </a:pP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解</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点</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D</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是</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AB</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的中点</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PD</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经过圆心</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PD</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AB</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05000"/>
                  </a:lnSpc>
                </a:pP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30</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05000"/>
                  </a:lnSpc>
                </a:pP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POC</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AOD</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60</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OA</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2</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OD</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05000"/>
                  </a:lnSpc>
                </a:pP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OA</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OC</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AD</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BD</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05000"/>
                  </a:lnSpc>
                </a:pP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OD</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为</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ABC</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的中位线</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05000"/>
                  </a:lnSpc>
                </a:pP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BC</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2</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OD</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OA</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BC</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2</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05000"/>
                  </a:lnSpc>
                </a:pP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O</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的半径为</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2</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05000"/>
                  </a:lnSpc>
                </a:pP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groupChr>
                      <m:groupChrPr>
                        <m:chr m:val="⏜"/>
                        <m:pos m:val="top"/>
                        <m:vertJc m:val="bot"/>
                        <m:ctrlPr>
                          <a:rPr lang="en-US" altLang="zh-CN" sz="2400" b="0" i="1">
                            <a:solidFill>
                              <a:srgbClr val="FF0000"/>
                            </a:solidFill>
                            <a:effectLst/>
                            <a:latin typeface="Cambria Math" panose="02040503050406030204" pitchFamily="18" charset="0"/>
                            <a:ea typeface="Cambria Math" panose="02040503050406030204" pitchFamily="18" charset="0"/>
                          </a:rPr>
                        </m:ctrlPr>
                      </m:groupChrPr>
                      <m:e>
                        <m:r>
                          <a:rPr lang="en-US" altLang="zh-CN" sz="2400" b="0" i="1">
                            <a:solidFill>
                              <a:srgbClr val="FF0000"/>
                            </a:solidFill>
                            <a:effectLst/>
                            <a:latin typeface="Cambria Math" panose="02040503050406030204" pitchFamily="18" charset="0"/>
                            <a:ea typeface="Cambria Math" panose="02040503050406030204" pitchFamily="18" charset="0"/>
                          </a:rPr>
                          <m:t>𝑃𝐶</m:t>
                        </m:r>
                      </m:e>
                    </m:groupChr>
                  </m:oMath>
                </a14:m>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的长为</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60</m:t>
                        </m:r>
                        <m:r>
                          <m:rPr>
                            <m:sty m:val="p"/>
                          </m:rPr>
                          <a:rPr lang="en-US" altLang="zh-CN" sz="2400" b="0" i="0">
                            <a:solidFill>
                              <a:srgbClr val="FF0000"/>
                            </a:solidFill>
                            <a:effectLst/>
                            <a:latin typeface="Cambria Math" panose="02040503050406030204" pitchFamily="18" charset="0"/>
                            <a:ea typeface="Cambria Math" panose="02040503050406030204" pitchFamily="18" charset="0"/>
                          </a:rPr>
                          <m:t>π</m:t>
                        </m:r>
                        <m:r>
                          <a:rPr lang="en-US" altLang="zh-CN" sz="2400" b="0" i="0">
                            <a:solidFill>
                              <a:srgbClr val="FF0000"/>
                            </a:solidFill>
                            <a:effectLst/>
                            <a:latin typeface="Cambria Math" panose="02040503050406030204" pitchFamily="18" charset="0"/>
                            <a:ea typeface="Cambria Math" panose="02040503050406030204" pitchFamily="18" charset="0"/>
                          </a:rPr>
                          <m:t>×</m:t>
                        </m:r>
                        <m:r>
                          <a:rPr lang="en-US" altLang="zh-CN" sz="2400" b="0" i="0">
                            <a:solidFill>
                              <a:srgbClr val="FF0000"/>
                            </a:solidFill>
                            <a:effectLst/>
                            <a:latin typeface="Cambria Math" panose="02040503050406030204" pitchFamily="18" charset="0"/>
                            <a:ea typeface="Cambria Math" panose="02040503050406030204" pitchFamily="18" charset="0"/>
                          </a:rPr>
                          <m:t>2</m:t>
                        </m:r>
                      </m:num>
                      <m:den>
                        <m:r>
                          <a:rPr lang="en-US" altLang="zh-CN" sz="2400" b="0" i="0">
                            <a:solidFill>
                              <a:srgbClr val="FF0000"/>
                            </a:solidFill>
                            <a:effectLst/>
                            <a:latin typeface="Cambria Math" panose="02040503050406030204" pitchFamily="18" charset="0"/>
                            <a:ea typeface="Cambria Math" panose="02040503050406030204" pitchFamily="18" charset="0"/>
                          </a:rPr>
                          <m:t>180</m:t>
                        </m:r>
                      </m:den>
                    </m:f>
                  </m:oMath>
                </a14:m>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2</m:t>
                        </m:r>
                      </m:num>
                      <m:den>
                        <m:r>
                          <a:rPr lang="en-US" altLang="zh-CN" sz="2400" b="0" i="0">
                            <a:solidFill>
                              <a:srgbClr val="FF0000"/>
                            </a:solidFill>
                            <a:effectLst/>
                            <a:latin typeface="Cambria Math" panose="02040503050406030204" pitchFamily="18" charset="0"/>
                            <a:ea typeface="Cambria Math" panose="02040503050406030204" pitchFamily="18" charset="0"/>
                          </a:rPr>
                          <m:t>3</m:t>
                        </m:r>
                      </m:den>
                    </m:f>
                  </m:oMath>
                </a14:m>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π</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2" name="yt_shape_14344"/>
              <p:cNvSpPr txBox="1">
                <a:spLocks noRot="1" noChangeAspect="1" noMove="1" noResize="1" noEditPoints="1" noAdjustHandles="1" noChangeArrowheads="1" noChangeShapeType="1" noTextEdit="1"/>
              </p:cNvSpPr>
              <p:nvPr/>
            </p:nvSpPr>
            <p:spPr>
              <a:xfrm>
                <a:off x="540000" y="3475730"/>
                <a:ext cx="7641515" cy="3265638"/>
              </a:xfrm>
              <a:prstGeom prst="rect">
                <a:avLst/>
              </a:prstGeom>
              <a:blipFill rotWithShape="1">
                <a:blip r:embed="rId3"/>
                <a:stretch>
                  <a:fillRect l="-3" t="-11" r="-1036" b="6"/>
                </a:stretch>
              </a:blipFill>
            </p:spPr>
            <p:txBody>
              <a:bodyPr/>
              <a:lstStyle/>
              <a:p>
                <a:r>
                  <a:rPr lang="zh-CN" altLang="en-US">
                    <a:noFill/>
                  </a:rPr>
                  <a:t> </a:t>
                </a:r>
              </a:p>
            </p:txBody>
          </p:sp>
        </mc:Fallback>
      </mc:AlternateContent>
      <p:pic>
        <p:nvPicPr>
          <p:cNvPr id="4" name="yt_image_14346"/>
          <p:cNvPicPr>
            <a:picLocks noChangeAspect="1" noChangeArrowheads="1"/>
          </p:cNvPicPr>
          <p:nvPr/>
        </p:nvPicPr>
        <p:blipFill>
          <a:blip r:embed="rId4" cstate="print"/>
          <a:srcRect/>
          <a:stretch>
            <a:fillRect/>
          </a:stretch>
        </p:blipFill>
        <p:spPr bwMode="auto">
          <a:xfrm>
            <a:off x="10049325" y="2996952"/>
            <a:ext cx="1602675" cy="18597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linds(horizontal)">
                                      <p:cBhvr>
                                        <p:cTn id="16" dur="500"/>
                                        <p:tgtEl>
                                          <p:spTgt spid="2">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blinds(horizontal)">
                                      <p:cBhvr>
                                        <p:cTn id="19" dur="500"/>
                                        <p:tgtEl>
                                          <p:spTgt spid="2">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blinds(horizontal)">
                                      <p:cBhvr>
                                        <p:cTn id="22" dur="500"/>
                                        <p:tgtEl>
                                          <p:spTgt spid="2">
                                            <p:txEl>
                                              <p:pRg st="5" end="5"/>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Effect transition="in" filter="blinds(horizontal)">
                                      <p:cBhvr>
                                        <p:cTn id="25" dur="500"/>
                                        <p:tgtEl>
                                          <p:spTgt spid="2">
                                            <p:txEl>
                                              <p:pRg st="6" end="6"/>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
                                            <p:txEl>
                                              <p:pRg st="7" end="7"/>
                                            </p:txEl>
                                          </p:spTgt>
                                        </p:tgtEl>
                                        <p:attrNameLst>
                                          <p:attrName>style.visibility</p:attrName>
                                        </p:attrNameLst>
                                      </p:cBhvr>
                                      <p:to>
                                        <p:strVal val="visible"/>
                                      </p:to>
                                    </p:set>
                                    <p:animEffect transition="in" filter="blinds(horizontal)">
                                      <p:cBhvr>
                                        <p:cTn id="28"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48" name="yt_shape_14348"/>
          <p:cNvSpPr txBox="1"/>
          <p:nvPr/>
        </p:nvSpPr>
        <p:spPr>
          <a:xfrm>
            <a:off x="540000" y="900000"/>
            <a:ext cx="5387693"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求阴影部分的面积</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结果保留</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π</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mc:AlternateContent xmlns:mc="http://schemas.openxmlformats.org/markup-compatibility/2006">
        <mc:Choice xmlns:a14="http://schemas.microsoft.com/office/drawing/2010/main" Requires="a14">
          <p:sp>
            <p:nvSpPr>
              <p:cNvPr id="3" name="yt_shape_14349"/>
              <p:cNvSpPr txBox="1"/>
              <p:nvPr/>
            </p:nvSpPr>
            <p:spPr>
              <a:xfrm>
                <a:off x="540000" y="1531667"/>
                <a:ext cx="7224606" cy="2420599"/>
              </a:xfrm>
              <a:prstGeom prst="rect">
                <a:avLst/>
              </a:prstGeom>
            </p:spPr>
            <p:txBody>
              <a:bodyPr vert="horz" wrap="none" lIns="0" tIns="0" rIns="0" bIns="0" rtlCol="0">
                <a:spAutoFit/>
              </a:bodyPr>
              <a:lstStyle/>
              <a:p>
                <a:pPr algn="l" eaLnBrk="1" latinLnBrk="0" hangingPunct="0">
                  <a:lnSpc>
                    <a:spcPct val="130000"/>
                  </a:lnSpc>
                </a:pP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解</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PF</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AC</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OPF</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30</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30000"/>
                  </a:lnSpc>
                </a:pP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OF</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1</m:t>
                        </m:r>
                      </m:num>
                      <m:den>
                        <m:r>
                          <a:rPr lang="en-US" altLang="zh-CN" sz="2400" b="0" i="0">
                            <a:solidFill>
                              <a:srgbClr val="FF0000"/>
                            </a:solidFill>
                            <a:effectLst/>
                            <a:latin typeface="Cambria Math" panose="02040503050406030204" pitchFamily="18" charset="0"/>
                            <a:ea typeface="Cambria Math" panose="02040503050406030204" pitchFamily="18" charset="0"/>
                          </a:rPr>
                          <m:t>2</m:t>
                        </m:r>
                      </m:den>
                    </m:f>
                  </m:oMath>
                </a14:m>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OP</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30000"/>
                  </a:lnSpc>
                </a:pP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PF</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8" charset="0"/>
                          </a:rPr>
                        </m:ctrlPr>
                      </m:radPr>
                      <m:deg/>
                      <m:e>
                        <m:r>
                          <a:rPr lang="en-US" altLang="zh-CN" sz="2400" b="0" i="1">
                            <a:solidFill>
                              <a:srgbClr val="FF0000"/>
                            </a:solidFill>
                            <a:effectLst/>
                            <a:latin typeface="Cambria Math" panose="02040503050406030204" pitchFamily="18" charset="0"/>
                            <a:ea typeface="Cambria Math" panose="02040503050406030204" pitchFamily="18" charset="0"/>
                          </a:rPr>
                          <m:t>𝑂</m:t>
                        </m:r>
                        <m:sSup>
                          <m:sSupPr>
                            <m:ctrlPr>
                              <a:rPr lang="en-US" altLang="zh-CN" sz="2400" b="0" i="1">
                                <a:solidFill>
                                  <a:srgbClr val="FF0000"/>
                                </a:solidFill>
                                <a:effectLst/>
                                <a:latin typeface="Cambria Math" panose="02040503050406030204" pitchFamily="18" charset="0"/>
                                <a:ea typeface="Cambria Math" panose="02040503050406030204" pitchFamily="18" charset="0"/>
                              </a:rPr>
                            </m:ctrlPr>
                          </m:sSupPr>
                          <m:e>
                            <m:r>
                              <a:rPr lang="en-US" altLang="zh-CN" sz="2400" b="0" i="1">
                                <a:solidFill>
                                  <a:srgbClr val="FF0000"/>
                                </a:solidFill>
                                <a:effectLst/>
                                <a:latin typeface="Cambria Math" panose="02040503050406030204" pitchFamily="18" charset="0"/>
                                <a:ea typeface="Cambria Math" panose="02040503050406030204" pitchFamily="18" charset="0"/>
                              </a:rPr>
                              <m:t>𝑃</m:t>
                            </m:r>
                          </m:e>
                          <m:sup>
                            <m:r>
                              <a:rPr lang="en-US" altLang="zh-CN" sz="2400" b="0" i="0">
                                <a:solidFill>
                                  <a:srgbClr val="FF0000"/>
                                </a:solidFill>
                                <a:effectLst/>
                                <a:latin typeface="Cambria Math" panose="02040503050406030204" pitchFamily="18" charset="0"/>
                                <a:ea typeface="Cambria Math" panose="02040503050406030204" pitchFamily="18" charset="0"/>
                              </a:rPr>
                              <m:t>2</m:t>
                            </m:r>
                          </m:sup>
                        </m:sSup>
                        <m:r>
                          <m:rPr>
                            <m:nor/>
                          </m:rPr>
                          <a:rPr lang="zh-CN" altLang="zh-CN" sz="2400" b="0" i="0">
                            <a:solidFill>
                              <a:srgbClr val="FF0000"/>
                            </a:solidFill>
                            <a:effectLst/>
                            <a:latin typeface="Cambria Math" panose="02040503050406030204" pitchFamily="18" charset="0"/>
                            <a:ea typeface="宋体" panose="02010600030101010101" pitchFamily="2" charset="-122"/>
                          </a:rPr>
                          <m:t>－</m:t>
                        </m:r>
                        <m:r>
                          <a:rPr lang="en-US" altLang="zh-CN" sz="2400" b="0" i="1">
                            <a:solidFill>
                              <a:srgbClr val="FF0000"/>
                            </a:solidFill>
                            <a:effectLst/>
                            <a:latin typeface="Cambria Math" panose="02040503050406030204" pitchFamily="18" charset="0"/>
                            <a:ea typeface="Cambria Math" panose="02040503050406030204" pitchFamily="18" charset="0"/>
                          </a:rPr>
                          <m:t>𝑂</m:t>
                        </m:r>
                        <m:sSup>
                          <m:sSupPr>
                            <m:ctrlPr>
                              <a:rPr lang="en-US" altLang="zh-CN" sz="2400" b="0" i="1">
                                <a:solidFill>
                                  <a:srgbClr val="FF0000"/>
                                </a:solidFill>
                                <a:effectLst/>
                                <a:latin typeface="Cambria Math" panose="02040503050406030204" pitchFamily="18" charset="0"/>
                                <a:ea typeface="Cambria Math" panose="02040503050406030204" pitchFamily="18" charset="0"/>
                              </a:rPr>
                            </m:ctrlPr>
                          </m:sSupPr>
                          <m:e>
                            <m:r>
                              <a:rPr lang="en-US" altLang="zh-CN" sz="2400" b="0" i="1">
                                <a:solidFill>
                                  <a:srgbClr val="FF0000"/>
                                </a:solidFill>
                                <a:effectLst/>
                                <a:latin typeface="Cambria Math" panose="02040503050406030204" pitchFamily="18" charset="0"/>
                                <a:ea typeface="Cambria Math" panose="02040503050406030204" pitchFamily="18" charset="0"/>
                              </a:rPr>
                              <m:t>𝐹</m:t>
                            </m:r>
                          </m:e>
                          <m:sup>
                            <m:r>
                              <a:rPr lang="en-US" altLang="zh-CN" sz="2400" b="0" i="0">
                                <a:solidFill>
                                  <a:srgbClr val="FF0000"/>
                                </a:solidFill>
                                <a:effectLst/>
                                <a:latin typeface="Cambria Math" panose="02040503050406030204" pitchFamily="18" charset="0"/>
                                <a:ea typeface="Cambria Math" panose="02040503050406030204" pitchFamily="18" charset="0"/>
                              </a:rPr>
                              <m:t>2</m:t>
                            </m:r>
                          </m:sup>
                        </m:sSup>
                      </m:e>
                    </m:rad>
                  </m:oMath>
                </a14:m>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8" charset="0"/>
                          </a:rPr>
                        </m:ctrlPr>
                      </m:radPr>
                      <m:deg/>
                      <m:e>
                        <m:r>
                          <a:rPr lang="en-US" altLang="zh-CN" sz="2400" b="0" i="0">
                            <a:solidFill>
                              <a:srgbClr val="FF0000"/>
                            </a:solidFill>
                            <a:effectLst/>
                            <a:latin typeface="Cambria Math" panose="02040503050406030204" pitchFamily="18" charset="0"/>
                            <a:ea typeface="Cambria Math" panose="02040503050406030204" pitchFamily="18" charset="0"/>
                          </a:rPr>
                          <m:t>3</m:t>
                        </m:r>
                      </m:e>
                    </m:rad>
                  </m:oMath>
                </a14:m>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30000"/>
                  </a:lnSpc>
                </a:pP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S</a:t>
                </a:r>
                <a:r>
                  <a:rPr lang="zh-CN" altLang="zh-CN" sz="2400" b="0" i="0" u="none" baseline="-25000"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阴影</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S</a:t>
                </a:r>
                <a:r>
                  <a:rPr lang="zh-CN" altLang="zh-CN" sz="2400" b="0" i="0" u="none" baseline="-25000"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扇形</a:t>
                </a:r>
                <a:r>
                  <a:rPr lang="en-US" altLang="zh-CN" sz="2400" b="0" i="1" u="none" baseline="-25000" dirty="0">
                    <a:solidFill>
                      <a:srgbClr val="FF0000"/>
                    </a:solidFill>
                    <a:effectLst/>
                    <a:latin typeface="Times New Roman" panose="02020603050405020304" pitchFamily="24"/>
                    <a:ea typeface="Times New Roman" panose="02020603050405020304" pitchFamily="24"/>
                    <a:cs typeface="宋体" panose="02010600030101010101" pitchFamily="2" charset="-122"/>
                  </a:rPr>
                  <a:t>OCP</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S</a:t>
                </a:r>
                <a:r>
                  <a:rPr lang="en-US" altLang="zh-CN" sz="2400" b="0" i="0" u="none" baseline="-25000"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baseline="-25000" dirty="0">
                    <a:solidFill>
                      <a:srgbClr val="FF0000"/>
                    </a:solidFill>
                    <a:effectLst/>
                    <a:latin typeface="Times New Roman" panose="02020603050405020304" pitchFamily="24"/>
                    <a:ea typeface="Times New Roman" panose="02020603050405020304" pitchFamily="24"/>
                    <a:cs typeface="宋体" panose="02010600030101010101" pitchFamily="2" charset="-122"/>
                  </a:rPr>
                  <a:t>OPF</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60</m:t>
                        </m:r>
                        <m:r>
                          <m:rPr>
                            <m:sty m:val="p"/>
                          </m:rPr>
                          <a:rPr lang="en-US" altLang="zh-CN" sz="2400" b="0" i="0">
                            <a:solidFill>
                              <a:srgbClr val="FF0000"/>
                            </a:solidFill>
                            <a:effectLst/>
                            <a:latin typeface="Cambria Math" panose="02040503050406030204" pitchFamily="18" charset="0"/>
                            <a:ea typeface="Cambria Math" panose="02040503050406030204" pitchFamily="18" charset="0"/>
                          </a:rPr>
                          <m:t>π</m:t>
                        </m:r>
                        <m:r>
                          <a:rPr lang="en-US" altLang="zh-CN" sz="2400" b="0" i="0">
                            <a:solidFill>
                              <a:srgbClr val="FF0000"/>
                            </a:solidFill>
                            <a:effectLst/>
                            <a:latin typeface="Cambria Math" panose="02040503050406030204" pitchFamily="18" charset="0"/>
                            <a:ea typeface="Cambria Math" panose="02040503050406030204" pitchFamily="18" charset="0"/>
                          </a:rPr>
                          <m:t>×</m:t>
                        </m:r>
                        <m:sSup>
                          <m:sSupPr>
                            <m:ctrlPr>
                              <a:rPr lang="en-US" altLang="zh-CN" sz="2400" b="0" i="1">
                                <a:solidFill>
                                  <a:srgbClr val="FF0000"/>
                                </a:solidFill>
                                <a:effectLst/>
                                <a:latin typeface="Cambria Math" panose="02040503050406030204" pitchFamily="18" charset="0"/>
                                <a:ea typeface="Cambria Math" panose="02040503050406030204" pitchFamily="18" charset="0"/>
                              </a:rPr>
                            </m:ctrlPr>
                          </m:sSupPr>
                          <m:e>
                            <m:r>
                              <a:rPr lang="en-US" altLang="zh-CN" sz="2400" b="0" i="0">
                                <a:solidFill>
                                  <a:srgbClr val="FF0000"/>
                                </a:solidFill>
                                <a:effectLst/>
                                <a:latin typeface="Cambria Math" panose="02040503050406030204" pitchFamily="18" charset="0"/>
                                <a:ea typeface="Cambria Math" panose="02040503050406030204" pitchFamily="18" charset="0"/>
                              </a:rPr>
                              <m:t>2</m:t>
                            </m:r>
                          </m:e>
                          <m:sup>
                            <m:r>
                              <a:rPr lang="en-US" altLang="zh-CN" sz="2400" b="0" i="0">
                                <a:solidFill>
                                  <a:srgbClr val="FF0000"/>
                                </a:solidFill>
                                <a:effectLst/>
                                <a:latin typeface="Cambria Math" panose="02040503050406030204" pitchFamily="18" charset="0"/>
                                <a:ea typeface="Cambria Math" panose="02040503050406030204" pitchFamily="18" charset="0"/>
                              </a:rPr>
                              <m:t>2</m:t>
                            </m:r>
                          </m:sup>
                        </m:sSup>
                      </m:num>
                      <m:den>
                        <m:r>
                          <a:rPr lang="en-US" altLang="zh-CN" sz="2400" b="0" i="0">
                            <a:solidFill>
                              <a:srgbClr val="FF0000"/>
                            </a:solidFill>
                            <a:effectLst/>
                            <a:latin typeface="Cambria Math" panose="02040503050406030204" pitchFamily="18" charset="0"/>
                            <a:ea typeface="Cambria Math" panose="02040503050406030204" pitchFamily="18" charset="0"/>
                          </a:rPr>
                          <m:t>360</m:t>
                        </m:r>
                      </m:den>
                    </m:f>
                  </m:oMath>
                </a14:m>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1</m:t>
                        </m:r>
                      </m:num>
                      <m:den>
                        <m:r>
                          <a:rPr lang="en-US" altLang="zh-CN" sz="2400" b="0" i="0">
                            <a:solidFill>
                              <a:srgbClr val="FF0000"/>
                            </a:solidFill>
                            <a:effectLst/>
                            <a:latin typeface="Cambria Math" panose="02040503050406030204" pitchFamily="18" charset="0"/>
                            <a:ea typeface="Cambria Math" panose="02040503050406030204" pitchFamily="18" charset="0"/>
                          </a:rPr>
                          <m:t>2</m:t>
                        </m:r>
                      </m:den>
                    </m:f>
                  </m:oMath>
                </a14:m>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1</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8" charset="0"/>
                          </a:rPr>
                        </m:ctrlPr>
                      </m:radPr>
                      <m:deg/>
                      <m:e>
                        <m:r>
                          <a:rPr lang="en-US" altLang="zh-CN" sz="2400" b="0" i="0">
                            <a:solidFill>
                              <a:srgbClr val="FF0000"/>
                            </a:solidFill>
                            <a:effectLst/>
                            <a:latin typeface="Cambria Math" panose="02040503050406030204" pitchFamily="18" charset="0"/>
                            <a:ea typeface="Cambria Math" panose="02040503050406030204" pitchFamily="18" charset="0"/>
                          </a:rPr>
                          <m:t>3</m:t>
                        </m:r>
                      </m:e>
                    </m:rad>
                  </m:oMath>
                </a14:m>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2</m:t>
                        </m:r>
                      </m:num>
                      <m:den>
                        <m:r>
                          <a:rPr lang="en-US" altLang="zh-CN" sz="2400" b="0" i="0">
                            <a:solidFill>
                              <a:srgbClr val="FF0000"/>
                            </a:solidFill>
                            <a:effectLst/>
                            <a:latin typeface="Cambria Math" panose="02040503050406030204" pitchFamily="18" charset="0"/>
                            <a:ea typeface="Cambria Math" panose="02040503050406030204" pitchFamily="18" charset="0"/>
                          </a:rPr>
                          <m:t>3</m:t>
                        </m:r>
                      </m:den>
                    </m:f>
                  </m:oMath>
                </a14:m>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π</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ad>
                          <m:radPr>
                            <m:degHide m:val="on"/>
                            <m:ctrlPr>
                              <a:rPr lang="en-US" altLang="zh-CN" sz="2400" b="0" i="1">
                                <a:solidFill>
                                  <a:srgbClr val="FF0000"/>
                                </a:solidFill>
                                <a:effectLst/>
                                <a:latin typeface="Cambria Math" panose="02040503050406030204" pitchFamily="18" charset="0"/>
                                <a:ea typeface="Cambria Math" panose="02040503050406030204" pitchFamily="18" charset="0"/>
                              </a:rPr>
                            </m:ctrlPr>
                          </m:radPr>
                          <m:deg/>
                          <m:e>
                            <m:r>
                              <a:rPr lang="en-US" altLang="zh-CN" sz="2400" b="0" i="0">
                                <a:solidFill>
                                  <a:srgbClr val="FF0000"/>
                                </a:solidFill>
                                <a:effectLst/>
                                <a:latin typeface="Cambria Math" panose="02040503050406030204" pitchFamily="18" charset="0"/>
                                <a:ea typeface="Cambria Math" panose="02040503050406030204" pitchFamily="18" charset="0"/>
                              </a:rPr>
                              <m:t>3</m:t>
                            </m:r>
                          </m:e>
                        </m:rad>
                      </m:num>
                      <m:den>
                        <m:r>
                          <a:rPr lang="en-US" altLang="zh-CN" sz="2400" b="0" i="0">
                            <a:solidFill>
                              <a:srgbClr val="FF0000"/>
                            </a:solidFill>
                            <a:effectLst/>
                            <a:latin typeface="Cambria Math" panose="02040503050406030204" pitchFamily="18" charset="0"/>
                            <a:ea typeface="Cambria Math" panose="02040503050406030204" pitchFamily="18" charset="0"/>
                          </a:rPr>
                          <m:t>2</m:t>
                        </m:r>
                      </m:den>
                    </m:f>
                  </m:oMath>
                </a14:m>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 name="yt_shape_14349"/>
              <p:cNvSpPr txBox="1">
                <a:spLocks noRot="1" noChangeAspect="1" noMove="1" noResize="1" noEditPoints="1" noAdjustHandles="1" noChangeArrowheads="1" noChangeShapeType="1" noTextEdit="1"/>
              </p:cNvSpPr>
              <p:nvPr/>
            </p:nvSpPr>
            <p:spPr>
              <a:xfrm>
                <a:off x="540000" y="1531667"/>
                <a:ext cx="7224606" cy="2420599"/>
              </a:xfrm>
              <a:prstGeom prst="rect">
                <a:avLst/>
              </a:prstGeom>
              <a:blipFill rotWithShape="1">
                <a:blip r:embed="rId1"/>
                <a:stretch>
                  <a:fillRect l="-3" t="-2" r="-345" b="-5298"/>
                </a:stretch>
              </a:blipFill>
            </p:spPr>
            <p:txBody>
              <a:bodyPr/>
              <a:lstStyle/>
              <a:p>
                <a:r>
                  <a:rPr lang="zh-CN" altLang="en-US">
                    <a:noFill/>
                  </a:rPr>
                  <a:t> </a:t>
                </a:r>
              </a:p>
            </p:txBody>
          </p:sp>
        </mc:Fallback>
      </mc:AlternateContent>
      <p:pic>
        <p:nvPicPr>
          <p:cNvPr id="14351" name="yt_image_14351"/>
          <p:cNvPicPr>
            <a:picLocks noChangeAspect="1" noChangeArrowheads="1"/>
          </p:cNvPicPr>
          <p:nvPr/>
        </p:nvPicPr>
        <p:blipFill>
          <a:blip r:embed="rId2" cstate="print"/>
          <a:srcRect/>
          <a:stretch>
            <a:fillRect/>
          </a:stretch>
        </p:blipFill>
        <p:spPr bwMode="auto">
          <a:xfrm>
            <a:off x="10049324" y="1531667"/>
            <a:ext cx="1602675" cy="18597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53" name="yt_shape_14353"/>
          <p:cNvSpPr txBox="1"/>
          <p:nvPr/>
        </p:nvSpPr>
        <p:spPr>
          <a:xfrm>
            <a:off x="540000" y="900000"/>
            <a:ext cx="1397819" cy="419346"/>
          </a:xfrm>
          <a:prstGeom prst="rect">
            <a:avLst/>
          </a:prstGeom>
        </p:spPr>
        <p:txBody>
          <a:bodyPr vert="horz" wrap="none" lIns="0" tIns="0" rIns="0" bIns="0" rtlCol="0">
            <a:spAutoFit/>
          </a:bodyPr>
          <a:lstStyle/>
          <a:p>
            <a:pPr algn="l" eaLnBrk="1" latinLnBrk="0" hangingPunct="0">
              <a:lnSpc>
                <a:spcPct val="130000"/>
              </a:lnSpc>
            </a:pPr>
            <a:r>
              <a:rPr lang="zh-CN" altLang="zh-CN" sz="2300" b="0" i="0" u="none" spc="10900">
                <a:noFill/>
                <a:effectLst/>
                <a:latin typeface="NEU-BZ-S92" pitchFamily="39"/>
                <a:ea typeface="宋体" panose="02010600030101010101" pitchFamily="2" charset="-122"/>
                <a:cs typeface="宋体" panose="02010600030101010101" pitchFamily="2" charset="-122"/>
                <a:sym typeface="Finished"/>
              </a:rPr>
              <a:t>⁠</a:t>
            </a:r>
            <a:endParaRPr lang="zh-CN" altLang="zh-CN" sz="2300" b="0" i="0" u="none" spc="10900">
              <a:solidFill>
                <a:srgbClr val="1EE3CF"/>
              </a:solidFill>
              <a:effectLst/>
              <a:latin typeface="NEU-BZ-S92" pitchFamily="39"/>
              <a:ea typeface="宋体" panose="02010600030101010101" pitchFamily="2" charset="-122"/>
              <a:cs typeface="宋体" panose="02010600030101010101" pitchFamily="2" charset="-122"/>
              <a:sym typeface="Finished"/>
              <a:hlinkClick r:id="" action="ppaction://macro?name={&quot;type&quot;:&quot;ImageText&quot;,&quot;item&quot;:&quot;ImageText&quot;,&quot;path&quot;:&quot;\\ImageTexts\\d5a4befb-1e8c-4c12-801c-3548f8aab831.png&quot;}"/>
            </a:endParaRPr>
          </a:p>
        </p:txBody>
      </p:sp>
      <p:sp>
        <p:nvSpPr>
          <p:cNvPr id="14354" name="yt_shape_14354"/>
          <p:cNvSpPr txBox="1"/>
          <p:nvPr/>
        </p:nvSpPr>
        <p:spPr>
          <a:xfrm>
            <a:off x="540000" y="1370134"/>
            <a:ext cx="11111999" cy="964870"/>
          </a:xfrm>
          <a:prstGeom prst="rect">
            <a:avLst/>
          </a:prstGeom>
          <a:ln>
            <a:solidFill>
              <a:srgbClr val="000000"/>
            </a:solidFill>
          </a:ln>
        </p:spPr>
        <p:txBody>
          <a:bodyPr vert="horz" wrap="square" lIns="72000" tIns="0" rIns="72000" bIns="72000" rtlCol="0">
            <a:spAutoFit/>
          </a:bodyPr>
          <a:lstStyle/>
          <a:p>
            <a:pPr algn="ctr" eaLnBrk="1" latinLnBrk="0" hangingPunct="0">
              <a:lnSpc>
                <a:spcPct val="130000"/>
              </a:lnSpc>
            </a:pPr>
            <a:r>
              <a:rPr lang="zh-CN" altLang="zh-CN" sz="2400" b="0" i="0" u="none" dirty="0">
                <a:solidFill>
                  <a:srgbClr val="000000"/>
                </a:solidFill>
                <a:effectLst/>
                <a:latin typeface="Times New Roman" panose="02020603050405020304" pitchFamily="24"/>
                <a:ea typeface="楷体" panose="02010609060101010101" pitchFamily="24" charset="-122"/>
                <a:cs typeface="宋体" panose="02010600030101010101" pitchFamily="2" charset="-122"/>
              </a:rPr>
              <a:t>求不规则图形的面积时</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楷体" panose="02010609060101010101" pitchFamily="24" charset="-122"/>
                <a:cs typeface="宋体" panose="02010600030101010101" pitchFamily="2" charset="-122"/>
              </a:rPr>
              <a:t>可将不规则图形转化为与其面积相等的规则图形或规则图形面积的和</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楷体" panose="02010609060101010101" pitchFamily="24" charset="-122"/>
                <a:cs typeface="宋体" panose="02010600030101010101" pitchFamily="2" charset="-122"/>
              </a:rPr>
              <a:t>或差</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楷体" panose="02010609060101010101" pitchFamily="24" charset="-122"/>
                <a:cs typeface="宋体" panose="02010600030101010101" pitchFamily="2" charset="-122"/>
              </a:rPr>
              <a:t>的形式求解</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3" name="yt_shape_1683888352565"/>
          <p:cNvPicPr/>
          <p:nvPr/>
        </p:nvPicPr>
        <p:blipFill>
          <a:blip r:embed="rId1" cstate="print">
            <a:extLst>
              <a:ext uri="{28A0092B-C50C-407E-A947-70E740481C1C}">
                <a14:useLocalDpi xmlns:a14="http://schemas.microsoft.com/office/drawing/2010/main" val="0"/>
              </a:ext>
            </a:extLst>
          </a:blip>
          <a:stretch>
            <a:fillRect/>
          </a:stretch>
        </p:blipFill>
        <p:spPr>
          <a:xfrm>
            <a:off x="603500" y="947159"/>
            <a:ext cx="1257364" cy="320973"/>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61" name="yt_shape_14261"/>
          <p:cNvSpPr txBox="1"/>
          <p:nvPr/>
        </p:nvSpPr>
        <p:spPr>
          <a:xfrm>
            <a:off x="540000" y="900000"/>
            <a:ext cx="4270400" cy="720197"/>
          </a:xfrm>
          <a:prstGeom prst="rect">
            <a:avLst/>
          </a:prstGeom>
        </p:spPr>
        <p:txBody>
          <a:bodyPr vert="horz" wrap="none" lIns="0" tIns="0" rIns="0" bIns="0" rtlCol="0">
            <a:spAutoFit/>
          </a:bodyPr>
          <a:lstStyle/>
          <a:p>
            <a:pPr algn="l" eaLnBrk="1" latinLnBrk="0" hangingPunct="0">
              <a:lnSpc>
                <a:spcPct val="130000"/>
              </a:lnSpc>
            </a:pPr>
            <a:r>
              <a:rPr lang="zh-CN" altLang="zh-CN" sz="3950" b="0" i="0" u="none" spc="33300">
                <a:noFill/>
                <a:effectLst/>
                <a:latin typeface="NEU-BZ-S92" pitchFamily="39"/>
                <a:ea typeface="宋体" panose="02010600030101010101" pitchFamily="2" charset="-122"/>
                <a:cs typeface="宋体" panose="02010600030101010101" pitchFamily="2" charset="-122"/>
                <a:sym typeface="Finished"/>
              </a:rPr>
              <a:t>⁠</a:t>
            </a:r>
            <a:endParaRPr lang="zh-CN" altLang="zh-CN" sz="3950" b="0" i="0" u="none" spc="33300">
              <a:solidFill>
                <a:srgbClr val="1EE3CF"/>
              </a:solidFill>
              <a:effectLst/>
              <a:latin typeface="NEU-BZ-S92" pitchFamily="39"/>
              <a:ea typeface="宋体" panose="02010600030101010101" pitchFamily="2" charset="-122"/>
              <a:cs typeface="宋体" panose="02010600030101010101" pitchFamily="2" charset="-122"/>
              <a:sym typeface="Finished"/>
              <a:hlinkClick r:id="" action="ppaction://macro?name={&quot;type&quot;:&quot;ImageText&quot;,&quot;item&quot;:&quot;ImageText&quot;,&quot;path&quot;:&quot;\\ImageTexts\\2e1e2971-3d77-4c9a-b8c5-279a48a0e72b.png&quot;}"/>
            </a:endParaRPr>
          </a:p>
        </p:txBody>
      </p:sp>
      <p:sp>
        <p:nvSpPr>
          <p:cNvPr id="14262" name="yt_shape_14262"/>
          <p:cNvSpPr txBox="1"/>
          <p:nvPr/>
        </p:nvSpPr>
        <p:spPr>
          <a:xfrm>
            <a:off x="540000" y="1670985"/>
            <a:ext cx="3949799" cy="446084"/>
          </a:xfrm>
          <a:prstGeom prst="rect">
            <a:avLst/>
          </a:prstGeom>
        </p:spPr>
        <p:txBody>
          <a:bodyPr vert="horz" wrap="none" lIns="0" tIns="0" rIns="0" bIns="0" rtlCol="0">
            <a:spAutoFit/>
          </a:bodyPr>
          <a:lstStyle/>
          <a:p>
            <a:pPr algn="l" eaLnBrk="1" latinLnBrk="0" hangingPunct="0">
              <a:lnSpc>
                <a:spcPct val="130000"/>
              </a:lnSpc>
            </a:pPr>
            <a:r>
              <a:rPr lang="zh-CN" altLang="zh-CN" sz="2500" b="0" i="0" u="none" spc="11600">
                <a:noFill/>
                <a:effectLst/>
                <a:latin typeface="NEU-BZ-S92" pitchFamily="39"/>
                <a:ea typeface="宋体" panose="02010600030101010101" pitchFamily="2" charset="-122"/>
                <a:cs typeface="宋体" panose="02010600030101010101" pitchFamily="2" charset="-122"/>
                <a:sym typeface="Finished"/>
              </a:rPr>
              <a:t>⁠</a:t>
            </a:r>
            <a:r>
              <a:rPr lang="zh-CN" altLang="zh-CN" sz="2400" b="0" i="1"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rPr>
              <a:t>弧长公式及应用</a:t>
            </a:r>
            <a:endPar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endParaRPr>
          </a:p>
        </p:txBody>
      </p:sp>
      <p:sp>
        <p:nvSpPr>
          <p:cNvPr id="14263" name="yt_shape_14263"/>
          <p:cNvSpPr txBox="1"/>
          <p:nvPr/>
        </p:nvSpPr>
        <p:spPr>
          <a:xfrm>
            <a:off x="540119" y="2167857"/>
            <a:ext cx="11111999" cy="428515"/>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cs typeface="宋体" panose="02010600030101010101" pitchFamily="2" charset="-122"/>
              </a:rPr>
              <a:t>梧州市中考</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若扇形的半径为</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3</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圆心角为</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60</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则此扇形的弧长是</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en-US" altLang="zh-CN" sz="2400" b="0" i="0" u="none">
                <a:solidFill>
                  <a:srgbClr val="FF0000">
                    <a:alpha val="0"/>
                  </a:srgbClr>
                </a:solidFill>
                <a:effectLst/>
                <a:latin typeface="Times New Roman" panose="02020603050405020304" pitchFamily="24"/>
                <a:ea typeface="Times New Roman" panose="02020603050405020304" pitchFamily="24"/>
                <a:cs typeface="宋体" panose="02010600030101010101" pitchFamily="2" charset="-122"/>
              </a:rPr>
              <a:t>B</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mc:AlternateContent xmlns:mc="http://schemas.openxmlformats.org/markup-compatibility/2006" xmlns:a14="http://schemas.microsoft.com/office/drawing/2010/main">
        <mc:Choice Requires="a14">
          <p:graphicFrame>
            <p:nvGraphicFramePr>
              <p:cNvPr id="14264" name="yt_table_14264" title="H_49.89504"/>
              <p:cNvGraphicFramePr>
                <a:graphicFrameLocks noGrp="1"/>
              </p:cNvGraphicFramePr>
              <p:nvPr/>
            </p:nvGraphicFramePr>
            <p:xfrm>
              <a:off x="540000" y="2799524"/>
              <a:ext cx="9247950" cy="633667"/>
            </p:xfrm>
            <a:graphic>
              <a:graphicData uri="http://schemas.openxmlformats.org/drawingml/2006/table">
                <a:tbl>
                  <a:tblPr/>
                  <a:tblGrid>
                    <a:gridCol w="2575243"/>
                    <a:gridCol w="2710180"/>
                    <a:gridCol w="2698877"/>
                    <a:gridCol w="1263650"/>
                  </a:tblGrid>
                  <a:tr h="370840">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m:rPr>
                                      <m:sty m:val="p"/>
                                    </m:rPr>
                                    <a:rPr lang="en-US" altLang="zh-CN" sz="2400" b="0" i="0">
                                      <a:solidFill>
                                        <a:srgbClr val="010000"/>
                                      </a:solidFill>
                                      <a:effectLst/>
                                      <a:latin typeface="Cambria Math" panose="02040503050406030204" pitchFamily="18" charset="0"/>
                                      <a:ea typeface="Cambria Math" panose="02040503050406030204" pitchFamily="18" charset="0"/>
                                    </a:rPr>
                                    <m:t>π</m:t>
                                  </m:r>
                                </m:num>
                                <m:den>
                                  <m:r>
                                    <a:rPr lang="en-US" altLang="zh-CN" sz="2400" b="0" i="0">
                                      <a:solidFill>
                                        <a:srgbClr val="010000"/>
                                      </a:solidFill>
                                      <a:effectLst/>
                                      <a:latin typeface="Cambria Math" panose="02040503050406030204" pitchFamily="18" charset="0"/>
                                      <a:ea typeface="Cambria Math" panose="02040503050406030204" pitchFamily="18" charset="0"/>
                                    </a:rPr>
                                    <m:t>2</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B</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π</a:t>
                          </a:r>
                          <a:endPar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3</m:t>
                                  </m:r>
                                </m:num>
                                <m:den>
                                  <m:r>
                                    <a:rPr lang="en-US" altLang="zh-CN" sz="2400" b="0" i="0">
                                      <a:solidFill>
                                        <a:srgbClr val="010000"/>
                                      </a:solidFill>
                                      <a:effectLst/>
                                      <a:latin typeface="Cambria Math" panose="02040503050406030204" pitchFamily="18" charset="0"/>
                                      <a:ea typeface="Cambria Math" panose="02040503050406030204" pitchFamily="18" charset="0"/>
                                    </a:rPr>
                                    <m:t>2</m:t>
                                  </m:r>
                                </m:den>
                              </m:f>
                            </m:oMath>
                          </a14:m>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π</a:t>
                          </a:r>
                          <a:endPar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D</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2π</a:t>
                          </a:r>
                          <a:endPar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a:txBody>
                      <a:tcPr marL="0" marR="0" marT="0" marB="0" anchor="ctr">
                        <a:lnL w="9522" cmpd="sng">
                          <a:noFill/>
                        </a:lnL>
                        <a:lnR w="9522" cmpd="sng">
                          <a:noFill/>
                        </a:lnR>
                        <a:lnT w="9522" cmpd="sng">
                          <a:noFill/>
                        </a:lnT>
                        <a:lnB w="9522" cmpd="sng">
                          <a:noFill/>
                        </a:lnB>
                      </a:tcPr>
                    </a:tc>
                  </a:tr>
                </a:tbl>
              </a:graphicData>
            </a:graphic>
          </p:graphicFrame>
        </mc:Choice>
        <mc:Fallback xmlns="">
          <p:graphicFrame>
            <p:nvGraphicFramePr>
              <p:cNvPr id="14264" name="yt_table_14264" title="H_49.89504"/>
              <p:cNvGraphicFramePr>
                <a:graphicFrameLocks noGrp="1"/>
              </p:cNvGraphicFramePr>
              <p:nvPr/>
            </p:nvGraphicFramePr>
            <p:xfrm>
              <a:off x="540000" y="2799524"/>
              <a:ext cx="9247950" cy="633667"/>
            </p:xfrm>
            <a:graphic>
              <a:graphicData uri="http://schemas.openxmlformats.org/drawingml/2006/table">
                <a:tbl>
                  <a:tblPr/>
                  <a:tblGrid>
                    <a:gridCol w="2575243"/>
                    <a:gridCol w="2710180"/>
                    <a:gridCol w="2698877"/>
                    <a:gridCol w="1263650"/>
                  </a:tblGrid>
                  <a:tr h="677545">
                    <a:tc>
                      <a:txBody>
                        <a:bodyPr/>
                        <a:lstStyle/>
                        <a:p>
                          <a:endParaRPr lang="zh-CN"/>
                        </a:p>
                      </a:txBody>
                      <a:tcPr marL="0" marR="0" marT="0" marB="0" anchor="ctr">
                        <a:lnL w="9522" cmpd="sng">
                          <a:noFill/>
                        </a:lnL>
                        <a:lnR w="9522" cmpd="sng">
                          <a:noFill/>
                        </a:lnR>
                        <a:lnT w="9522" cmpd="sng">
                          <a:noFill/>
                        </a:lnT>
                        <a:lnB w="9522" cmpd="sng">
                          <a:noFill/>
                        </a:lnB>
                        <a:blipFill>
                          <a:blip r:embed="rId1"/>
                        </a:blipFill>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B</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π</a:t>
                          </a:r>
                          <a:endPar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endParaRPr lang="zh-CN"/>
                        </a:p>
                      </a:txBody>
                      <a:tcPr marL="0" marR="0" marT="0" marB="0" anchor="ctr">
                        <a:lnL w="9522" cmpd="sng">
                          <a:noFill/>
                        </a:lnL>
                        <a:lnR w="9522" cmpd="sng">
                          <a:noFill/>
                        </a:lnR>
                        <a:lnT w="9522" cmpd="sng">
                          <a:noFill/>
                        </a:lnT>
                        <a:lnB w="9522" cmpd="sng">
                          <a:noFill/>
                        </a:lnB>
                        <a:blipFill>
                          <a:blip r:embed="rId1"/>
                        </a:blipFill>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D</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2π</a:t>
                          </a:r>
                          <a:endPar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a:txBody>
                      <a:tcPr marL="0" marR="0" marT="0" marB="0" anchor="ctr">
                        <a:lnL w="9522" cmpd="sng">
                          <a:noFill/>
                        </a:lnL>
                        <a:lnR w="9522" cmpd="sng">
                          <a:noFill/>
                        </a:lnR>
                        <a:lnT w="9522" cmpd="sng">
                          <a:noFill/>
                        </a:lnT>
                        <a:lnB w="9522" cmpd="sng">
                          <a:noFill/>
                        </a:lnB>
                      </a:tcPr>
                    </a:tc>
                  </a:tr>
                </a:tbl>
              </a:graphicData>
            </a:graphic>
          </p:graphicFrame>
        </mc:Fallback>
      </mc:AlternateContent>
      <p:sp>
        <p:nvSpPr>
          <p:cNvPr id="14265" name="yt_shape_14265"/>
          <p:cNvSpPr txBox="1"/>
          <p:nvPr/>
        </p:nvSpPr>
        <p:spPr>
          <a:xfrm>
            <a:off x="540119" y="3483839"/>
            <a:ext cx="11111999" cy="908647"/>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cs typeface="宋体" panose="02010600030101010101" pitchFamily="2" charset="-122"/>
              </a:rPr>
              <a:t>哈尔滨市中考</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一个扇形的弧长是</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11πcm</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半径是</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18cm</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则此扇形的圆心角是</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en-US" altLang="zh-CN" sz="2400" b="0" i="0" u="none">
                <a:solidFill>
                  <a:srgbClr val="FF0000">
                    <a:alpha val="0"/>
                  </a:srgbClr>
                </a:solidFill>
                <a:effectLst/>
                <a:latin typeface="Times New Roman" panose="02020603050405020304" pitchFamily="24"/>
                <a:ea typeface="Times New Roman" panose="02020603050405020304" pitchFamily="24"/>
                <a:cs typeface="宋体" panose="02010600030101010101" pitchFamily="2" charset="-122"/>
              </a:rPr>
              <a:t>C</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14266" name="yt_table_14266" title="H_33.41504"/>
          <p:cNvGraphicFramePr>
            <a:graphicFrameLocks noGrp="1"/>
          </p:cNvGraphicFramePr>
          <p:nvPr/>
        </p:nvGraphicFramePr>
        <p:xfrm>
          <a:off x="540000" y="4595638"/>
          <a:ext cx="9779763" cy="424371"/>
        </p:xfrm>
        <a:graphic>
          <a:graphicData uri="http://schemas.openxmlformats.org/drawingml/2006/table">
            <a:tbl>
              <a:tblPr/>
              <a:tblGrid>
                <a:gridCol w="2575243"/>
                <a:gridCol w="2710180"/>
                <a:gridCol w="2698877"/>
                <a:gridCol w="1795463"/>
              </a:tblGrid>
              <a:tr h="370840">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90</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B</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100</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110</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D</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120</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r>
            </a:tbl>
          </a:graphicData>
        </a:graphic>
      </p:graphicFrame>
      <p:pic>
        <p:nvPicPr>
          <p:cNvPr id="3" name="yt_shape_1683888352270"/>
          <p:cNvPicPr/>
          <p:nvPr/>
        </p:nvPicPr>
        <p:blipFill>
          <a:blip r:embed="rId2" cstate="print">
            <a:extLst>
              <a:ext uri="{28A0092B-C50C-407E-A947-70E740481C1C}">
                <a14:useLocalDpi xmlns:a14="http://schemas.microsoft.com/office/drawing/2010/main" val="0"/>
              </a:ext>
            </a:extLst>
          </a:blip>
          <a:stretch>
            <a:fillRect/>
          </a:stretch>
        </p:blipFill>
        <p:spPr>
          <a:xfrm>
            <a:off x="603500" y="930553"/>
            <a:ext cx="4102164" cy="652125"/>
          </a:xfrm>
          <a:prstGeom prst="rect">
            <a:avLst/>
          </a:prstGeom>
        </p:spPr>
      </p:pic>
      <p:pic>
        <p:nvPicPr>
          <p:cNvPr id="5" name="yt_shape_1683888352286"/>
          <p:cNvPicPr/>
          <p:nvPr/>
        </p:nvPicPr>
        <p:blipFill>
          <a:blip r:embed="rId3" cstate="print">
            <a:extLst>
              <a:ext uri="{28A0092B-C50C-407E-A947-70E740481C1C}">
                <a14:useLocalDpi xmlns:a14="http://schemas.microsoft.com/office/drawing/2010/main" val="0"/>
              </a:ext>
            </a:extLst>
          </a:blip>
          <a:stretch>
            <a:fillRect/>
          </a:stretch>
        </p:blipFill>
        <p:spPr>
          <a:xfrm>
            <a:off x="603500" y="1710281"/>
            <a:ext cx="1346264" cy="363178"/>
          </a:xfrm>
          <a:prstGeom prst="rect">
            <a:avLst/>
          </a:prstGeom>
        </p:spPr>
      </p:pic>
      <p:sp>
        <p:nvSpPr>
          <p:cNvPr id="2" name="文本框 1"/>
          <p:cNvSpPr txBox="1"/>
          <p:nvPr/>
        </p:nvSpPr>
        <p:spPr>
          <a:xfrm>
            <a:off x="10660907" y="2121051"/>
            <a:ext cx="383286"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Times New Roman" panose="02020603050405020304" pitchFamily="24"/>
                <a:cs typeface="宋体" panose="02010600030101010101" pitchFamily="2" charset="-122"/>
              </a:rPr>
              <a:t>B</a:t>
            </a:r>
            <a:endParaRPr lang="zh-CN" altLang="en-US">
              <a:solidFill>
                <a:srgbClr val="FF0000"/>
              </a:solidFill>
            </a:endParaRPr>
          </a:p>
        </p:txBody>
      </p:sp>
      <p:sp>
        <p:nvSpPr>
          <p:cNvPr id="4" name="文本框 3"/>
          <p:cNvSpPr txBox="1"/>
          <p:nvPr/>
        </p:nvSpPr>
        <p:spPr>
          <a:xfrm>
            <a:off x="1059708" y="3912521"/>
            <a:ext cx="383286"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Times New Roman" panose="02020603050405020304" pitchFamily="24"/>
                <a:cs typeface="宋体" panose="02010600030101010101" pitchFamily="2" charset="-122"/>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268" name="yt_shape_14268"/>
              <p:cNvSpPr txBox="1"/>
              <p:nvPr/>
            </p:nvSpPr>
            <p:spPr>
              <a:xfrm>
                <a:off x="540119" y="900000"/>
                <a:ext cx="7140057" cy="1120371"/>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3</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如图</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ABC</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是</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O</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的内接三角形</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BAC</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60</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groupChr>
                      <m:groupChrPr>
                        <m:chr m:val="⏜"/>
                        <m:pos m:val="top"/>
                        <m:vertJc m:val="bot"/>
                        <m:ctrlPr>
                          <a:rPr lang="en-US" altLang="zh-CN" sz="2400" b="0" i="1">
                            <a:solidFill>
                              <a:srgbClr val="000000"/>
                            </a:solidFill>
                            <a:effectLst/>
                            <a:latin typeface="Cambria Math" panose="02040503050406030204" pitchFamily="18" charset="0"/>
                            <a:ea typeface="Cambria Math" panose="02040503050406030204" pitchFamily="18" charset="0"/>
                          </a:rPr>
                        </m:ctrlPr>
                      </m:groupChrPr>
                      <m:e>
                        <m:r>
                          <a:rPr lang="en-US" altLang="zh-CN" sz="2400" b="0" i="1">
                            <a:solidFill>
                              <a:srgbClr val="000000"/>
                            </a:solidFill>
                            <a:effectLst/>
                            <a:latin typeface="Cambria Math" panose="02040503050406030204" pitchFamily="18" charset="0"/>
                            <a:ea typeface="Cambria Math" panose="02040503050406030204" pitchFamily="18" charset="0"/>
                          </a:rPr>
                          <m:t>𝐵𝐶</m:t>
                        </m:r>
                      </m:e>
                    </m:groupChr>
                  </m:oMath>
                </a14:m>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的长是</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4</m:t>
                        </m:r>
                        <m:r>
                          <m:rPr>
                            <m:sty m:val="p"/>
                          </m:rPr>
                          <a:rPr lang="en-US" altLang="zh-CN" sz="2400" b="0" i="0">
                            <a:solidFill>
                              <a:srgbClr val="010000"/>
                            </a:solidFill>
                            <a:effectLst/>
                            <a:latin typeface="Cambria Math" panose="02040503050406030204" pitchFamily="18" charset="0"/>
                            <a:ea typeface="Cambria Math" panose="02040503050406030204" pitchFamily="18" charset="0"/>
                          </a:rPr>
                          <m:t>π</m:t>
                        </m:r>
                      </m:num>
                      <m:den>
                        <m:r>
                          <a:rPr lang="en-US" altLang="zh-CN" sz="2400" b="0" i="0">
                            <a:solidFill>
                              <a:srgbClr val="010000"/>
                            </a:solidFill>
                            <a:effectLst/>
                            <a:latin typeface="Cambria Math" panose="02040503050406030204" pitchFamily="18" charset="0"/>
                            <a:ea typeface="Cambria Math" panose="02040503050406030204" pitchFamily="18" charset="0"/>
                          </a:rPr>
                          <m:t>3</m:t>
                        </m:r>
                      </m:den>
                    </m:f>
                  </m:oMath>
                </a14:m>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则</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O</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的半径是</a:t>
                </a:r>
                <a:r>
                  <a:rPr lang="zh-CN" altLang="zh-CN" sz="100" b="0" i="1" spc="-100" dirty="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dirty="0">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en-US" altLang="zh-CN" sz="2400" b="0" i="0" u="sng" dirty="0">
                    <a:solidFill>
                      <a:srgbClr val="FF0000">
                        <a:alpha val="0"/>
                      </a:srgbClr>
                    </a:solidFill>
                    <a:effectLst/>
                    <a:uFill>
                      <a:solidFill>
                        <a:srgbClr val="000000"/>
                      </a:solidFill>
                    </a:uFill>
                    <a:latin typeface="Times New Roman" panose="02020603050405020304" pitchFamily="24"/>
                    <a:ea typeface="Times New Roman" panose="02020603050405020304" pitchFamily="24"/>
                    <a:cs typeface="宋体" panose="02010600030101010101" pitchFamily="2" charset="-122"/>
                  </a:rPr>
                  <a:t>2</a:t>
                </a:r>
                <a:r>
                  <a:rPr lang="zh-CN" altLang="zh-CN" sz="2400" b="0" i="1" u="sng" dirty="0">
                    <a:solidFill>
                      <a:srgbClr val="FF0000">
                        <a:alpha val="0"/>
                      </a:srgbClr>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dirty="0">
                    <a:noFill/>
                    <a:effectLst/>
                    <a:latin typeface="Times New Roman" panose="02020603050405020304" pitchFamily="24"/>
                    <a:ea typeface="宋体" panose="02010600030101010101" pitchFamily="2" charset="-122"/>
                    <a:cs typeface="宋体" panose="02010600030101010101" pitchFamily="2" charset="-122"/>
                  </a:rPr>
                  <a:t>⁠</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mc:Choice>
        <mc:Fallback>
          <p:sp>
            <p:nvSpPr>
              <p:cNvPr id="14268" name="yt_shape_14268"/>
              <p:cNvSpPr txBox="1">
                <a:spLocks noRot="1" noChangeAspect="1" noMove="1" noResize="1" noEditPoints="1" noAdjustHandles="1" noChangeArrowheads="1" noChangeShapeType="1" noTextEdit="1"/>
              </p:cNvSpPr>
              <p:nvPr/>
            </p:nvSpPr>
            <p:spPr>
              <a:xfrm>
                <a:off x="540119" y="900000"/>
                <a:ext cx="7140057" cy="1120371"/>
              </a:xfrm>
              <a:prstGeom prst="rect">
                <a:avLst/>
              </a:prstGeom>
              <a:blipFill rotWithShape="1">
                <a:blip r:embed="rId1"/>
                <a:stretch>
                  <a:fillRect l="-5" t="-18" r="7" b="-2965"/>
                </a:stretch>
              </a:blipFill>
            </p:spPr>
            <p:txBody>
              <a:bodyPr/>
              <a:lstStyle/>
              <a:p>
                <a:r>
                  <a:rPr lang="zh-CN" altLang="en-US">
                    <a:noFill/>
                  </a:rPr>
                  <a:t> </a:t>
                </a:r>
              </a:p>
            </p:txBody>
          </p:sp>
        </mc:Fallback>
      </mc:AlternateContent>
      <p:pic>
        <p:nvPicPr>
          <p:cNvPr id="14270" name="yt_image_14270"/>
          <p:cNvPicPr>
            <a:picLocks noChangeAspect="1" noChangeArrowheads="1"/>
          </p:cNvPicPr>
          <p:nvPr/>
        </p:nvPicPr>
        <p:blipFill>
          <a:blip r:embed="rId2" cstate="print"/>
          <a:srcRect/>
          <a:stretch>
            <a:fillRect/>
          </a:stretch>
        </p:blipFill>
        <p:spPr bwMode="auto">
          <a:xfrm>
            <a:off x="10028157" y="963048"/>
            <a:ext cx="1623724" cy="1601856"/>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4655840" y="1470857"/>
            <a:ext cx="637286"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anose="02020603050405020304" pitchFamily="24"/>
                <a:ea typeface="Times New Roman" panose="02020603050405020304" pitchFamily="24"/>
                <a:cs typeface="宋体" panose="02010600030101010101" pitchFamily="2" charset="-122"/>
              </a:rPr>
              <a:t>2</a:t>
            </a:r>
            <a:r>
              <a:rPr kumimoji="0" lang="zh-CN" altLang="zh-CN" sz="2400" b="0" i="1" strike="noStrike" kern="1200" cap="none" spc="0" normalizeH="0" baseline="0" noProof="0" dirty="0">
                <a:ln>
                  <a:noFill/>
                </a:ln>
                <a:solidFill>
                  <a:srgbClr val="FF0000"/>
                </a:solidFill>
                <a:effectLst/>
                <a:uLnTx/>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endParaRPr lang="zh-CN" altLang="en-US" dirty="0">
              <a:solidFill>
                <a:srgbClr val="FF0000"/>
              </a:solidFill>
            </a:endParaRPr>
          </a:p>
        </p:txBody>
      </p:sp>
      <p:sp>
        <p:nvSpPr>
          <p:cNvPr id="3" name="yt_shape_14272"/>
          <p:cNvSpPr txBox="1"/>
          <p:nvPr/>
        </p:nvSpPr>
        <p:spPr>
          <a:xfrm>
            <a:off x="540000" y="2708920"/>
            <a:ext cx="10257616" cy="428515"/>
          </a:xfrm>
          <a:prstGeom prst="rect">
            <a:avLst/>
          </a:prstGeom>
        </p:spPr>
        <p:txBody>
          <a:bodyPr vert="horz" wrap="non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4</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如图</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半径为</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30cm</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的转动轮转过</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80</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时</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求传送带上的物体</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平移的距离</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4" name="yt_image_14273"/>
          <p:cNvPicPr>
            <a:picLocks noChangeAspect="1" noChangeArrowheads="1"/>
          </p:cNvPicPr>
          <p:nvPr/>
        </p:nvPicPr>
        <p:blipFill>
          <a:blip r:embed="rId3" cstate="print"/>
          <a:srcRect/>
          <a:stretch>
            <a:fillRect/>
          </a:stretch>
        </p:blipFill>
        <p:spPr bwMode="auto">
          <a:xfrm>
            <a:off x="5308148" y="3340587"/>
            <a:ext cx="1575703" cy="126165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5" name="yt_shape_14275"/>
              <p:cNvSpPr txBox="1"/>
              <p:nvPr/>
            </p:nvSpPr>
            <p:spPr>
              <a:xfrm>
                <a:off x="540000" y="4720555"/>
                <a:ext cx="5440592" cy="1804789"/>
              </a:xfrm>
              <a:prstGeom prst="rect">
                <a:avLst/>
              </a:prstGeom>
            </p:spPr>
            <p:txBody>
              <a:bodyPr vert="horz" wrap="none" lIns="0" tIns="0" rIns="0" bIns="0" rtlCol="0">
                <a:spAutoFit/>
              </a:bodyPr>
              <a:lstStyle/>
              <a:p>
                <a:pPr algn="l" eaLnBrk="1" latinLnBrk="0" hangingPunct="0">
                  <a:lnSpc>
                    <a:spcPct val="130000"/>
                  </a:lnSpc>
                </a:pP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解</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由题意</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得</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R</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30cm</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n</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80</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30000"/>
                  </a:lnSpc>
                </a:pP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故</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l</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1">
                            <a:solidFill>
                              <a:srgbClr val="FF0000"/>
                            </a:solidFill>
                            <a:effectLst/>
                            <a:latin typeface="Cambria Math" panose="02040503050406030204" pitchFamily="18" charset="0"/>
                            <a:ea typeface="Cambria Math" panose="02040503050406030204" pitchFamily="18" charset="0"/>
                          </a:rPr>
                          <m:t>𝑛</m:t>
                        </m:r>
                        <m:r>
                          <m:rPr>
                            <m:sty m:val="p"/>
                          </m:rPr>
                          <a:rPr lang="en-US" altLang="zh-CN" sz="2400" b="0" i="0">
                            <a:solidFill>
                              <a:srgbClr val="FF0000"/>
                            </a:solidFill>
                            <a:effectLst/>
                            <a:latin typeface="Cambria Math" panose="02040503050406030204" pitchFamily="18" charset="0"/>
                            <a:ea typeface="Cambria Math" panose="02040503050406030204" pitchFamily="18" charset="0"/>
                          </a:rPr>
                          <m:t>π</m:t>
                        </m:r>
                        <m:r>
                          <a:rPr lang="en-US" altLang="zh-CN" sz="2400" b="0" i="1">
                            <a:solidFill>
                              <a:srgbClr val="FF0000"/>
                            </a:solidFill>
                            <a:effectLst/>
                            <a:latin typeface="Cambria Math" panose="02040503050406030204" pitchFamily="18" charset="0"/>
                            <a:ea typeface="Cambria Math" panose="02040503050406030204" pitchFamily="18" charset="0"/>
                          </a:rPr>
                          <m:t>𝑅</m:t>
                        </m:r>
                      </m:num>
                      <m:den>
                        <m:r>
                          <a:rPr lang="en-US" altLang="zh-CN" sz="2400" b="0" i="0">
                            <a:solidFill>
                              <a:srgbClr val="FF0000"/>
                            </a:solidFill>
                            <a:effectLst/>
                            <a:latin typeface="Cambria Math" panose="02040503050406030204" pitchFamily="18" charset="0"/>
                            <a:ea typeface="Cambria Math" panose="02040503050406030204" pitchFamily="18" charset="0"/>
                          </a:rPr>
                          <m:t>180</m:t>
                        </m:r>
                      </m:den>
                    </m:f>
                  </m:oMath>
                </a14:m>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80</m:t>
                        </m:r>
                        <m:r>
                          <m:rPr>
                            <m:sty m:val="p"/>
                          </m:rPr>
                          <a:rPr lang="en-US" altLang="zh-CN" sz="2400" b="0" i="0">
                            <a:solidFill>
                              <a:srgbClr val="FF0000"/>
                            </a:solidFill>
                            <a:effectLst/>
                            <a:latin typeface="Cambria Math" panose="02040503050406030204" pitchFamily="18" charset="0"/>
                            <a:ea typeface="Cambria Math" panose="02040503050406030204" pitchFamily="18" charset="0"/>
                          </a:rPr>
                          <m:t>π</m:t>
                        </m:r>
                        <m:r>
                          <a:rPr lang="en-US" altLang="zh-CN" sz="2400" b="0" i="0">
                            <a:solidFill>
                              <a:srgbClr val="FF0000"/>
                            </a:solidFill>
                            <a:effectLst/>
                            <a:latin typeface="Cambria Math" panose="02040503050406030204" pitchFamily="18" charset="0"/>
                            <a:ea typeface="Cambria Math" panose="02040503050406030204" pitchFamily="18" charset="0"/>
                          </a:rPr>
                          <m:t>×</m:t>
                        </m:r>
                        <m:r>
                          <a:rPr lang="en-US" altLang="zh-CN" sz="2400" b="0" i="0">
                            <a:solidFill>
                              <a:srgbClr val="FF0000"/>
                            </a:solidFill>
                            <a:effectLst/>
                            <a:latin typeface="Cambria Math" panose="02040503050406030204" pitchFamily="18" charset="0"/>
                            <a:ea typeface="Cambria Math" panose="02040503050406030204" pitchFamily="18" charset="0"/>
                          </a:rPr>
                          <m:t>30</m:t>
                        </m:r>
                      </m:num>
                      <m:den>
                        <m:r>
                          <a:rPr lang="en-US" altLang="zh-CN" sz="2400" b="0" i="0">
                            <a:solidFill>
                              <a:srgbClr val="FF0000"/>
                            </a:solidFill>
                            <a:effectLst/>
                            <a:latin typeface="Cambria Math" panose="02040503050406030204" pitchFamily="18" charset="0"/>
                            <a:ea typeface="Cambria Math" panose="02040503050406030204" pitchFamily="18" charset="0"/>
                          </a:rPr>
                          <m:t>180</m:t>
                        </m:r>
                      </m:den>
                    </m:f>
                  </m:oMath>
                </a14:m>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40</m:t>
                        </m:r>
                      </m:num>
                      <m:den>
                        <m:r>
                          <a:rPr lang="en-US" altLang="zh-CN" sz="2400" b="0" i="0">
                            <a:solidFill>
                              <a:srgbClr val="FF0000"/>
                            </a:solidFill>
                            <a:effectLst/>
                            <a:latin typeface="Cambria Math" panose="02040503050406030204" pitchFamily="18" charset="0"/>
                            <a:ea typeface="Cambria Math" panose="02040503050406030204" pitchFamily="18" charset="0"/>
                          </a:rPr>
                          <m:t>3</m:t>
                        </m:r>
                      </m:den>
                    </m:f>
                  </m:oMath>
                </a14:m>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π</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cm</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30000"/>
                  </a:lnSpc>
                </a:pP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传送带上的物体</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平移的距离为</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40</m:t>
                        </m:r>
                      </m:num>
                      <m:den>
                        <m:r>
                          <a:rPr lang="en-US" altLang="zh-CN" sz="2400" b="0" i="0">
                            <a:solidFill>
                              <a:srgbClr val="FF0000"/>
                            </a:solidFill>
                            <a:effectLst/>
                            <a:latin typeface="Cambria Math" panose="02040503050406030204" pitchFamily="18" charset="0"/>
                            <a:ea typeface="Cambria Math" panose="02040503050406030204" pitchFamily="18" charset="0"/>
                          </a:rPr>
                          <m:t>3</m:t>
                        </m:r>
                      </m:den>
                    </m:f>
                  </m:oMath>
                </a14:m>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πcm</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5" name="yt_shape_14275"/>
              <p:cNvSpPr txBox="1">
                <a:spLocks noRot="1" noChangeAspect="1" noMove="1" noResize="1" noEditPoints="1" noAdjustHandles="1" noChangeArrowheads="1" noChangeShapeType="1" noTextEdit="1"/>
              </p:cNvSpPr>
              <p:nvPr/>
            </p:nvSpPr>
            <p:spPr>
              <a:xfrm>
                <a:off x="540000" y="4720555"/>
                <a:ext cx="5440592" cy="1804789"/>
              </a:xfrm>
              <a:prstGeom prst="rect">
                <a:avLst/>
              </a:prstGeom>
              <a:blipFill rotWithShape="1">
                <a:blip r:embed="rId4"/>
                <a:stretch>
                  <a:fillRect l="-5" t="-33" r="-1643" b="-157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blinds(horizontal)">
                                      <p:cBhvr>
                                        <p:cTn id="15" dur="500"/>
                                        <p:tgtEl>
                                          <p:spTgt spid="5">
                                            <p:txEl>
                                              <p:pRg st="1" end="1"/>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blinds(horizontal)">
                                      <p:cBhvr>
                                        <p:cTn id="18"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5"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77" name="yt_shape_14277"/>
          <p:cNvSpPr txBox="1"/>
          <p:nvPr/>
        </p:nvSpPr>
        <p:spPr>
          <a:xfrm>
            <a:off x="540000" y="900000"/>
            <a:ext cx="4565352" cy="446084"/>
          </a:xfrm>
          <a:prstGeom prst="rect">
            <a:avLst/>
          </a:prstGeom>
        </p:spPr>
        <p:txBody>
          <a:bodyPr vert="horz" wrap="none" lIns="0" tIns="0" rIns="0" bIns="0" rtlCol="0">
            <a:spAutoFit/>
          </a:bodyPr>
          <a:lstStyle/>
          <a:p>
            <a:pPr algn="l" eaLnBrk="1" latinLnBrk="0" hangingPunct="0">
              <a:lnSpc>
                <a:spcPct val="130000"/>
              </a:lnSpc>
            </a:pPr>
            <a:r>
              <a:rPr lang="zh-CN" altLang="zh-CN" sz="2500" b="0" i="0" u="none" spc="11600">
                <a:noFill/>
                <a:effectLst/>
                <a:latin typeface="NEU-BZ-S92" pitchFamily="39"/>
                <a:ea typeface="宋体" panose="02010600030101010101" pitchFamily="2" charset="-122"/>
                <a:cs typeface="宋体" panose="02010600030101010101" pitchFamily="2" charset="-122"/>
                <a:sym typeface="Finished"/>
              </a:rPr>
              <a:t>⁠</a:t>
            </a:r>
            <a:r>
              <a:rPr lang="zh-CN" altLang="zh-CN" sz="2400" b="0" i="1"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rPr>
              <a:t>扇形面积公式及应用</a:t>
            </a:r>
            <a:endParaRPr lang="zh-CN" altLang="zh-CN" sz="2400" b="0" i="0" u="none">
              <a:solidFill>
                <a:srgbClr val="000000"/>
              </a:solidFill>
              <a:effectLst/>
              <a:latin typeface="Times New Roman" panose="02020603050405020304" pitchFamily="24"/>
              <a:ea typeface="黑体" panose="02010609060101010101" pitchFamily="24" charset="-122"/>
              <a:cs typeface="宋体" panose="02010600030101010101" pitchFamily="2" charset="-122"/>
            </a:endParaRPr>
          </a:p>
        </p:txBody>
      </p:sp>
      <p:sp>
        <p:nvSpPr>
          <p:cNvPr id="14278" name="yt_shape_14278"/>
          <p:cNvSpPr txBox="1"/>
          <p:nvPr/>
        </p:nvSpPr>
        <p:spPr>
          <a:xfrm>
            <a:off x="540000" y="1396872"/>
            <a:ext cx="10687221" cy="428515"/>
          </a:xfrm>
          <a:prstGeom prst="rect">
            <a:avLst/>
          </a:prstGeom>
        </p:spPr>
        <p:txBody>
          <a:bodyPr vert="horz" wrap="non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5</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一个扇形的圆心角是</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120</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面积为</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3πcm</a:t>
            </a:r>
            <a:r>
              <a:rPr lang="en-US" altLang="zh-CN" sz="2400" b="0" i="0" u="none" baseline="30000">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那么这个扇形的半径是</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en-US" altLang="zh-CN" sz="2400" b="0" i="0" u="none">
                <a:solidFill>
                  <a:srgbClr val="FF0000">
                    <a:alpha val="0"/>
                  </a:srgbClr>
                </a:solidFill>
                <a:effectLst/>
                <a:latin typeface="Times New Roman" panose="02020603050405020304" pitchFamily="24"/>
                <a:ea typeface="Times New Roman" panose="02020603050405020304" pitchFamily="24"/>
                <a:cs typeface="宋体" panose="02010600030101010101" pitchFamily="2" charset="-122"/>
              </a:rPr>
              <a:t>B</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14279" name="yt_table_14279" title="H_33.41504"/>
          <p:cNvGraphicFramePr>
            <a:graphicFrameLocks noGrp="1"/>
          </p:cNvGraphicFramePr>
          <p:nvPr/>
        </p:nvGraphicFramePr>
        <p:xfrm>
          <a:off x="540000" y="2028539"/>
          <a:ext cx="8686166" cy="424371"/>
        </p:xfrm>
        <a:graphic>
          <a:graphicData uri="http://schemas.openxmlformats.org/drawingml/2006/table">
            <a:tbl>
              <a:tblPr/>
              <a:tblGrid>
                <a:gridCol w="2413318"/>
                <a:gridCol w="2395855"/>
                <a:gridCol w="2395855"/>
                <a:gridCol w="1481138"/>
              </a:tblGrid>
              <a:tr h="370840">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1cm</a:t>
                      </a:r>
                      <a:endPar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B</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3cm</a:t>
                      </a:r>
                      <a:endPar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6cm</a:t>
                      </a:r>
                      <a:endPar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D</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9cm</a:t>
                      </a:r>
                      <a:endPar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a:txBody>
                  <a:tcPr marL="0" marR="0" marT="0" marB="0" anchor="ctr">
                    <a:lnL w="9522" cmpd="sng">
                      <a:noFill/>
                    </a:lnL>
                    <a:lnR w="9522" cmpd="sng">
                      <a:noFill/>
                    </a:lnR>
                    <a:lnT w="9522" cmpd="sng">
                      <a:noFill/>
                    </a:lnT>
                    <a:lnB w="9522" cmpd="sng">
                      <a:noFill/>
                    </a:lnB>
                  </a:tcPr>
                </a:tc>
              </a:tr>
            </a:tbl>
          </a:graphicData>
        </a:graphic>
      </p:graphicFrame>
      <mc:AlternateContent xmlns:mc="http://schemas.openxmlformats.org/markup-compatibility/2006">
        <mc:Choice xmlns:a14="http://schemas.microsoft.com/office/drawing/2010/main" Requires="a14">
          <p:sp>
            <p:nvSpPr>
              <p:cNvPr id="14281" name="yt_shape_14281"/>
              <p:cNvSpPr txBox="1"/>
              <p:nvPr/>
            </p:nvSpPr>
            <p:spPr>
              <a:xfrm>
                <a:off x="540119" y="2503604"/>
                <a:ext cx="11111999" cy="1072345"/>
              </a:xfrm>
              <a:prstGeom prst="rect">
                <a:avLst/>
              </a:prstGeom>
            </p:spPr>
            <p:txBody>
              <a:bodyPr vert="horz" wrap="square" lIns="0" tIns="0" rIns="0" bIns="0" rtlCol="0">
                <a:spAutoFit/>
              </a:bodyPr>
              <a:lstStyle/>
              <a:p>
                <a:pPr algn="l" eaLnBrk="1" fontAlgn="b"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6</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如图</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在</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3</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3</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的方格中</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共有</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9</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个小格</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每个小方格都是边长为</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的正方形</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O</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B</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是格点</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则扇形</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OBC</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的面积等于</a:t>
                </a:r>
                <a:r>
                  <a:rPr lang="zh-CN" altLang="zh-CN" sz="100" b="0" i="1" spc="-10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a:solidFill>
                      <a:srgbClr val="FF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en-US" altLang="zh-CN" sz="2400" b="0" i="1" u="sng">
                    <a:solidFill>
                      <a:srgbClr val="FF0000"/>
                    </a:solidFill>
                    <a:effectLst/>
                    <a:uFill>
                      <a:solidFill>
                        <a:srgbClr val="000000"/>
                      </a:solidFill>
                    </a:uFill>
                    <a:latin typeface="Times New Roman" panose="02020603050405020304" pitchFamily="24"/>
                    <a:ea typeface="Times New Roman" panose="02020603050405020304" pitchFamily="24"/>
                    <a:cs typeface="宋体" panose="02010600030101010101" pitchFamily="2" charset="-122"/>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t>5</m:t>
                        </m:r>
                      </m:num>
                      <m:den>
                        <m:r>
                          <a:rPr lang="en-US" altLang="zh-CN" sz="2400" b="0" i="0"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8" charset="0"/>
                          </a:rPr>
                          <m:t>4</m:t>
                        </m:r>
                      </m:den>
                    </m:f>
                  </m:oMath>
                </a14:m>
                <a:r>
                  <a:rPr lang="en-US" altLang="zh-CN" sz="2400" b="0" i="0" u="sng">
                    <a:solidFill>
                      <a:srgbClr val="FF0000">
                        <a:alpha val="0"/>
                      </a:srgbClr>
                    </a:solidFill>
                    <a:effectLst/>
                    <a:uFill>
                      <a:solidFill>
                        <a:srgbClr val="000000"/>
                      </a:solidFill>
                    </a:uFill>
                    <a:latin typeface="Times New Roman" panose="02020603050405020304" pitchFamily="24"/>
                    <a:ea typeface="Times New Roman" panose="02020603050405020304" pitchFamily="24"/>
                    <a:cs typeface="宋体" panose="02010600030101010101" pitchFamily="2" charset="-122"/>
                  </a:rPr>
                  <a:t>π</a:t>
                </a:r>
                <a:r>
                  <a:rPr lang="zh-CN" altLang="zh-CN" sz="2400" b="0" i="1" u="sng">
                    <a:solidFill>
                      <a:srgbClr val="FF0000">
                        <a:alpha val="0"/>
                      </a:srgbClr>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a:noFill/>
                    <a:effectLst/>
                    <a:latin typeface="Times New Roman" panose="02020603050405020304" pitchFamily="24"/>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结果保留</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π</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14281" name="yt_shape_14281"/>
              <p:cNvSpPr txBox="1">
                <a:spLocks noRot="1" noChangeAspect="1" noMove="1" noResize="1" noEditPoints="1" noAdjustHandles="1" noChangeArrowheads="1" noChangeShapeType="1" noTextEdit="1"/>
              </p:cNvSpPr>
              <p:nvPr/>
            </p:nvSpPr>
            <p:spPr>
              <a:xfrm>
                <a:off x="540119" y="2503604"/>
                <a:ext cx="11111999" cy="1072345"/>
              </a:xfrm>
              <a:prstGeom prst="rect">
                <a:avLst/>
              </a:prstGeom>
              <a:blipFill rotWithShape="1">
                <a:blip r:embed="rId1"/>
                <a:stretch>
                  <a:fillRect l="-3" t="-40" r="5" b="-8147"/>
                </a:stretch>
              </a:blipFill>
            </p:spPr>
            <p:txBody>
              <a:bodyPr/>
              <a:lstStyle/>
              <a:p>
                <a:r>
                  <a:rPr lang="zh-CN" altLang="en-US">
                    <a:noFill/>
                  </a:rPr>
                  <a:t> </a:t>
                </a:r>
              </a:p>
            </p:txBody>
          </p:sp>
        </mc:Fallback>
      </mc:AlternateContent>
      <p:pic>
        <p:nvPicPr>
          <p:cNvPr id="14283" name="yt_image_14283"/>
          <p:cNvPicPr>
            <a:picLocks noChangeAspect="1" noChangeArrowheads="1"/>
          </p:cNvPicPr>
          <p:nvPr/>
        </p:nvPicPr>
        <p:blipFill>
          <a:blip r:embed="rId2" cstate="print"/>
          <a:srcRect/>
          <a:stretch>
            <a:fillRect/>
          </a:stretch>
        </p:blipFill>
        <p:spPr bwMode="auto">
          <a:xfrm>
            <a:off x="5361426" y="3833155"/>
            <a:ext cx="1469147" cy="1294704"/>
          </a:xfrm>
          <a:prstGeom prst="rect">
            <a:avLst/>
          </a:prstGeom>
          <a:noFill/>
          <a:extLst>
            <a:ext uri="{909E8E84-426E-40DD-AFC4-6F175D3DCCD1}">
              <a14:hiddenFill xmlns:a14="http://schemas.microsoft.com/office/drawing/2010/main">
                <a:solidFill>
                  <a:srgbClr val="FFFFFF"/>
                </a:solidFill>
              </a14:hiddenFill>
            </a:ext>
          </a:extLst>
        </p:spPr>
      </p:pic>
      <p:sp>
        <p:nvSpPr>
          <p:cNvPr id="14285" name="yt_shape_14285"/>
          <p:cNvSpPr txBox="1"/>
          <p:nvPr/>
        </p:nvSpPr>
        <p:spPr>
          <a:xfrm>
            <a:off x="540000" y="5262079"/>
            <a:ext cx="10166245" cy="428515"/>
          </a:xfrm>
          <a:prstGeom prst="rect">
            <a:avLst/>
          </a:prstGeom>
        </p:spPr>
        <p:txBody>
          <a:bodyPr vert="horz" wrap="none" lIns="0" tIns="0" rIns="0" bIns="0" rtlCol="0">
            <a:spAutoFit/>
          </a:bodyPr>
          <a:lstStyle/>
          <a:p>
            <a:pPr algn="l" eaLnBrk="1" latinLnBrk="0" hangingPunct="0">
              <a:lnSpc>
                <a:spcPct val="130000"/>
              </a:lnSpc>
            </a:pP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7</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一个扇形的圆心角为</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135</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弧长为</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3πcm</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则此扇形的面积是</a:t>
            </a:r>
            <a:r>
              <a:rPr lang="zh-CN" altLang="zh-CN" sz="100" b="0" i="1" spc="-100" dirty="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dirty="0">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en-US" altLang="zh-CN" sz="2400" b="0" i="0" u="sng" dirty="0">
                <a:solidFill>
                  <a:srgbClr val="FF0000">
                    <a:alpha val="0"/>
                  </a:srgbClr>
                </a:solidFill>
                <a:effectLst/>
                <a:uFill>
                  <a:solidFill>
                    <a:srgbClr val="000000"/>
                  </a:solidFill>
                </a:uFill>
                <a:latin typeface="Times New Roman" panose="02020603050405020304" pitchFamily="24"/>
                <a:ea typeface="Times New Roman" panose="02020603050405020304" pitchFamily="24"/>
                <a:cs typeface="宋体" panose="02010600030101010101" pitchFamily="2" charset="-122"/>
              </a:rPr>
              <a:t>6π</a:t>
            </a:r>
            <a:r>
              <a:rPr lang="zh-CN" altLang="zh-CN" sz="2400" b="0" i="1" u="sng" dirty="0">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dirty="0">
                <a:noFill/>
                <a:effectLst/>
                <a:latin typeface="Times New Roman" panose="02020603050405020304" pitchFamily="24"/>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cm</a:t>
            </a:r>
            <a:r>
              <a:rPr lang="en-US" altLang="zh-CN" sz="2400" b="0" i="0" u="none" baseline="30000" dirty="0">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p:pic>
        <p:nvPicPr>
          <p:cNvPr id="3" name="yt_shape_1683888352324"/>
          <p:cNvPicPr/>
          <p:nvPr/>
        </p:nvPicPr>
        <p:blipFill>
          <a:blip r:embed="rId3" cstate="print">
            <a:extLst>
              <a:ext uri="{28A0092B-C50C-407E-A947-70E740481C1C}">
                <a14:useLocalDpi xmlns:a14="http://schemas.microsoft.com/office/drawing/2010/main" val="0"/>
              </a:ext>
            </a:extLst>
          </a:blip>
          <a:stretch>
            <a:fillRect/>
          </a:stretch>
        </p:blipFill>
        <p:spPr>
          <a:xfrm>
            <a:off x="603500" y="939296"/>
            <a:ext cx="1346264" cy="363178"/>
          </a:xfrm>
          <a:prstGeom prst="rect">
            <a:avLst/>
          </a:prstGeom>
        </p:spPr>
      </p:pic>
      <p:sp>
        <p:nvSpPr>
          <p:cNvPr id="2" name="文本框 1"/>
          <p:cNvSpPr txBox="1"/>
          <p:nvPr/>
        </p:nvSpPr>
        <p:spPr>
          <a:xfrm>
            <a:off x="10221051" y="1350066"/>
            <a:ext cx="383285"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Times New Roman" panose="02020603050405020304" pitchFamily="24"/>
                <a:cs typeface="宋体" panose="02010600030101010101" pitchFamily="2" charset="-122"/>
              </a:rPr>
              <a:t>B</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p:cNvSpPr txBox="1"/>
              <p:nvPr/>
            </p:nvSpPr>
            <p:spPr>
              <a:xfrm>
                <a:off x="6317508" y="2851336"/>
                <a:ext cx="767461" cy="680098"/>
              </a:xfrm>
              <a:prstGeom prst="rect">
                <a:avLst/>
              </a:prstGeom>
              <a:noFill/>
            </p:spPr>
            <p:txBody>
              <a:bodyPr vert="horz" wrap="none" rtlCol="0" anchor="ctr">
                <a:noAutofit/>
              </a:bodyPr>
              <a:lstStyle/>
              <a:p>
                <a:pPr fontAlgn="b">
                  <a:lnSpc>
                    <a:spcPct val="130000"/>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5</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8" charset="0"/>
                          </a:rPr>
                          <m:t>4</m:t>
                        </m:r>
                      </m:den>
                    </m:f>
                  </m:oMath>
                </a14:m>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Times New Roman" panose="02020603050405020304" pitchFamily="24"/>
                    <a:cs typeface="宋体" panose="02010600030101010101" pitchFamily="2" charset="-122"/>
                  </a:rPr>
                  <a:t>π</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endParaRPr lang="zh-CN" altLang="en-US">
                  <a:solidFill>
                    <a:srgbClr val="FF0000"/>
                  </a:solidFill>
                </a:endParaRPr>
              </a:p>
            </p:txBody>
          </p:sp>
        </mc:Choice>
        <mc:Fallback>
          <p:sp>
            <p:nvSpPr>
              <p:cNvPr id="4" name="文本框 3"/>
              <p:cNvSpPr txBox="1">
                <a:spLocks noRot="1" noChangeAspect="1" noMove="1" noResize="1" noEditPoints="1" noAdjustHandles="1" noChangeArrowheads="1" noChangeShapeType="1" noTextEdit="1"/>
              </p:cNvSpPr>
              <p:nvPr/>
            </p:nvSpPr>
            <p:spPr>
              <a:xfrm>
                <a:off x="6317508" y="2851336"/>
                <a:ext cx="767461" cy="680098"/>
              </a:xfrm>
              <a:prstGeom prst="rect">
                <a:avLst/>
              </a:prstGeom>
              <a:blipFill rotWithShape="1">
                <a:blip r:embed="rId4"/>
                <a:stretch>
                  <a:fillRect l="-69" t="-307" r="36" b="-438"/>
                </a:stretch>
              </a:blipFill>
            </p:spPr>
            <p:txBody>
              <a:bodyPr/>
              <a:lstStyle/>
              <a:p>
                <a:r>
                  <a:rPr lang="zh-CN" altLang="en-US">
                    <a:noFill/>
                  </a:rPr>
                  <a:t> </a:t>
                </a:r>
              </a:p>
            </p:txBody>
          </p:sp>
        </mc:Fallback>
      </mc:AlternateContent>
      <p:sp>
        <p:nvSpPr>
          <p:cNvPr id="5" name="文本框 4"/>
          <p:cNvSpPr txBox="1"/>
          <p:nvPr/>
        </p:nvSpPr>
        <p:spPr>
          <a:xfrm>
            <a:off x="9205051" y="5215273"/>
            <a:ext cx="486474"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Times New Roman" panose="02020603050405020304" pitchFamily="24"/>
                <a:cs typeface="宋体" panose="02010600030101010101" pitchFamily="2" charset="-122"/>
              </a:rPr>
              <a:t>6π</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88" name="yt_shape_14288"/>
          <p:cNvSpPr txBox="1"/>
          <p:nvPr/>
        </p:nvSpPr>
        <p:spPr>
          <a:xfrm>
            <a:off x="540000" y="1383979"/>
            <a:ext cx="2790829"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求</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O</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的半径</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mc:AlternateContent xmlns:mc="http://schemas.openxmlformats.org/markup-compatibility/2006">
        <mc:Choice xmlns:a14="http://schemas.microsoft.com/office/drawing/2010/main" Requires="a14">
          <p:sp>
            <p:nvSpPr>
              <p:cNvPr id="2" name="yt_shape_14289"/>
              <p:cNvSpPr txBox="1"/>
              <p:nvPr/>
            </p:nvSpPr>
            <p:spPr>
              <a:xfrm>
                <a:off x="540000" y="2015646"/>
                <a:ext cx="4629601" cy="2473626"/>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解</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groupChr>
                      <m:groupChrPr>
                        <m:chr m:val="⏜"/>
                        <m:pos m:val="top"/>
                        <m:vertJc m:val="bot"/>
                        <m:ctrlPr>
                          <a:rPr lang="en-US" altLang="zh-CN" sz="2400" b="0" i="1">
                            <a:solidFill>
                              <a:srgbClr val="FF0000"/>
                            </a:solidFill>
                            <a:effectLst/>
                            <a:latin typeface="Cambria Math" panose="02040503050406030204" pitchFamily="18" charset="0"/>
                            <a:ea typeface="Cambria Math" panose="02040503050406030204" pitchFamily="18" charset="0"/>
                          </a:rPr>
                        </m:ctrlPr>
                      </m:groupChrPr>
                      <m:e>
                        <m:r>
                          <a:rPr lang="en-US" altLang="zh-CN" sz="2400" b="0" i="1">
                            <a:solidFill>
                              <a:srgbClr val="FF0000"/>
                            </a:solidFill>
                            <a:effectLst/>
                            <a:latin typeface="Cambria Math" panose="02040503050406030204" pitchFamily="18" charset="0"/>
                            <a:ea typeface="Cambria Math" panose="02040503050406030204" pitchFamily="18" charset="0"/>
                          </a:rPr>
                          <m:t>𝐴𝐵</m:t>
                        </m:r>
                      </m:e>
                    </m:groupChr>
                  </m:oMath>
                </a14:m>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groupChr>
                      <m:groupChrPr>
                        <m:chr m:val="⏜"/>
                        <m:pos m:val="top"/>
                        <m:vertJc m:val="bot"/>
                        <m:ctrlPr>
                          <a:rPr lang="en-US" altLang="zh-CN" sz="2400" b="0" i="1">
                            <a:solidFill>
                              <a:srgbClr val="FF0000"/>
                            </a:solidFill>
                            <a:effectLst/>
                            <a:latin typeface="Cambria Math" panose="02040503050406030204" pitchFamily="18" charset="0"/>
                            <a:ea typeface="Cambria Math" panose="02040503050406030204" pitchFamily="18" charset="0"/>
                          </a:rPr>
                        </m:ctrlPr>
                      </m:groupChrPr>
                      <m:e>
                        <m:r>
                          <a:rPr lang="en-US" altLang="zh-CN" sz="2400" b="0" i="1">
                            <a:solidFill>
                              <a:srgbClr val="FF0000"/>
                            </a:solidFill>
                            <a:effectLst/>
                            <a:latin typeface="Cambria Math" panose="02040503050406030204" pitchFamily="18" charset="0"/>
                            <a:ea typeface="Cambria Math" panose="02040503050406030204" pitchFamily="18" charset="0"/>
                          </a:rPr>
                          <m:t>𝐴𝐵</m:t>
                        </m:r>
                      </m:e>
                    </m:groupChr>
                  </m:oMath>
                </a14:m>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30000"/>
                  </a:lnSpc>
                </a:pP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AOB</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2∠</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C</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90</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30000"/>
                  </a:lnSpc>
                </a:pP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AO</a:t>
                </a:r>
                <a:r>
                  <a:rPr lang="en-US" altLang="zh-CN" sz="2400" b="0" i="0" u="none" baseline="30000">
                    <a:solidFill>
                      <a:srgbClr val="FF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BO</a:t>
                </a:r>
                <a:r>
                  <a:rPr lang="en-US" altLang="zh-CN" sz="2400" b="0" i="0" u="none" baseline="30000">
                    <a:solidFill>
                      <a:srgbClr val="FF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AB</a:t>
                </a:r>
                <a:r>
                  <a:rPr lang="en-US" altLang="zh-CN" sz="2400" b="0" i="0" u="none" baseline="30000">
                    <a:solidFill>
                      <a:srgbClr val="FF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30000"/>
                  </a:lnSpc>
                </a:pP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2</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AO</a:t>
                </a:r>
                <a:r>
                  <a:rPr lang="en-US" altLang="zh-CN" sz="2400" b="0" i="0" u="none" baseline="30000">
                    <a:solidFill>
                      <a:srgbClr val="FF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3</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8" charset="0"/>
                          </a:rPr>
                        </m:ctrlPr>
                      </m:radPr>
                      <m:deg/>
                      <m:e>
                        <m:r>
                          <a:rPr lang="en-US" altLang="zh-CN" sz="2400" b="0" i="0">
                            <a:solidFill>
                              <a:srgbClr val="FF0000"/>
                            </a:solidFill>
                            <a:effectLst/>
                            <a:latin typeface="Cambria Math" panose="02040503050406030204" pitchFamily="18" charset="0"/>
                            <a:ea typeface="Cambria Math" panose="02040503050406030204" pitchFamily="18" charset="0"/>
                          </a:rPr>
                          <m:t>2</m:t>
                        </m:r>
                      </m:e>
                    </m:rad>
                  </m:oMath>
                </a14:m>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baseline="30000">
                    <a:solidFill>
                      <a:srgbClr val="FF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解得</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AO</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3</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30000"/>
                  </a:lnSpc>
                </a:pP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O</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的半径是</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3</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2" name="yt_shape_14289"/>
              <p:cNvSpPr txBox="1">
                <a:spLocks noRot="1" noChangeAspect="1" noMove="1" noResize="1" noEditPoints="1" noAdjustHandles="1" noChangeArrowheads="1" noChangeShapeType="1" noTextEdit="1"/>
              </p:cNvSpPr>
              <p:nvPr/>
            </p:nvSpPr>
            <p:spPr>
              <a:xfrm>
                <a:off x="540000" y="2015646"/>
                <a:ext cx="4629601" cy="2473626"/>
              </a:xfrm>
              <a:prstGeom prst="rect">
                <a:avLst/>
              </a:prstGeom>
              <a:blipFill rotWithShape="1">
                <a:blip r:embed="rId1"/>
                <a:stretch>
                  <a:fillRect l="-5" t="-6" r="-2221" b="18"/>
                </a:stretch>
              </a:blipFill>
            </p:spPr>
            <p:txBody>
              <a:bodyPr/>
              <a:lstStyle/>
              <a:p>
                <a:r>
                  <a:rPr lang="zh-CN" altLang="en-US">
                    <a:noFill/>
                  </a:rPr>
                  <a:t> </a:t>
                </a:r>
              </a:p>
            </p:txBody>
          </p:sp>
        </mc:Fallback>
      </mc:AlternateContent>
      <p:pic>
        <p:nvPicPr>
          <p:cNvPr id="14291" name="yt_image_14291"/>
          <p:cNvPicPr>
            <a:picLocks noChangeAspect="1" noChangeArrowheads="1"/>
          </p:cNvPicPr>
          <p:nvPr/>
        </p:nvPicPr>
        <p:blipFill>
          <a:blip r:embed="rId2" cstate="print"/>
          <a:srcRect/>
          <a:stretch>
            <a:fillRect/>
          </a:stretch>
        </p:blipFill>
        <p:spPr bwMode="auto">
          <a:xfrm>
            <a:off x="10293308" y="1250358"/>
            <a:ext cx="1358692" cy="1530576"/>
          </a:xfrm>
          <a:prstGeom prst="rect">
            <a:avLst/>
          </a:prstGeom>
          <a:noFill/>
          <a:extLst>
            <a:ext uri="{909E8E84-426E-40DD-AFC4-6F175D3DCCD1}">
              <a14:hiddenFill xmlns:a14="http://schemas.microsoft.com/office/drawing/2010/main">
                <a:solidFill>
                  <a:srgbClr val="FFFFFF"/>
                </a:solidFill>
              </a14:hiddenFill>
            </a:ext>
          </a:extLst>
        </p:spPr>
      </p:pic>
      <p:sp>
        <p:nvSpPr>
          <p:cNvPr id="14293" name="yt_shape_14293"/>
          <p:cNvSpPr txBox="1"/>
          <p:nvPr/>
        </p:nvSpPr>
        <p:spPr>
          <a:xfrm>
            <a:off x="540000" y="4539514"/>
            <a:ext cx="4001095"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求图中阴影部分的面积</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mc:AlternateContent xmlns:mc="http://schemas.openxmlformats.org/markup-compatibility/2006">
        <mc:Choice xmlns:a14="http://schemas.microsoft.com/office/drawing/2010/main" Requires="a14">
          <p:sp>
            <p:nvSpPr>
              <p:cNvPr id="3" name="yt_shape_14294"/>
              <p:cNvSpPr txBox="1"/>
              <p:nvPr/>
            </p:nvSpPr>
            <p:spPr>
              <a:xfrm>
                <a:off x="540000" y="5171181"/>
                <a:ext cx="7822334" cy="706091"/>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解</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S</a:t>
                </a:r>
                <a:r>
                  <a:rPr lang="zh-CN" altLang="zh-CN" sz="2400" b="0" i="0" u="none" baseline="-25000">
                    <a:solidFill>
                      <a:srgbClr val="FF0000"/>
                    </a:solidFill>
                    <a:effectLst/>
                    <a:latin typeface="Times New Roman" panose="02020603050405020304" pitchFamily="24"/>
                    <a:ea typeface="黑体" panose="02010609060101010101" pitchFamily="24" charset="-122"/>
                    <a:cs typeface="宋体" panose="02010600030101010101" pitchFamily="2" charset="-122"/>
                  </a:rPr>
                  <a:t>阴影</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S</a:t>
                </a:r>
                <a:r>
                  <a:rPr lang="zh-CN" altLang="zh-CN" sz="2400" b="0" i="0" u="none" baseline="-25000">
                    <a:solidFill>
                      <a:srgbClr val="FF0000"/>
                    </a:solidFill>
                    <a:effectLst/>
                    <a:latin typeface="Times New Roman" panose="02020603050405020304" pitchFamily="24"/>
                    <a:ea typeface="黑体" panose="02010609060101010101" pitchFamily="24" charset="-122"/>
                    <a:cs typeface="宋体" panose="02010600030101010101" pitchFamily="2" charset="-122"/>
                  </a:rPr>
                  <a:t>扇形</a:t>
                </a:r>
                <a:r>
                  <a:rPr lang="en-US" altLang="zh-CN" sz="2400" b="0" i="1" u="none" baseline="-25000">
                    <a:solidFill>
                      <a:srgbClr val="FF0000"/>
                    </a:solidFill>
                    <a:effectLst/>
                    <a:latin typeface="Times New Roman" panose="02020603050405020304" pitchFamily="24"/>
                    <a:ea typeface="Times New Roman" panose="02020603050405020304" pitchFamily="24"/>
                    <a:cs typeface="宋体" panose="02010600030101010101" pitchFamily="2" charset="-122"/>
                  </a:rPr>
                  <a:t>OAB</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S</a:t>
                </a:r>
                <a:r>
                  <a:rPr lang="en-US" altLang="zh-CN" sz="2400" b="0" i="0" u="none" baseline="-2500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baseline="-25000">
                    <a:solidFill>
                      <a:srgbClr val="FF0000"/>
                    </a:solidFill>
                    <a:effectLst/>
                    <a:latin typeface="Times New Roman" panose="02020603050405020304" pitchFamily="24"/>
                    <a:ea typeface="Times New Roman" panose="02020603050405020304" pitchFamily="24"/>
                    <a:cs typeface="宋体" panose="02010600030101010101" pitchFamily="2" charset="-122"/>
                  </a:rPr>
                  <a:t>AOB</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90</m:t>
                        </m:r>
                        <m:r>
                          <m:rPr>
                            <m:sty m:val="p"/>
                          </m:rPr>
                          <a:rPr lang="en-US" altLang="zh-CN" sz="2400" b="0" i="0">
                            <a:solidFill>
                              <a:srgbClr val="FF0000"/>
                            </a:solidFill>
                            <a:effectLst/>
                            <a:latin typeface="Cambria Math" panose="02040503050406030204" pitchFamily="18" charset="0"/>
                            <a:ea typeface="Cambria Math" panose="02040503050406030204" pitchFamily="18" charset="0"/>
                          </a:rPr>
                          <m:t>π</m:t>
                        </m:r>
                        <m:r>
                          <m:rPr>
                            <m:nor/>
                          </m:rPr>
                          <a:rPr lang="en-US" altLang="zh-CN" sz="2400" b="0" i="0">
                            <a:solidFill>
                              <a:srgbClr val="FF0000"/>
                            </a:solidFill>
                            <a:effectLst/>
                            <a:latin typeface="Cambria Math" panose="02040503050406030204" pitchFamily="18" charset="0"/>
                            <a:ea typeface="宋体" panose="02010600030101010101" pitchFamily="2" charset="-122"/>
                          </a:rPr>
                          <m:t>·</m:t>
                        </m:r>
                        <m:sSup>
                          <m:sSupPr>
                            <m:ctrlPr>
                              <a:rPr lang="en-US" altLang="zh-CN" sz="2400" b="0" i="1">
                                <a:solidFill>
                                  <a:srgbClr val="FF0000"/>
                                </a:solidFill>
                                <a:effectLst/>
                                <a:latin typeface="Cambria Math" panose="02040503050406030204" pitchFamily="18" charset="0"/>
                                <a:ea typeface="Cambria Math" panose="02040503050406030204" pitchFamily="18" charset="0"/>
                              </a:rPr>
                            </m:ctrlPr>
                          </m:sSupPr>
                          <m:e>
                            <m:r>
                              <a:rPr lang="en-US" altLang="zh-CN" sz="2400" b="0" i="0">
                                <a:solidFill>
                                  <a:srgbClr val="FF0000"/>
                                </a:solidFill>
                                <a:effectLst/>
                                <a:latin typeface="Cambria Math" panose="02040503050406030204" pitchFamily="18" charset="0"/>
                                <a:ea typeface="Cambria Math" panose="02040503050406030204" pitchFamily="18" charset="0"/>
                              </a:rPr>
                              <m:t>3</m:t>
                            </m:r>
                          </m:e>
                          <m:sup>
                            <m:r>
                              <a:rPr lang="en-US" altLang="zh-CN" sz="2400" b="0" i="0">
                                <a:solidFill>
                                  <a:srgbClr val="FF0000"/>
                                </a:solidFill>
                                <a:effectLst/>
                                <a:latin typeface="Cambria Math" panose="02040503050406030204" pitchFamily="18" charset="0"/>
                                <a:ea typeface="Cambria Math" panose="02040503050406030204" pitchFamily="18" charset="0"/>
                              </a:rPr>
                              <m:t>2</m:t>
                            </m:r>
                          </m:sup>
                        </m:sSup>
                      </m:num>
                      <m:den>
                        <m:r>
                          <a:rPr lang="en-US" altLang="zh-CN" sz="2400" b="0" i="0">
                            <a:solidFill>
                              <a:srgbClr val="FF0000"/>
                            </a:solidFill>
                            <a:effectLst/>
                            <a:latin typeface="Cambria Math" panose="02040503050406030204" pitchFamily="18" charset="0"/>
                            <a:ea typeface="Cambria Math" panose="02040503050406030204" pitchFamily="18" charset="0"/>
                          </a:rPr>
                          <m:t>360</m:t>
                        </m:r>
                      </m:den>
                    </m:f>
                  </m:oMath>
                </a14:m>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1</m:t>
                        </m:r>
                      </m:num>
                      <m:den>
                        <m:r>
                          <a:rPr lang="en-US" altLang="zh-CN" sz="2400" b="0" i="0">
                            <a:solidFill>
                              <a:srgbClr val="FF0000"/>
                            </a:solidFill>
                            <a:effectLst/>
                            <a:latin typeface="Cambria Math" panose="02040503050406030204" pitchFamily="18" charset="0"/>
                            <a:ea typeface="Cambria Math" panose="02040503050406030204" pitchFamily="18" charset="0"/>
                          </a:rPr>
                          <m:t>2</m:t>
                        </m:r>
                      </m:den>
                    </m:f>
                  </m:oMath>
                </a14:m>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3</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3</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9</m:t>
                        </m:r>
                      </m:num>
                      <m:den>
                        <m:r>
                          <a:rPr lang="en-US" altLang="zh-CN" sz="2400" b="0" i="0">
                            <a:solidFill>
                              <a:srgbClr val="FF0000"/>
                            </a:solidFill>
                            <a:effectLst/>
                            <a:latin typeface="Cambria Math" panose="02040503050406030204" pitchFamily="18" charset="0"/>
                            <a:ea typeface="Cambria Math" panose="02040503050406030204" pitchFamily="18" charset="0"/>
                          </a:rPr>
                          <m:t>4</m:t>
                        </m:r>
                      </m:den>
                    </m:f>
                  </m:oMath>
                </a14:m>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π</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9</m:t>
                        </m:r>
                      </m:num>
                      <m:den>
                        <m:r>
                          <a:rPr lang="en-US" altLang="zh-CN" sz="2400" b="0" i="0">
                            <a:solidFill>
                              <a:srgbClr val="FF0000"/>
                            </a:solidFill>
                            <a:effectLst/>
                            <a:latin typeface="Cambria Math" panose="02040503050406030204" pitchFamily="18" charset="0"/>
                            <a:ea typeface="Cambria Math" panose="02040503050406030204" pitchFamily="18" charset="0"/>
                          </a:rPr>
                          <m:t>2</m:t>
                        </m:r>
                      </m:den>
                    </m:f>
                  </m:oMath>
                </a14:m>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 name="yt_shape_14294"/>
              <p:cNvSpPr txBox="1">
                <a:spLocks noRot="1" noChangeAspect="1" noMove="1" noResize="1" noEditPoints="1" noAdjustHandles="1" noChangeArrowheads="1" noChangeShapeType="1" noTextEdit="1"/>
              </p:cNvSpPr>
              <p:nvPr/>
            </p:nvSpPr>
            <p:spPr>
              <a:xfrm>
                <a:off x="540000" y="5171181"/>
                <a:ext cx="7822334" cy="706091"/>
              </a:xfrm>
              <a:prstGeom prst="rect">
                <a:avLst/>
              </a:prstGeom>
              <a:blipFill rotWithShape="1">
                <a:blip r:embed="rId3"/>
                <a:stretch>
                  <a:fillRect l="-3" t="-53" r="-617" b="-1191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yt_shape_14286"/>
              <p:cNvSpPr txBox="1"/>
              <p:nvPr/>
            </p:nvSpPr>
            <p:spPr>
              <a:xfrm>
                <a:off x="540000" y="854025"/>
                <a:ext cx="5743688" cy="466666"/>
              </a:xfrm>
              <a:prstGeom prst="rect">
                <a:avLst/>
              </a:prstGeom>
            </p:spPr>
            <p:txBody>
              <a:bodyPr vert="horz" wrap="non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8</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如图</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在</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O</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中</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AB</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3</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8" charset="0"/>
                          </a:rPr>
                        </m:ctrlPr>
                      </m:radPr>
                      <m:deg/>
                      <m:e>
                        <m:r>
                          <a:rPr lang="en-US" altLang="zh-CN" sz="2400" b="0" i="0">
                            <a:solidFill>
                              <a:srgbClr val="010000"/>
                            </a:solidFill>
                            <a:effectLst/>
                            <a:latin typeface="Cambria Math" panose="02040503050406030204" pitchFamily="18" charset="0"/>
                            <a:ea typeface="Cambria Math" panose="02040503050406030204" pitchFamily="18" charset="0"/>
                          </a:rPr>
                          <m:t>2</m:t>
                        </m:r>
                      </m:e>
                    </m:rad>
                  </m:oMath>
                </a14:m>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45</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4" name="yt_shape_14286"/>
              <p:cNvSpPr txBox="1">
                <a:spLocks noRot="1" noChangeAspect="1" noMove="1" noResize="1" noEditPoints="1" noAdjustHandles="1" noChangeArrowheads="1" noChangeShapeType="1" noTextEdit="1"/>
              </p:cNvSpPr>
              <p:nvPr/>
            </p:nvSpPr>
            <p:spPr>
              <a:xfrm>
                <a:off x="540000" y="854025"/>
                <a:ext cx="5743688" cy="466666"/>
              </a:xfrm>
              <a:prstGeom prst="rect">
                <a:avLst/>
              </a:prstGeom>
              <a:blipFill rotWithShape="1">
                <a:blip r:embed="rId4"/>
                <a:stretch>
                  <a:fillRect l="-4" t="-125" r="-2525" b="-424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linds(horizontal)">
                                      <p:cBhvr>
                                        <p:cTn id="16" dur="500"/>
                                        <p:tgtEl>
                                          <p:spTgt spid="2">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blinds(horizontal)">
                                      <p:cBhvr>
                                        <p:cTn id="19" dur="500"/>
                                        <p:tgtEl>
                                          <p:spTgt spid="2">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blinds(horizontal)">
                                      <p:cBhvr>
                                        <p:cTn id="2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98" name="yt_shape_14298"/>
          <p:cNvSpPr txBox="1"/>
          <p:nvPr/>
        </p:nvSpPr>
        <p:spPr>
          <a:xfrm>
            <a:off x="540000" y="900000"/>
            <a:ext cx="9079409"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【易错易混】</a:t>
            </a:r>
            <a:r>
              <a:rPr lang="zh-CN" altLang="zh-CN" sz="2400" b="0" i="1" u="none">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对弧长公式及扇形面积公式中</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n</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的意义不理解而出错</a:t>
            </a:r>
            <a:endPar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endParaRPr>
          </a:p>
        </p:txBody>
      </p:sp>
      <mc:AlternateContent xmlns:mc="http://schemas.openxmlformats.org/markup-compatibility/2006">
        <mc:Choice xmlns:a14="http://schemas.microsoft.com/office/drawing/2010/main" Requires="a14">
          <p:sp>
            <p:nvSpPr>
              <p:cNvPr id="14299" name="yt_shape_14299"/>
              <p:cNvSpPr txBox="1"/>
              <p:nvPr>
                <p:custDataLst>
                  <p:tags r:id="rId1"/>
                </p:custDataLst>
              </p:nvPr>
            </p:nvSpPr>
            <p:spPr>
              <a:xfrm>
                <a:off x="540000" y="1484835"/>
                <a:ext cx="9076459" cy="490006"/>
              </a:xfrm>
              <a:prstGeom prst="rect">
                <a:avLst/>
              </a:prstGeom>
            </p:spPr>
            <p:txBody>
              <a:bodyPr vert="horz" wrap="none" lIns="0" tIns="0" rIns="0" bIns="0" rtlCol="0">
                <a:spAutoFit/>
              </a:bodyPr>
              <a:p>
                <a:pPr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9</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O</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中弦</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AB</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所对圆周角为</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60</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且</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AB</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5</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则</a:t>
                </a:r>
                <a14:m>
                  <m:oMath xmlns:m="http://schemas.openxmlformats.org/officeDocument/2006/math">
                    <m:groupChr>
                      <m:groupChrPr>
                        <m:chr m:val="⏜"/>
                        <m:pos m:val="top"/>
                        <m:vertJc m:val="bot"/>
                        <m:ctrlPr>
                          <a:rPr lang="en-US" altLang="zh-CN" sz="2400" b="0" i="1">
                            <a:solidFill>
                              <a:srgbClr val="000000"/>
                            </a:solidFill>
                            <a:effectLst/>
                            <a:latin typeface="Cambria Math" panose="02040503050406030204" pitchFamily="18" charset="0"/>
                            <a:ea typeface="Cambria Math" panose="02040503050406030204" pitchFamily="18" charset="0"/>
                          </a:rPr>
                        </m:ctrlPr>
                      </m:groupChrPr>
                      <m:e>
                        <m:r>
                          <a:rPr lang="en-US" altLang="zh-CN" sz="2400" b="0" i="1">
                            <a:solidFill>
                              <a:srgbClr val="000000"/>
                            </a:solidFill>
                            <a:effectLst/>
                            <a:latin typeface="Cambria Math" panose="02040503050406030204" pitchFamily="18" charset="0"/>
                            <a:ea typeface="Cambria Math" panose="02040503050406030204" pitchFamily="18" charset="0"/>
                          </a:rPr>
                          <m:t>𝐴𝐵</m:t>
                        </m:r>
                      </m:e>
                    </m:groupChr>
                  </m:oMath>
                </a14:m>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的长为</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en-US" altLang="zh-CN" sz="2400" b="0" i="0" u="none">
                    <a:solidFill>
                      <a:srgbClr val="FF0000">
                        <a:alpha val="0"/>
                      </a:srgbClr>
                    </a:solidFill>
                    <a:effectLst/>
                    <a:latin typeface="Times New Roman" panose="02020603050405020304" pitchFamily="24"/>
                    <a:ea typeface="Times New Roman" panose="02020603050405020304" pitchFamily="24"/>
                    <a:cs typeface="宋体" panose="02010600030101010101" pitchFamily="2" charset="-122"/>
                  </a:rPr>
                  <a:t>B</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14299" name="yt_shape_14299"/>
              <p:cNvSpPr txBox="1">
                <a:spLocks noRot="1" noChangeAspect="1" noMove="1" noResize="1" noEditPoints="1" noAdjustHandles="1" noChangeArrowheads="1" noChangeShapeType="1" noTextEdit="1"/>
              </p:cNvSpPr>
              <p:nvPr>
                <p:custDataLst>
                  <p:tags r:id="rId2"/>
                </p:custDataLst>
              </p:nvPr>
            </p:nvSpPr>
            <p:spPr>
              <a:xfrm>
                <a:off x="540000" y="1484835"/>
                <a:ext cx="9076459" cy="490006"/>
              </a:xfrm>
              <a:prstGeom prst="rect">
                <a:avLst/>
              </a:prstGeom>
              <a:blipFill rotWithShape="1">
                <a:blip r:embed="rId3"/>
                <a:stretch>
                  <a:fillRect l="-3" t="-42" r="-1147" b="12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4301" name="yt_table_14301" title="H_56.31"/>
              <p:cNvGraphicFramePr>
                <a:graphicFrameLocks noGrp="1"/>
              </p:cNvGraphicFramePr>
              <p:nvPr>
                <p:custDataLst>
                  <p:tags r:id="rId4"/>
                </p:custDataLst>
              </p:nvPr>
            </p:nvGraphicFramePr>
            <p:xfrm>
              <a:off x="540000" y="2177993"/>
              <a:ext cx="8673530" cy="715137"/>
            </p:xfrm>
            <a:graphic>
              <a:graphicData uri="http://schemas.openxmlformats.org/drawingml/2006/table">
                <a:tbl>
                  <a:tblPr/>
                  <a:tblGrid>
                    <a:gridCol w="2245043"/>
                    <a:gridCol w="2630869"/>
                    <a:gridCol w="2356168"/>
                    <a:gridCol w="1441450"/>
                  </a:tblGrid>
                  <a:tr h="370840">
                    <a:tc>
                      <a:txBody>
                        <a:bodyPr/>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5</m:t>
                                  </m:r>
                                  <m:r>
                                    <m:rPr>
                                      <m:sty m:val="p"/>
                                    </m:rPr>
                                    <a:rPr lang="en-US" altLang="zh-CN" sz="2400" b="0" i="0">
                                      <a:solidFill>
                                        <a:srgbClr val="010000"/>
                                      </a:solidFill>
                                      <a:effectLst/>
                                      <a:latin typeface="Cambria Math" panose="02040503050406030204" pitchFamily="18" charset="0"/>
                                      <a:ea typeface="Cambria Math" panose="02040503050406030204" pitchFamily="18" charset="0"/>
                                    </a:rPr>
                                    <m:t>π</m:t>
                                  </m:r>
                                </m:num>
                                <m:den>
                                  <m:r>
                                    <a:rPr lang="en-US" altLang="zh-CN" sz="2400" b="0" i="0">
                                      <a:solidFill>
                                        <a:srgbClr val="010000"/>
                                      </a:solidFill>
                                      <a:effectLst/>
                                      <a:latin typeface="Cambria Math" panose="02040503050406030204" pitchFamily="18" charset="0"/>
                                      <a:ea typeface="Cambria Math" panose="02040503050406030204" pitchFamily="18" charset="0"/>
                                    </a:rPr>
                                    <m:t>3</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B</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10</m:t>
                                  </m:r>
                                  <m:rad>
                                    <m:radPr>
                                      <m:degHide m:val="on"/>
                                      <m:ctrlPr>
                                        <a:rPr lang="en-US" altLang="zh-CN" sz="2400" b="0" i="1">
                                          <a:solidFill>
                                            <a:srgbClr val="010000"/>
                                          </a:solidFill>
                                          <a:effectLst/>
                                          <a:latin typeface="Cambria Math" panose="02040503050406030204" pitchFamily="18" charset="0"/>
                                          <a:ea typeface="Cambria Math" panose="02040503050406030204" pitchFamily="18" charset="0"/>
                                        </a:rPr>
                                      </m:ctrlPr>
                                    </m:radPr>
                                    <m:deg/>
                                    <m:e>
                                      <m:r>
                                        <a:rPr lang="en-US" altLang="zh-CN" sz="2400" b="0" i="0">
                                          <a:solidFill>
                                            <a:srgbClr val="010000"/>
                                          </a:solidFill>
                                          <a:effectLst/>
                                          <a:latin typeface="Cambria Math" panose="02040503050406030204" pitchFamily="18" charset="0"/>
                                          <a:ea typeface="Cambria Math" panose="02040503050406030204" pitchFamily="18" charset="0"/>
                                        </a:rPr>
                                        <m:t>3</m:t>
                                      </m:r>
                                    </m:e>
                                  </m:rad>
                                  <m:r>
                                    <m:rPr>
                                      <m:sty m:val="p"/>
                                    </m:rPr>
                                    <a:rPr lang="en-US" altLang="zh-CN" sz="2400" b="0" i="0">
                                      <a:solidFill>
                                        <a:srgbClr val="010000"/>
                                      </a:solidFill>
                                      <a:effectLst/>
                                      <a:latin typeface="Cambria Math" panose="02040503050406030204" pitchFamily="18" charset="0"/>
                                      <a:ea typeface="Cambria Math" panose="02040503050406030204" pitchFamily="18" charset="0"/>
                                    </a:rPr>
                                    <m:t>π</m:t>
                                  </m:r>
                                </m:num>
                                <m:den>
                                  <m:r>
                                    <a:rPr lang="en-US" altLang="zh-CN" sz="2400" b="0" i="0">
                                      <a:solidFill>
                                        <a:srgbClr val="010000"/>
                                      </a:solidFill>
                                      <a:effectLst/>
                                      <a:latin typeface="Cambria Math" panose="02040503050406030204" pitchFamily="18" charset="0"/>
                                      <a:ea typeface="Cambria Math" panose="02040503050406030204" pitchFamily="18" charset="0"/>
                                    </a:rPr>
                                    <m:t>9</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25</m:t>
                                  </m:r>
                                  <m:r>
                                    <m:rPr>
                                      <m:sty m:val="p"/>
                                    </m:rPr>
                                    <a:rPr lang="en-US" altLang="zh-CN" sz="2400" b="0" i="0">
                                      <a:solidFill>
                                        <a:srgbClr val="010000"/>
                                      </a:solidFill>
                                      <a:effectLst/>
                                      <a:latin typeface="Cambria Math" panose="02040503050406030204" pitchFamily="18" charset="0"/>
                                      <a:ea typeface="Cambria Math" panose="02040503050406030204" pitchFamily="18" charset="0"/>
                                    </a:rPr>
                                    <m:t>π</m:t>
                                  </m:r>
                                </m:num>
                                <m:den>
                                  <m:r>
                                    <a:rPr lang="en-US" altLang="zh-CN" sz="2400" b="0" i="0">
                                      <a:solidFill>
                                        <a:srgbClr val="010000"/>
                                      </a:solidFill>
                                      <a:effectLst/>
                                      <a:latin typeface="Cambria Math" panose="02040503050406030204" pitchFamily="18" charset="0"/>
                                      <a:ea typeface="Cambria Math" panose="02040503050406030204" pitchFamily="18" charset="0"/>
                                    </a:rPr>
                                    <m:t>3</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D</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8" charset="0"/>
                                    </a:rPr>
                                  </m:ctrlPr>
                                </m:fPr>
                                <m:num>
                                  <m:r>
                                    <a:rPr lang="en-US" altLang="zh-CN" sz="2400" b="0" i="0">
                                      <a:solidFill>
                                        <a:srgbClr val="010000"/>
                                      </a:solidFill>
                                      <a:effectLst/>
                                      <a:latin typeface="Cambria Math" panose="02040503050406030204" pitchFamily="18" charset="0"/>
                                      <a:ea typeface="Cambria Math" panose="02040503050406030204" pitchFamily="18" charset="0"/>
                                    </a:rPr>
                                    <m:t>50</m:t>
                                  </m:r>
                                  <m:r>
                                    <m:rPr>
                                      <m:sty m:val="p"/>
                                    </m:rPr>
                                    <a:rPr lang="en-US" altLang="zh-CN" sz="2400" b="0" i="0">
                                      <a:solidFill>
                                        <a:srgbClr val="010000"/>
                                      </a:solidFill>
                                      <a:effectLst/>
                                      <a:latin typeface="Cambria Math" panose="02040503050406030204" pitchFamily="18" charset="0"/>
                                      <a:ea typeface="Cambria Math" panose="02040503050406030204" pitchFamily="18" charset="0"/>
                                    </a:rPr>
                                    <m:t>π</m:t>
                                  </m:r>
                                </m:num>
                                <m:den>
                                  <m:r>
                                    <a:rPr lang="en-US" altLang="zh-CN" sz="2400" b="0" i="0">
                                      <a:solidFill>
                                        <a:srgbClr val="010000"/>
                                      </a:solidFill>
                                      <a:effectLst/>
                                      <a:latin typeface="Cambria Math" panose="02040503050406030204" pitchFamily="18" charset="0"/>
                                      <a:ea typeface="Cambria Math" panose="02040503050406030204" pitchFamily="18" charset="0"/>
                                    </a:rPr>
                                    <m:t>3</m:t>
                                  </m:r>
                                </m:den>
                              </m:f>
                            </m:oMath>
                          </a14:m>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2" cmpd="sng">
                          <a:noFill/>
                        </a:lnL>
                        <a:lnR w="9522" cmpd="sng">
                          <a:noFill/>
                        </a:lnR>
                        <a:lnT w="9522" cmpd="sng">
                          <a:noFill/>
                        </a:lnT>
                        <a:lnB w="9522" cmpd="sng">
                          <a:noFill/>
                        </a:lnB>
                      </a:tcPr>
                    </a:tc>
                  </a:tr>
                </a:tbl>
              </a:graphicData>
            </a:graphic>
          </p:graphicFrame>
        </mc:Choice>
        <mc:Fallback xmlns="">
          <p:graphicFrame>
            <p:nvGraphicFramePr>
              <p:cNvPr id="14301" name="yt_table_14301" title="H_56.31"/>
              <p:cNvGraphicFramePr>
                <a:graphicFrameLocks noGrp="1"/>
              </p:cNvGraphicFramePr>
              <p:nvPr>
                <p:custDataLst>
                  <p:tags r:id="rId5"/>
                </p:custDataLst>
              </p:nvPr>
            </p:nvGraphicFramePr>
            <p:xfrm>
              <a:off x="540000" y="2177993"/>
              <a:ext cx="8673530" cy="715137"/>
            </p:xfrm>
            <a:graphic>
              <a:graphicData uri="http://schemas.openxmlformats.org/drawingml/2006/table">
                <a:tbl>
                  <a:tblPr/>
                  <a:tblGrid>
                    <a:gridCol w="2245043"/>
                    <a:gridCol w="2630869"/>
                    <a:gridCol w="2356168"/>
                    <a:gridCol w="1441450"/>
                  </a:tblGrid>
                  <a:tr h="760095">
                    <a:tc>
                      <a:txBody>
                        <a:bodyPr/>
                        <a:lstStyle/>
                        <a:p>
                          <a:endParaRPr lang="zh-CN"/>
                        </a:p>
                      </a:txBody>
                      <a:tcPr marL="0" marR="0" marT="0" marB="0" anchor="ctr">
                        <a:lnL w="9522" cmpd="sng">
                          <a:noFill/>
                        </a:lnL>
                        <a:lnR w="9522" cmpd="sng">
                          <a:noFill/>
                        </a:lnR>
                        <a:lnT w="9522" cmpd="sng">
                          <a:noFill/>
                        </a:lnT>
                        <a:lnB w="9522" cmpd="sng">
                          <a:noFill/>
                        </a:lnB>
                        <a:blipFill>
                          <a:blip r:embed="rId6"/>
                        </a:blipFill>
                      </a:tcPr>
                    </a:tc>
                    <a:tc>
                      <a:txBody>
                        <a:bodyPr/>
                        <a:lstStyle/>
                        <a:p>
                          <a:endParaRPr lang="zh-CN"/>
                        </a:p>
                      </a:txBody>
                      <a:tcPr marL="0" marR="0" marT="0" marB="0" anchor="ctr">
                        <a:lnL w="9522" cmpd="sng">
                          <a:noFill/>
                        </a:lnL>
                        <a:lnR w="9522" cmpd="sng">
                          <a:noFill/>
                        </a:lnR>
                        <a:lnT w="9522" cmpd="sng">
                          <a:noFill/>
                        </a:lnT>
                        <a:lnB w="9522" cmpd="sng">
                          <a:noFill/>
                        </a:lnB>
                        <a:blipFill>
                          <a:blip r:embed="rId6"/>
                        </a:blipFill>
                      </a:tcPr>
                    </a:tc>
                    <a:tc>
                      <a:txBody>
                        <a:bodyPr/>
                        <a:lstStyle/>
                        <a:p>
                          <a:endParaRPr lang="zh-CN"/>
                        </a:p>
                      </a:txBody>
                      <a:tcPr marL="0" marR="0" marT="0" marB="0" anchor="ctr">
                        <a:lnL w="9522" cmpd="sng">
                          <a:noFill/>
                        </a:lnL>
                        <a:lnR w="9522" cmpd="sng">
                          <a:noFill/>
                        </a:lnR>
                        <a:lnT w="9522" cmpd="sng">
                          <a:noFill/>
                        </a:lnT>
                        <a:lnB w="9522" cmpd="sng">
                          <a:noFill/>
                        </a:lnB>
                        <a:blipFill>
                          <a:blip r:embed="rId6"/>
                        </a:blipFill>
                      </a:tcPr>
                    </a:tc>
                    <a:tc>
                      <a:txBody>
                        <a:bodyPr/>
                        <a:lstStyle/>
                        <a:p>
                          <a:endParaRPr lang="zh-CN"/>
                        </a:p>
                      </a:txBody>
                      <a:tcPr marL="0" marR="0" marT="0" marB="0" anchor="ctr">
                        <a:lnL w="9522" cmpd="sng">
                          <a:noFill/>
                        </a:lnL>
                        <a:lnR w="9522" cmpd="sng">
                          <a:noFill/>
                        </a:lnR>
                        <a:lnT w="9522" cmpd="sng">
                          <a:noFill/>
                        </a:lnT>
                        <a:lnB w="9522" cmpd="sng">
                          <a:noFill/>
                        </a:lnB>
                        <a:blipFill>
                          <a:blip r:embed="rId6"/>
                        </a:blipFill>
                      </a:tcPr>
                    </a:tc>
                  </a:tr>
                </a:tbl>
              </a:graphicData>
            </a:graphic>
          </p:graphicFrame>
        </mc:Fallback>
      </mc:AlternateContent>
      <p:sp>
        <p:nvSpPr>
          <p:cNvPr id="2" name="文本框 1"/>
          <p:cNvSpPr txBox="1"/>
          <p:nvPr>
            <p:custDataLst>
              <p:tags r:id="rId7"/>
            </p:custDataLst>
          </p:nvPr>
        </p:nvSpPr>
        <p:spPr>
          <a:xfrm>
            <a:off x="8625867" y="1438029"/>
            <a:ext cx="383286" cy="578879"/>
          </a:xfrm>
          <a:prstGeom prst="rect">
            <a:avLst/>
          </a:prstGeom>
          <a:noFill/>
        </p:spPr>
        <p:txBody>
          <a:bodyPr vert="horz" wrap="none" rtlCol="0" anchor="ctr">
            <a:noAutofit/>
          </a:bodyPr>
          <a:p>
            <a:pPr>
              <a:lnSpc>
                <a:spcPct val="130000"/>
              </a:lnSpc>
            </a:pP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Times New Roman" panose="02020603050405020304" pitchFamily="24"/>
                <a:cs typeface="宋体" panose="02010600030101010101" pitchFamily="2" charset="-122"/>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02" name="yt_shape_14302"/>
          <p:cNvSpPr txBox="1"/>
          <p:nvPr/>
        </p:nvSpPr>
        <p:spPr>
          <a:xfrm>
            <a:off x="540000" y="900000"/>
            <a:ext cx="4078039" cy="701923"/>
          </a:xfrm>
          <a:prstGeom prst="rect">
            <a:avLst/>
          </a:prstGeom>
        </p:spPr>
        <p:txBody>
          <a:bodyPr vert="horz" wrap="none" lIns="0" tIns="0" rIns="0" bIns="0" rtlCol="0">
            <a:spAutoFit/>
          </a:bodyPr>
          <a:lstStyle/>
          <a:p>
            <a:pPr algn="l" eaLnBrk="1" latinLnBrk="0" hangingPunct="0">
              <a:lnSpc>
                <a:spcPct val="130000"/>
              </a:lnSpc>
            </a:pPr>
            <a:r>
              <a:rPr lang="zh-CN" altLang="zh-CN" sz="3850" b="0" i="0" u="none" spc="31800">
                <a:noFill/>
                <a:effectLst/>
                <a:latin typeface="NEU-BZ-S92" pitchFamily="39"/>
                <a:ea typeface="宋体" panose="02010600030101010101" pitchFamily="2" charset="-122"/>
                <a:cs typeface="宋体" panose="02010600030101010101" pitchFamily="2" charset="-122"/>
                <a:sym typeface="Finished"/>
              </a:rPr>
              <a:t>⁠</a:t>
            </a:r>
            <a:endParaRPr lang="zh-CN" altLang="zh-CN" sz="3850" b="0" i="0" u="none" spc="31800">
              <a:solidFill>
                <a:srgbClr val="1EE3CF"/>
              </a:solidFill>
              <a:effectLst/>
              <a:latin typeface="NEU-BZ-S92" pitchFamily="39"/>
              <a:ea typeface="宋体" panose="02010600030101010101" pitchFamily="2" charset="-122"/>
              <a:cs typeface="宋体" panose="02010600030101010101" pitchFamily="2" charset="-122"/>
              <a:sym typeface="Finished"/>
              <a:hlinkClick r:id="" action="ppaction://macro?name={&quot;type&quot;:&quot;ImageText&quot;,&quot;item&quot;:&quot;ImageText&quot;,&quot;path&quot;:&quot;\\ImageTexts\\0c854a50-b302-4b0d-be14-e377e675b582.png&quot;}"/>
            </a:endParaRPr>
          </a:p>
        </p:txBody>
      </p:sp>
      <p:sp>
        <p:nvSpPr>
          <p:cNvPr id="14303" name="yt_shape_14303"/>
          <p:cNvSpPr txBox="1"/>
          <p:nvPr/>
        </p:nvSpPr>
        <p:spPr>
          <a:xfrm>
            <a:off x="540119" y="1652711"/>
            <a:ext cx="11244513" cy="908647"/>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10</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楷体" panose="02010609060101010101" pitchFamily="24" charset="-122"/>
                <a:cs typeface="宋体" panose="02010600030101010101" pitchFamily="2" charset="-122"/>
              </a:rPr>
              <a:t>成都市中考</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如图</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正六边形</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ABCDEF</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的边长为</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6</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以顶点</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为圆心</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AB</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的长为半径画圆</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则图中阴影部分的面积为</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en-US" altLang="zh-CN" sz="2400" b="0" i="0" u="none" dirty="0">
                <a:solidFill>
                  <a:srgbClr val="FF0000">
                    <a:alpha val="0"/>
                  </a:srgbClr>
                </a:solidFill>
                <a:effectLst/>
                <a:latin typeface="Times New Roman" panose="02020603050405020304" pitchFamily="24"/>
                <a:ea typeface="Times New Roman" panose="02020603050405020304" pitchFamily="24"/>
                <a:cs typeface="宋体" panose="02010600030101010101" pitchFamily="2" charset="-122"/>
              </a:rPr>
              <a:t>D</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14305" name="yt_table_14305_skip" title="H_33.41504"/>
          <p:cNvGraphicFramePr>
            <a:graphicFrameLocks noGrp="1"/>
          </p:cNvGraphicFramePr>
          <p:nvPr/>
        </p:nvGraphicFramePr>
        <p:xfrm>
          <a:off x="540000" y="4300773"/>
          <a:ext cx="7968616" cy="424371"/>
        </p:xfrm>
        <a:graphic>
          <a:graphicData uri="http://schemas.openxmlformats.org/drawingml/2006/table">
            <a:tbl>
              <a:tblPr/>
              <a:tblGrid>
                <a:gridCol w="2195830"/>
                <a:gridCol w="2178368"/>
                <a:gridCol w="2178368"/>
                <a:gridCol w="1416050"/>
              </a:tblGrid>
              <a:tr h="370840">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4π</a:t>
                      </a:r>
                      <a:endPar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B</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6π</a:t>
                      </a:r>
                      <a:endPar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8π</a:t>
                      </a:r>
                      <a:endPar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30000"/>
                        </a:lnSpc>
                      </a:pP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D</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12π</a:t>
                      </a:r>
                      <a:endPar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endParaRPr>
                    </a:p>
                  </a:txBody>
                  <a:tcPr marL="0" marR="0" marT="0" marB="0" anchor="ctr">
                    <a:lnL w="9522" cmpd="sng">
                      <a:noFill/>
                    </a:lnL>
                    <a:lnR w="9522" cmpd="sng">
                      <a:noFill/>
                    </a:lnR>
                    <a:lnT w="9522" cmpd="sng">
                      <a:noFill/>
                    </a:lnT>
                    <a:lnB w="9522" cmpd="sng">
                      <a:noFill/>
                    </a:lnB>
                  </a:tcPr>
                </a:tc>
              </a:tr>
            </a:tbl>
          </a:graphicData>
        </a:graphic>
      </p:graphicFrame>
      <p:pic>
        <p:nvPicPr>
          <p:cNvPr id="14304" name="yt_image_14304_skip" title="H_104.95559"/>
          <p:cNvPicPr>
            <a:picLocks noChangeAspect="1" noChangeArrowheads="1"/>
          </p:cNvPicPr>
          <p:nvPr/>
        </p:nvPicPr>
        <p:blipFill>
          <a:blip r:embed="rId1" cstate="print"/>
          <a:srcRect/>
          <a:stretch>
            <a:fillRect/>
          </a:stretch>
        </p:blipFill>
        <p:spPr bwMode="auto">
          <a:xfrm>
            <a:off x="5381830" y="2799610"/>
            <a:ext cx="1428339" cy="1332936"/>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83888352363"/>
          <p:cNvPicPr/>
          <p:nvPr/>
        </p:nvPicPr>
        <p:blipFill>
          <a:blip r:embed="rId2" cstate="print">
            <a:extLst>
              <a:ext uri="{28A0092B-C50C-407E-A947-70E740481C1C}">
                <a14:useLocalDpi xmlns:a14="http://schemas.microsoft.com/office/drawing/2010/main" val="0"/>
              </a:ext>
            </a:extLst>
          </a:blip>
          <a:stretch>
            <a:fillRect/>
          </a:stretch>
        </p:blipFill>
        <p:spPr>
          <a:xfrm>
            <a:off x="603500" y="929931"/>
            <a:ext cx="3911664" cy="635274"/>
          </a:xfrm>
          <a:prstGeom prst="rect">
            <a:avLst/>
          </a:prstGeom>
        </p:spPr>
      </p:pic>
      <p:sp>
        <p:nvSpPr>
          <p:cNvPr id="2" name="文本框 1"/>
          <p:cNvSpPr txBox="1"/>
          <p:nvPr/>
        </p:nvSpPr>
        <p:spPr>
          <a:xfrm>
            <a:off x="5911276" y="2094163"/>
            <a:ext cx="400748"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dirty="0">
                <a:ln>
                  <a:noFill/>
                </a:ln>
                <a:solidFill>
                  <a:srgbClr val="FF0000"/>
                </a:solidFill>
                <a:effectLst/>
                <a:uLnTx/>
                <a:uFillTx/>
                <a:latin typeface="Times New Roman" panose="02020603050405020304" pitchFamily="24"/>
                <a:ea typeface="Times New Roman" panose="02020603050405020304" pitchFamily="24"/>
                <a:cs typeface="宋体" panose="02010600030101010101" pitchFamily="2" charset="-122"/>
              </a:rPr>
              <a:t>D</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yt_shape_14307"/>
          <p:cNvSpPr txBox="1"/>
          <p:nvPr/>
        </p:nvSpPr>
        <p:spPr>
          <a:xfrm>
            <a:off x="540119" y="908720"/>
            <a:ext cx="11460537" cy="908647"/>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11</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楷体" panose="02010609060101010101" pitchFamily="24" charset="-122"/>
                <a:cs typeface="宋体" panose="02010600030101010101" pitchFamily="2" charset="-122"/>
              </a:rPr>
              <a:t>娄底市中考</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如图</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公路弯道标志</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R</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m</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表示圆弧道路所在圆的半径为</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m</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米</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某车在标有</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R</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300</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处的弯道上从点</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行驶了</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100π</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米到达点</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B</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则线段</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AB</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00" b="0" i="1" spc="-100" dirty="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dirty="0">
                <a:solidFill>
                  <a:srgbClr val="FF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en-US" altLang="zh-CN" sz="2400" b="0" i="0" u="sng" dirty="0">
                <a:solidFill>
                  <a:srgbClr val="FF0000">
                    <a:alpha val="0"/>
                  </a:srgbClr>
                </a:solidFill>
                <a:effectLst/>
                <a:uFill>
                  <a:solidFill>
                    <a:srgbClr val="000000"/>
                  </a:solidFill>
                </a:uFill>
                <a:latin typeface="Times New Roman" panose="02020603050405020304" pitchFamily="24"/>
                <a:ea typeface="Times New Roman" panose="02020603050405020304" pitchFamily="24"/>
                <a:cs typeface="宋体" panose="02010600030101010101" pitchFamily="2" charset="-122"/>
              </a:rPr>
              <a:t>300</a:t>
            </a:r>
            <a:r>
              <a:rPr lang="zh-CN" altLang="zh-CN" sz="2400" b="0" i="1" u="sng" dirty="0">
                <a:solidFill>
                  <a:srgbClr val="FF0000">
                    <a:alpha val="0"/>
                  </a:srgbClr>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dirty="0">
                <a:noFill/>
                <a:effectLst/>
                <a:latin typeface="Times New Roman" panose="02020603050405020304" pitchFamily="24"/>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米</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p:pic>
        <p:nvPicPr>
          <p:cNvPr id="3" name="yt_image_14308"/>
          <p:cNvPicPr>
            <a:picLocks noChangeAspect="1" noChangeArrowheads="1"/>
          </p:cNvPicPr>
          <p:nvPr/>
        </p:nvPicPr>
        <p:blipFill>
          <a:blip r:embed="rId1" cstate="print"/>
          <a:srcRect/>
          <a:stretch>
            <a:fillRect/>
          </a:stretch>
        </p:blipFill>
        <p:spPr bwMode="auto">
          <a:xfrm>
            <a:off x="4076111" y="2069568"/>
            <a:ext cx="4039777" cy="1497528"/>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10410498" y="1349488"/>
            <a:ext cx="942086"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anose="02020603050405020304" pitchFamily="24"/>
                <a:ea typeface="Times New Roman" panose="02020603050405020304" pitchFamily="24"/>
                <a:cs typeface="宋体" panose="02010600030101010101" pitchFamily="2" charset="-122"/>
              </a:rPr>
              <a:t>300</a:t>
            </a:r>
            <a:r>
              <a:rPr kumimoji="0" lang="zh-CN" altLang="zh-CN" sz="2400" b="0" i="1" strike="noStrike" kern="1200" cap="none" spc="0" normalizeH="0" baseline="0" noProof="0" dirty="0">
                <a:ln>
                  <a:noFill/>
                </a:ln>
                <a:solidFill>
                  <a:srgbClr val="FF0000"/>
                </a:solidFill>
                <a:effectLst/>
                <a:uLnTx/>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endParaRPr lang="zh-CN" altLang="en-US" dirty="0">
              <a:solidFill>
                <a:srgbClr val="FF0000"/>
              </a:solidFill>
            </a:endParaRPr>
          </a:p>
        </p:txBody>
      </p:sp>
      <p:sp>
        <p:nvSpPr>
          <p:cNvPr id="5" name="yt_shape_14310"/>
          <p:cNvSpPr txBox="1"/>
          <p:nvPr/>
        </p:nvSpPr>
        <p:spPr>
          <a:xfrm>
            <a:off x="540119" y="3645024"/>
            <a:ext cx="11111999" cy="1388778"/>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12</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楷体" panose="02010609060101010101" pitchFamily="24" charset="-122"/>
                <a:cs typeface="宋体" panose="02010600030101010101" pitchFamily="2" charset="-122"/>
              </a:rPr>
              <a:t>教材第</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116</a:t>
            </a:r>
            <a:r>
              <a:rPr lang="zh-CN" altLang="zh-CN" sz="2400" b="0" i="0" u="none" dirty="0">
                <a:solidFill>
                  <a:srgbClr val="000000"/>
                </a:solidFill>
                <a:effectLst/>
                <a:latin typeface="Times New Roman" panose="02020603050405020304" pitchFamily="24"/>
                <a:ea typeface="楷体" panose="02010609060101010101" pitchFamily="24" charset="-122"/>
                <a:cs typeface="宋体" panose="02010600030101010101" pitchFamily="2" charset="-122"/>
              </a:rPr>
              <a:t>页第</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8</a:t>
            </a:r>
            <a:r>
              <a:rPr lang="zh-CN" altLang="zh-CN" sz="2400" b="0" i="0" u="none" dirty="0">
                <a:solidFill>
                  <a:srgbClr val="000000"/>
                </a:solidFill>
                <a:effectLst/>
                <a:latin typeface="Times New Roman" panose="02020603050405020304" pitchFamily="24"/>
                <a:ea typeface="楷体" panose="02010609060101010101" pitchFamily="24" charset="-122"/>
                <a:cs typeface="宋体" panose="02010600030101010101" pitchFamily="2" charset="-122"/>
              </a:rPr>
              <a:t>题变式</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如图</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一扇形纸扇完全打开后</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外侧两竹条</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AB</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和</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AC</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的夹角为</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120</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AB</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长为</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25cm</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贴纸部分的宽</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BD</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为</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15cm</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若纸扇两面贴纸</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则贴纸的面积为</a:t>
            </a:r>
            <a:r>
              <a:rPr lang="zh-CN" altLang="zh-CN" sz="100" b="0" i="1" spc="-100" dirty="0">
                <a:solidFill>
                  <a:srgbClr val="FF0000"/>
                </a:solidFill>
                <a:effectLst/>
                <a:latin typeface="Times New Roman" panose="02020603050405020304" pitchFamily="24"/>
                <a:ea typeface="宋体" panose="02010600030101010101" pitchFamily="2" charset="-122"/>
                <a:cs typeface="宋体" panose="02010600030101010101" pitchFamily="2" charset="-122"/>
              </a:rPr>
              <a:t> </a:t>
            </a:r>
            <a:r>
              <a:rPr lang="zh-CN" altLang="zh-CN" sz="2400" b="0" i="1" u="sng" dirty="0">
                <a:solidFill>
                  <a:srgbClr val="000000"/>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en-US" altLang="zh-CN" sz="2400" b="0" i="0" u="sng" dirty="0">
                <a:solidFill>
                  <a:srgbClr val="FF0000">
                    <a:alpha val="0"/>
                  </a:srgbClr>
                </a:solidFill>
                <a:effectLst/>
                <a:uFill>
                  <a:solidFill>
                    <a:srgbClr val="000000"/>
                  </a:solidFill>
                </a:uFill>
                <a:latin typeface="Times New Roman" panose="02020603050405020304" pitchFamily="24"/>
                <a:ea typeface="Times New Roman" panose="02020603050405020304" pitchFamily="24"/>
                <a:cs typeface="宋体" panose="02010600030101010101" pitchFamily="2" charset="-122"/>
              </a:rPr>
              <a:t>350πcm</a:t>
            </a:r>
            <a:r>
              <a:rPr lang="en-US" altLang="zh-CN" sz="2400" b="0" i="0" u="sng" baseline="30000" dirty="0">
                <a:solidFill>
                  <a:srgbClr val="FF0000">
                    <a:alpha val="0"/>
                  </a:srgbClr>
                </a:solidFill>
                <a:effectLst/>
                <a:uFill>
                  <a:solidFill>
                    <a:srgbClr val="000000"/>
                  </a:solidFill>
                </a:uFill>
                <a:latin typeface="Times New Roman" panose="02020603050405020304" pitchFamily="24"/>
                <a:ea typeface="Times New Roman" panose="02020603050405020304" pitchFamily="24"/>
                <a:cs typeface="宋体" panose="02010600030101010101" pitchFamily="2" charset="-122"/>
              </a:rPr>
              <a:t>2</a:t>
            </a:r>
            <a:r>
              <a:rPr lang="zh-CN" altLang="zh-CN" sz="2400" b="0" i="1" u="sng" dirty="0">
                <a:solidFill>
                  <a:srgbClr val="FF0000">
                    <a:alpha val="0"/>
                  </a:srgbClr>
                </a:solidFill>
                <a:effectLst/>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r>
              <a:rPr lang="zh-CN" altLang="zh-CN" sz="100" b="0" i="1" spc="-100" dirty="0">
                <a:noFill/>
                <a:effectLst/>
                <a:latin typeface="Times New Roman" panose="02020603050405020304" pitchFamily="24"/>
                <a:ea typeface="宋体" panose="02010600030101010101" pitchFamily="2" charset="-122"/>
                <a:cs typeface="宋体" panose="02010600030101010101" pitchFamily="2" charset="-122"/>
              </a:rPr>
              <a:t>⁠</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 </a:t>
            </a:r>
            <a:endPar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endParaRPr>
          </a:p>
        </p:txBody>
      </p:sp>
      <p:pic>
        <p:nvPicPr>
          <p:cNvPr id="6" name="yt_image_14311"/>
          <p:cNvPicPr>
            <a:picLocks noChangeAspect="1" noChangeArrowheads="1"/>
          </p:cNvPicPr>
          <p:nvPr/>
        </p:nvPicPr>
        <p:blipFill>
          <a:blip r:embed="rId2" cstate="print"/>
          <a:srcRect/>
          <a:stretch>
            <a:fillRect/>
          </a:stretch>
        </p:blipFill>
        <p:spPr bwMode="auto">
          <a:xfrm>
            <a:off x="5077793" y="5236954"/>
            <a:ext cx="2036412" cy="1168344"/>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p:cNvSpPr txBox="1"/>
          <p:nvPr/>
        </p:nvSpPr>
        <p:spPr>
          <a:xfrm>
            <a:off x="1974108" y="4549194"/>
            <a:ext cx="1569149"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Times New Roman" panose="02020603050405020304" pitchFamily="24"/>
                <a:cs typeface="宋体" panose="02010600030101010101" pitchFamily="2" charset="-122"/>
              </a:rPr>
              <a:t>350πcm</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anose="02020603050405020304" pitchFamily="24"/>
                <a:ea typeface="Times New Roman" panose="02020603050405020304" pitchFamily="24"/>
                <a:cs typeface="宋体" panose="02010600030101010101" pitchFamily="2" charset="-122"/>
              </a:rPr>
              <a:t>2</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宋体" panose="02010600030101010101" pitchFamily="2" charset="-122"/>
                <a:cs typeface="宋体" panose="02010600030101010101" pitchFamily="2" charset="-122"/>
              </a:rPr>
              <a:t>　</a:t>
            </a:r>
            <a:endParaRPr lang="zh-CN" altLang="en-US">
              <a:solidFill>
                <a:srgbClr val="FF0000"/>
              </a:solidFill>
            </a:endParaRPr>
          </a:p>
        </p:txBody>
      </p:sp>
      <p:sp>
        <p:nvSpPr>
          <p:cNvPr id="8" name="yt_shape_矩形_2"/>
          <p:cNvSpPr/>
          <p:nvPr/>
        </p:nvSpPr>
        <p:spPr>
          <a:xfrm>
            <a:off x="5888792" y="928780"/>
            <a:ext cx="711264" cy="411988"/>
          </a:xfrm>
          <a:prstGeom prst="rect">
            <a:avLst/>
          </a:prstGeom>
          <a:noFill/>
          <a:ln w="12700" cap="flat" cmpd="sng" algn="ctr">
            <a:solidFill>
              <a:srgbClr val="000000"/>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7"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13" name="yt_shape_14313"/>
          <p:cNvSpPr txBox="1"/>
          <p:nvPr/>
        </p:nvSpPr>
        <p:spPr>
          <a:xfrm>
            <a:off x="540119" y="900000"/>
            <a:ext cx="11111999" cy="779381"/>
          </a:xfrm>
          <a:prstGeom prst="rect">
            <a:avLst/>
          </a:prstGeom>
        </p:spPr>
        <p:txBody>
          <a:bodyPr vert="horz" wrap="square" lIns="0" tIns="0" rIns="0" bIns="0" rtlCol="0">
            <a:spAutoFit/>
          </a:bodyPr>
          <a:lstStyle/>
          <a:p>
            <a:pPr algn="l" eaLnBrk="1" latinLnBrk="0" hangingPunct="0">
              <a:lnSpc>
                <a:spcPct val="110000"/>
              </a:lnSpc>
            </a:pP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13</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如图</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已知</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AB</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是</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O</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的直径</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C</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D</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是</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O</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上的点</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OC</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BD</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交</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AD</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于点</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E</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连接</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BC</a:t>
            </a:r>
            <a:r>
              <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14314" name="yt_shape_14314"/>
          <p:cNvSpPr txBox="1"/>
          <p:nvPr/>
        </p:nvSpPr>
        <p:spPr>
          <a:xfrm>
            <a:off x="540000" y="1772816"/>
            <a:ext cx="3093796" cy="373115"/>
          </a:xfrm>
          <a:prstGeom prst="rect">
            <a:avLst/>
          </a:prstGeom>
        </p:spPr>
        <p:txBody>
          <a:bodyPr vert="horz" wrap="none" lIns="0" tIns="0" rIns="0" bIns="0" rtlCol="0">
            <a:spAutoFit/>
          </a:bodyPr>
          <a:lstStyle/>
          <a:p>
            <a:pPr algn="l" eaLnBrk="1" latinLnBrk="0" hangingPunct="0">
              <a:lnSpc>
                <a:spcPct val="110000"/>
              </a:lnSpc>
            </a:pP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cs typeface="宋体" panose="02010600030101010101" pitchFamily="2" charset="-122"/>
              </a:rPr>
              <a:t>求证</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AE</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000000"/>
                </a:solidFill>
                <a:effectLst/>
                <a:latin typeface="Times New Roman" panose="02020603050405020304" pitchFamily="24"/>
                <a:ea typeface="Times New Roman" panose="02020603050405020304" pitchFamily="24"/>
                <a:cs typeface="宋体" panose="02010600030101010101" pitchFamily="2" charset="-122"/>
              </a:rPr>
              <a:t>ED</a:t>
            </a:r>
            <a:r>
              <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2" name="yt_shape_14315"/>
          <p:cNvSpPr txBox="1"/>
          <p:nvPr/>
        </p:nvSpPr>
        <p:spPr>
          <a:xfrm>
            <a:off x="540000" y="2214864"/>
            <a:ext cx="4397038" cy="1998176"/>
          </a:xfrm>
          <a:prstGeom prst="rect">
            <a:avLst/>
          </a:prstGeom>
        </p:spPr>
        <p:txBody>
          <a:bodyPr vert="horz" wrap="none" lIns="0" tIns="0" rIns="0" bIns="0" rtlCol="0">
            <a:spAutoFit/>
          </a:bodyPr>
          <a:lstStyle/>
          <a:p>
            <a:pPr algn="l" eaLnBrk="1" latinLnBrk="0" hangingPunct="0">
              <a:lnSpc>
                <a:spcPct val="110000"/>
              </a:lnSpc>
            </a:pP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1</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证明</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AB</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是</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O</a:t>
            </a: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的直径</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10000"/>
              </a:lnSpc>
            </a:pP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ADB</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90</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10000"/>
              </a:lnSpc>
            </a:pP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OC</a:t>
            </a:r>
            <a:r>
              <a:rPr lang="en-US" altLang="zh-CN" sz="2400" b="0" i="1"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BD</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10000"/>
              </a:lnSpc>
            </a:pP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AEO</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ADB</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90</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10000"/>
              </a:lnSpc>
            </a:pPr>
            <a:r>
              <a:rPr lang="zh-CN" altLang="zh-CN" sz="2400" b="0" i="0" u="none">
                <a:solidFill>
                  <a:srgbClr val="FF0000"/>
                </a:solidFill>
                <a:effectLst/>
                <a:latin typeface="Times New Roman" panose="02020603050405020304" pitchFamily="24"/>
                <a:ea typeface="黑体" panose="02010609060101010101" pitchFamily="24" charset="-122"/>
                <a:cs typeface="宋体" panose="02010600030101010101" pitchFamily="2" charset="-122"/>
              </a:rPr>
              <a:t>即</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OC</a:t>
            </a:r>
            <a:r>
              <a:rPr lang="en-US" altLang="zh-CN" sz="2400" b="0" i="0" u="none">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AD</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AE</a:t>
            </a:r>
            <a:r>
              <a:rPr lang="zh-CN"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a:solidFill>
                  <a:srgbClr val="FF0000"/>
                </a:solidFill>
                <a:effectLst/>
                <a:latin typeface="Times New Roman" panose="02020603050405020304" pitchFamily="24"/>
                <a:ea typeface="Times New Roman" panose="02020603050405020304" pitchFamily="24"/>
                <a:cs typeface="宋体" panose="02010600030101010101" pitchFamily="2" charset="-122"/>
              </a:rPr>
              <a:t>ED</a:t>
            </a:r>
            <a:r>
              <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14316" name="yt_image_14316"/>
          <p:cNvPicPr>
            <a:picLocks noChangeAspect="1" noChangeArrowheads="1"/>
          </p:cNvPicPr>
          <p:nvPr/>
        </p:nvPicPr>
        <p:blipFill>
          <a:blip r:embed="rId1" cstate="print"/>
          <a:srcRect/>
          <a:stretch>
            <a:fillRect/>
          </a:stretch>
        </p:blipFill>
        <p:spPr bwMode="auto">
          <a:xfrm>
            <a:off x="9811730" y="1844824"/>
            <a:ext cx="1840269" cy="162972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3" name="yt_shape_14318"/>
              <p:cNvSpPr txBox="1"/>
              <p:nvPr/>
            </p:nvSpPr>
            <p:spPr>
              <a:xfrm>
                <a:off x="540000" y="4324471"/>
                <a:ext cx="6000745" cy="425629"/>
              </a:xfrm>
              <a:prstGeom prst="rect">
                <a:avLst/>
              </a:prstGeom>
            </p:spPr>
            <p:txBody>
              <a:bodyPr vert="horz" wrap="none" lIns="0" tIns="0" rIns="0" bIns="0" rtlCol="0">
                <a:spAutoFit/>
              </a:bodyPr>
              <a:lstStyle/>
              <a:p>
                <a:pPr algn="l" eaLnBrk="1" latinLnBrk="0" hangingPunct="0">
                  <a:lnSpc>
                    <a:spcPct val="110000"/>
                  </a:lnSpc>
                </a:pP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若</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AB</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10</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CBD</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cs typeface="宋体" panose="02010600030101010101" pitchFamily="2" charset="-122"/>
                  </a:rPr>
                  <a:t>36</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求</a:t>
                </a:r>
                <a14:m>
                  <m:oMath xmlns:m="http://schemas.openxmlformats.org/officeDocument/2006/math">
                    <m:groupChr>
                      <m:groupChrPr>
                        <m:chr m:val="⏜"/>
                        <m:pos m:val="top"/>
                        <m:vertJc m:val="bot"/>
                        <m:ctrlPr>
                          <a:rPr lang="en-US" altLang="zh-CN" sz="2400" b="0" i="1">
                            <a:solidFill>
                              <a:srgbClr val="000000"/>
                            </a:solidFill>
                            <a:effectLst/>
                            <a:latin typeface="Cambria Math" panose="02040503050406030204" pitchFamily="18" charset="0"/>
                            <a:ea typeface="Cambria Math" panose="02040503050406030204" pitchFamily="18" charset="0"/>
                          </a:rPr>
                        </m:ctrlPr>
                      </m:groupChrPr>
                      <m:e>
                        <m:r>
                          <a:rPr lang="en-US" altLang="zh-CN" sz="2400" b="0" i="1">
                            <a:solidFill>
                              <a:srgbClr val="000000"/>
                            </a:solidFill>
                            <a:effectLst/>
                            <a:latin typeface="Cambria Math" panose="02040503050406030204" pitchFamily="18" charset="0"/>
                            <a:ea typeface="Cambria Math" panose="02040503050406030204" pitchFamily="18" charset="0"/>
                          </a:rPr>
                          <m:t>𝐴𝐶</m:t>
                        </m:r>
                      </m:e>
                    </m:groupChr>
                  </m:oMath>
                </a14:m>
                <a:r>
                  <a:rPr lang="zh-CN" altLang="zh-CN" sz="2400" b="0" i="0" u="none" dirty="0">
                    <a:solidFill>
                      <a:srgbClr val="000000"/>
                    </a:solidFill>
                    <a:effectLst/>
                    <a:latin typeface="Times New Roman" panose="02020603050405020304" pitchFamily="24"/>
                    <a:ea typeface="宋体" panose="02010600030101010101" pitchFamily="2" charset="-122"/>
                    <a:cs typeface="宋体" panose="02010600030101010101" pitchFamily="2" charset="-122"/>
                  </a:rPr>
                  <a:t>的长</a:t>
                </a:r>
                <a:r>
                  <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 name="yt_shape_14318"/>
              <p:cNvSpPr txBox="1">
                <a:spLocks noRot="1" noChangeAspect="1" noMove="1" noResize="1" noEditPoints="1" noAdjustHandles="1" noChangeArrowheads="1" noChangeShapeType="1" noTextEdit="1"/>
              </p:cNvSpPr>
              <p:nvPr/>
            </p:nvSpPr>
            <p:spPr>
              <a:xfrm>
                <a:off x="540000" y="4324471"/>
                <a:ext cx="6000745" cy="425629"/>
              </a:xfrm>
              <a:prstGeom prst="rect">
                <a:avLst/>
              </a:prstGeom>
              <a:blipFill rotWithShape="1">
                <a:blip r:embed="rId2"/>
                <a:stretch>
                  <a:fillRect l="-4" t="-28" r="-1329" b="7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yt_shape_14320"/>
              <p:cNvSpPr txBox="1"/>
              <p:nvPr/>
            </p:nvSpPr>
            <p:spPr>
              <a:xfrm>
                <a:off x="540000" y="4869160"/>
                <a:ext cx="5196935" cy="1867755"/>
              </a:xfrm>
              <a:prstGeom prst="rect">
                <a:avLst/>
              </a:prstGeom>
            </p:spPr>
            <p:txBody>
              <a:bodyPr vert="horz" wrap="none" lIns="0" tIns="0" rIns="0" bIns="0" rtlCol="0">
                <a:spAutoFit/>
              </a:bodyPr>
              <a:lstStyle/>
              <a:p>
                <a:pPr algn="l" eaLnBrk="1" latinLnBrk="0" hangingPunct="0">
                  <a:lnSpc>
                    <a:spcPct val="110000"/>
                  </a:lnSpc>
                </a:pP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2</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解</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OC</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AD</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groupChr>
                      <m:groupChrPr>
                        <m:chr m:val="⏜"/>
                        <m:pos m:val="top"/>
                        <m:vertJc m:val="bot"/>
                        <m:ctrlPr>
                          <a:rPr lang="en-US" altLang="zh-CN" sz="2400" b="0" i="1">
                            <a:solidFill>
                              <a:srgbClr val="FF0000"/>
                            </a:solidFill>
                            <a:effectLst/>
                            <a:latin typeface="Cambria Math" panose="02040503050406030204" pitchFamily="18" charset="0"/>
                            <a:ea typeface="Cambria Math" panose="02040503050406030204" pitchFamily="18" charset="0"/>
                          </a:rPr>
                        </m:ctrlPr>
                      </m:groupChrPr>
                      <m:e>
                        <m:r>
                          <a:rPr lang="en-US" altLang="zh-CN" sz="2400" b="0" i="1">
                            <a:solidFill>
                              <a:srgbClr val="FF0000"/>
                            </a:solidFill>
                            <a:effectLst/>
                            <a:latin typeface="Cambria Math" panose="02040503050406030204" pitchFamily="18" charset="0"/>
                            <a:ea typeface="Cambria Math" panose="02040503050406030204" pitchFamily="18" charset="0"/>
                          </a:rPr>
                          <m:t>𝐴𝐶</m:t>
                        </m:r>
                      </m:e>
                    </m:groupChr>
                  </m:oMath>
                </a14:m>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groupChr>
                      <m:groupChrPr>
                        <m:chr m:val="⏜"/>
                        <m:pos m:val="top"/>
                        <m:vertJc m:val="bot"/>
                        <m:ctrlPr>
                          <a:rPr lang="en-US" altLang="zh-CN" sz="2400" b="0" i="1">
                            <a:solidFill>
                              <a:srgbClr val="FF0000"/>
                            </a:solidFill>
                            <a:effectLst/>
                            <a:latin typeface="Cambria Math" panose="02040503050406030204" pitchFamily="18" charset="0"/>
                            <a:ea typeface="Cambria Math" panose="02040503050406030204" pitchFamily="18" charset="0"/>
                          </a:rPr>
                        </m:ctrlPr>
                      </m:groupChrPr>
                      <m:e>
                        <m:r>
                          <a:rPr lang="en-US" altLang="zh-CN" sz="2400" b="0" i="1">
                            <a:solidFill>
                              <a:srgbClr val="FF0000"/>
                            </a:solidFill>
                            <a:effectLst/>
                            <a:latin typeface="Cambria Math" panose="02040503050406030204" pitchFamily="18" charset="0"/>
                            <a:ea typeface="Cambria Math" panose="02040503050406030204" pitchFamily="18" charset="0"/>
                          </a:rPr>
                          <m:t>𝐶𝐷</m:t>
                        </m:r>
                      </m:e>
                    </m:groupChr>
                  </m:oMath>
                </a14:m>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10000"/>
                  </a:lnSpc>
                </a:pP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ABC</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CBD</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36</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10000"/>
                  </a:lnSpc>
                </a:pP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AOC</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2∠</a:t>
                </a:r>
                <a:r>
                  <a:rPr lang="en-US" altLang="zh-CN" sz="2400" b="0" i="1"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ABC</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2</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36</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72</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algn="l" eaLnBrk="1" latinLnBrk="0" hangingPunct="0">
                  <a:lnSpc>
                    <a:spcPct val="110000"/>
                  </a:lnSpc>
                </a:pP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groupChr>
                      <m:groupChrPr>
                        <m:chr m:val="⏜"/>
                        <m:pos m:val="top"/>
                        <m:vertJc m:val="bot"/>
                        <m:ctrlPr>
                          <a:rPr lang="en-US" altLang="zh-CN" sz="2400" b="0" i="1">
                            <a:solidFill>
                              <a:srgbClr val="FF0000"/>
                            </a:solidFill>
                            <a:effectLst/>
                            <a:latin typeface="Cambria Math" panose="02040503050406030204" pitchFamily="18" charset="0"/>
                            <a:ea typeface="Cambria Math" panose="02040503050406030204" pitchFamily="18" charset="0"/>
                          </a:rPr>
                        </m:ctrlPr>
                      </m:groupChrPr>
                      <m:e>
                        <m:r>
                          <a:rPr lang="en-US" altLang="zh-CN" sz="2400" b="0" i="1">
                            <a:solidFill>
                              <a:srgbClr val="FF0000"/>
                            </a:solidFill>
                            <a:effectLst/>
                            <a:latin typeface="Cambria Math" panose="02040503050406030204" pitchFamily="18" charset="0"/>
                            <a:ea typeface="Cambria Math" panose="02040503050406030204" pitchFamily="18" charset="0"/>
                          </a:rPr>
                          <m:t>𝐴𝐶</m:t>
                        </m:r>
                      </m:e>
                    </m:groupChr>
                  </m:oMath>
                </a14:m>
                <a:r>
                  <a:rPr lang="zh-CN" altLang="zh-CN" sz="2400" b="0" i="0" u="none" dirty="0">
                    <a:solidFill>
                      <a:srgbClr val="FF0000"/>
                    </a:solidFill>
                    <a:effectLst/>
                    <a:latin typeface="Times New Roman" panose="02020603050405020304" pitchFamily="24"/>
                    <a:ea typeface="黑体" panose="02010609060101010101" pitchFamily="24" charset="-122"/>
                    <a:cs typeface="宋体" panose="02010600030101010101" pitchFamily="2" charset="-122"/>
                  </a:rPr>
                  <a:t>的长为</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8" charset="0"/>
                          </a:rPr>
                        </m:ctrlPr>
                      </m:fPr>
                      <m:num>
                        <m:r>
                          <a:rPr lang="en-US" altLang="zh-CN" sz="2400" b="0" i="0">
                            <a:solidFill>
                              <a:srgbClr val="FF0000"/>
                            </a:solidFill>
                            <a:effectLst/>
                            <a:latin typeface="Cambria Math" panose="02040503050406030204" pitchFamily="18" charset="0"/>
                            <a:ea typeface="Cambria Math" panose="02040503050406030204" pitchFamily="18" charset="0"/>
                          </a:rPr>
                          <m:t>72</m:t>
                        </m:r>
                        <m:r>
                          <m:rPr>
                            <m:sty m:val="p"/>
                          </m:rPr>
                          <a:rPr lang="en-US" altLang="zh-CN" sz="2400" b="0" i="0">
                            <a:solidFill>
                              <a:srgbClr val="FF0000"/>
                            </a:solidFill>
                            <a:effectLst/>
                            <a:latin typeface="Cambria Math" panose="02040503050406030204" pitchFamily="18" charset="0"/>
                            <a:ea typeface="Cambria Math" panose="02040503050406030204" pitchFamily="18" charset="0"/>
                          </a:rPr>
                          <m:t>π</m:t>
                        </m:r>
                        <m:r>
                          <a:rPr lang="en-US" altLang="zh-CN" sz="2400" b="0" i="0">
                            <a:solidFill>
                              <a:srgbClr val="FF0000"/>
                            </a:solidFill>
                            <a:effectLst/>
                            <a:latin typeface="Cambria Math" panose="02040503050406030204" pitchFamily="18" charset="0"/>
                            <a:ea typeface="Cambria Math" panose="02040503050406030204" pitchFamily="18" charset="0"/>
                          </a:rPr>
                          <m:t>×</m:t>
                        </m:r>
                        <m:r>
                          <a:rPr lang="en-US" altLang="zh-CN" sz="2400" b="0" i="0">
                            <a:solidFill>
                              <a:srgbClr val="FF0000"/>
                            </a:solidFill>
                            <a:effectLst/>
                            <a:latin typeface="Cambria Math" panose="02040503050406030204" pitchFamily="18" charset="0"/>
                            <a:ea typeface="Cambria Math" panose="02040503050406030204" pitchFamily="18" charset="0"/>
                          </a:rPr>
                          <m:t>5</m:t>
                        </m:r>
                      </m:num>
                      <m:den>
                        <m:r>
                          <a:rPr lang="en-US" altLang="zh-CN" sz="2400" b="0" i="0">
                            <a:solidFill>
                              <a:srgbClr val="FF0000"/>
                            </a:solidFill>
                            <a:effectLst/>
                            <a:latin typeface="Cambria Math" panose="02040503050406030204" pitchFamily="18" charset="0"/>
                            <a:ea typeface="Cambria Math" panose="02040503050406030204" pitchFamily="18" charset="0"/>
                          </a:rPr>
                          <m:t>180</m:t>
                        </m:r>
                      </m:den>
                    </m:f>
                  </m:oMath>
                </a14:m>
                <a:r>
                  <a:rPr lang="zh-CN"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b="0" i="0" u="none" dirty="0">
                    <a:solidFill>
                      <a:srgbClr val="FF0000"/>
                    </a:solidFill>
                    <a:effectLst/>
                    <a:latin typeface="Times New Roman" panose="02020603050405020304" pitchFamily="24"/>
                    <a:ea typeface="Times New Roman" panose="02020603050405020304" pitchFamily="24"/>
                    <a:cs typeface="宋体" panose="02010600030101010101" pitchFamily="2" charset="-122"/>
                  </a:rPr>
                  <a:t>2π</a:t>
                </a:r>
                <a:r>
                  <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400" b="0" i="0" u="none"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4" name="yt_shape_14320"/>
              <p:cNvSpPr txBox="1">
                <a:spLocks noRot="1" noChangeAspect="1" noMove="1" noResize="1" noEditPoints="1" noAdjustHandles="1" noChangeArrowheads="1" noChangeShapeType="1" noTextEdit="1"/>
              </p:cNvSpPr>
              <p:nvPr/>
            </p:nvSpPr>
            <p:spPr>
              <a:xfrm>
                <a:off x="540000" y="4869160"/>
                <a:ext cx="5196935" cy="1867755"/>
              </a:xfrm>
              <a:prstGeom prst="rect">
                <a:avLst/>
              </a:prstGeom>
              <a:blipFill rotWithShape="1">
                <a:blip r:embed="rId3"/>
                <a:stretch>
                  <a:fillRect l="-5" t="-33" r="-1973" b="1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linds(horizontal)">
                                      <p:cBhvr>
                                        <p:cTn id="16" dur="500"/>
                                        <p:tgtEl>
                                          <p:spTgt spid="2">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blinds(horizontal)">
                                      <p:cBhvr>
                                        <p:cTn id="19" dur="500"/>
                                        <p:tgtEl>
                                          <p:spTgt spid="2">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blinds(horizontal)">
                                      <p:cBhvr>
                                        <p:cTn id="24" dur="500"/>
                                        <p:tgtEl>
                                          <p:spTgt spid="4">
                                            <p:txEl>
                                              <p:pRg st="0" end="0"/>
                                            </p:txEl>
                                          </p:spTgt>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blinds(horizontal)">
                                      <p:cBhvr>
                                        <p:cTn id="27" dur="500"/>
                                        <p:tgtEl>
                                          <p:spTgt spid="4">
                                            <p:txEl>
                                              <p:pRg st="1" end="1"/>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Effect transition="in" filter="blinds(horizontal)">
                                      <p:cBhvr>
                                        <p:cTn id="30" dur="500"/>
                                        <p:tgtEl>
                                          <p:spTgt spid="4">
                                            <p:txEl>
                                              <p:pRg st="2" end="2"/>
                                            </p:txEl>
                                          </p:spTgt>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blinds(horizontal)">
                                      <p:cBhvr>
                                        <p:cTn id="33"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PP_MARK_KEY" val="522ceb8e-5ad6-40fd-b449-c0d476983b56"/>
  <p:tag name="COMMONDATA" val="eyJoZGlkIjoiMjNiMDQxMmI5MjJhMWU2NmI1NTU5OWM5MDZjMGY4NDIifQ=="/>
</p:tagLst>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2188</Words>
  <Application>WPS 演示</Application>
  <PresentationFormat>宽屏</PresentationFormat>
  <Paragraphs>193</Paragraphs>
  <Slides>13</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13</vt:i4>
      </vt:variant>
    </vt:vector>
  </HeadingPairs>
  <TitlesOfParts>
    <vt:vector size="30" baseType="lpstr">
      <vt:lpstr>Arial</vt:lpstr>
      <vt:lpstr>宋体</vt:lpstr>
      <vt:lpstr>Wingdings</vt:lpstr>
      <vt:lpstr>Calibri Light</vt:lpstr>
      <vt:lpstr>等线 Light</vt:lpstr>
      <vt:lpstr>NEU-BZ-S92</vt:lpstr>
      <vt:lpstr>Segoe Print</vt:lpstr>
      <vt:lpstr>Finished</vt:lpstr>
      <vt:lpstr>Times New Roman</vt:lpstr>
      <vt:lpstr>Cambria Math</vt:lpstr>
      <vt:lpstr>黑体</vt:lpstr>
      <vt:lpstr>楷体</vt:lpstr>
      <vt:lpstr>微软雅黑</vt:lpstr>
      <vt:lpstr>Arial Unicode MS</vt:lpstr>
      <vt:lpstr>Calibri</vt:lpstr>
      <vt:lpstr>等线</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Administrator</cp:lastModifiedBy>
  <cp:revision>48</cp:revision>
  <dcterms:created xsi:type="dcterms:W3CDTF">2023-05-05T05:33:00Z</dcterms:created>
  <dcterms:modified xsi:type="dcterms:W3CDTF">2023-05-15T02:51:13Z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2052-11.1.0.14309</vt:lpwstr>
  </property>
</Properties>
</file>