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363" r:id="rId3"/>
    <p:sldId id="367" r:id="rId4"/>
    <p:sldId id="371" r:id="rId5"/>
    <p:sldId id="373" r:id="rId6"/>
    <p:sldId id="375" r:id="rId7"/>
    <p:sldId id="379" r:id="rId8"/>
    <p:sldId id="381" r:id="rId9"/>
    <p:sldId id="383" r:id="rId10"/>
    <p:sldId id="384" r:id="rId11"/>
    <p:sldId id="388" r:id="rId13"/>
    <p:sldId id="392" r:id="rId14"/>
    <p:sldId id="390" r:id="rId15"/>
  </p:sldIdLst>
  <p:sldSz cx="12192000" cy="6858000"/>
  <p:notesSz cx="6858000" cy="9144000"/>
  <p:custDataLst>
    <p:tags r:id="rId19"/>
  </p:custDataLst>
  <p:defaultTextStyle>
    <a:defPPr>
      <a:defRPr lang="zh-CN"/>
    </a:defPPr>
    <a:lvl1pPr algn="l" rtl="0" fontAlgn="base">
      <a:defRPr kern="1200">
        <a:solidFill>
          <a:schemeClr val="tx1"/>
        </a:solidFill>
        <a:latin typeface="Arial" panose="020B0604020202020204" pitchFamily="34" charset="0"/>
        <a:ea typeface="宋体" panose="02010600030101010101" pitchFamily="2" charset="-122"/>
        <a:cs typeface="+mn-cs"/>
      </a:defRPr>
    </a:lvl1pPr>
    <a:lvl2pPr marL="457200" algn="l" rtl="0" fontAlgn="base">
      <a:defRPr kern="1200">
        <a:solidFill>
          <a:schemeClr val="tx1"/>
        </a:solidFill>
        <a:latin typeface="Arial" panose="020B0604020202020204" pitchFamily="34" charset="0"/>
        <a:ea typeface="宋体" panose="02010600030101010101" pitchFamily="2" charset="-122"/>
        <a:cs typeface="+mn-cs"/>
      </a:defRPr>
    </a:lvl2pPr>
    <a:lvl3pPr marL="914400" algn="l" rtl="0" fontAlgn="base">
      <a:defRPr kern="1200">
        <a:solidFill>
          <a:schemeClr val="tx1"/>
        </a:solidFill>
        <a:latin typeface="Arial" panose="020B0604020202020204" pitchFamily="34" charset="0"/>
        <a:ea typeface="宋体" panose="02010600030101010101" pitchFamily="2" charset="-122"/>
        <a:cs typeface="+mn-cs"/>
      </a:defRPr>
    </a:lvl3pPr>
    <a:lvl4pPr marL="1371600" algn="l" rtl="0" fontAlgn="base">
      <a:defRPr kern="1200">
        <a:solidFill>
          <a:schemeClr val="tx1"/>
        </a:solidFill>
        <a:latin typeface="Arial" panose="020B0604020202020204" pitchFamily="34" charset="0"/>
        <a:ea typeface="宋体" panose="02010600030101010101" pitchFamily="2" charset="-122"/>
        <a:cs typeface="+mn-cs"/>
      </a:defRPr>
    </a:lvl4pPr>
    <a:lvl5pPr marL="1828800" algn="l" rtl="0" fontAlgn="base">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showGuides="1">
      <p:cViewPr varScale="1">
        <p:scale>
          <a:sx n="56" d="100"/>
          <a:sy n="56" d="100"/>
        </p:scale>
        <p:origin x="420" y="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5.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93A308-D654-4618-AECB-2CB503AF8BB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3CD4F6-33B5-4006-A610-F36233F5C2A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93CD4F6-33B5-4006-A610-F36233F5C2A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5.png"/><Relationship Id="rId1" Type="http://schemas.openxmlformats.org/officeDocument/2006/relationships/image" Target="../media/image3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6.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image" Target="../media/image18.png"/><Relationship Id="rId2" Type="http://schemas.openxmlformats.org/officeDocument/2006/relationships/tags" Target="../tags/tag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976" name="yt_shape_14976"/>
          <p:cNvSpPr txBox="1"/>
          <p:nvPr/>
        </p:nvSpPr>
        <p:spPr>
          <a:xfrm>
            <a:off x="540000" y="900000"/>
            <a:ext cx="4257576" cy="711028"/>
          </a:xfrm>
          <a:prstGeom prst="rect">
            <a:avLst/>
          </a:prstGeom>
        </p:spPr>
        <p:txBody>
          <a:bodyPr vert="horz" wrap="none" lIns="0" tIns="0" rIns="0" bIns="0" rtlCol="0">
            <a:spAutoFit/>
          </a:bodyPr>
          <a:lstStyle/>
          <a:p>
            <a:pPr algn="l" eaLnBrk="1" latinLnBrk="0" hangingPunct="0">
              <a:lnSpc>
                <a:spcPct val="130000"/>
              </a:lnSpc>
            </a:pPr>
            <a:r>
              <a:rPr lang="zh-CN" altLang="zh-CN" sz="3900" b="0" i="0" u="none" spc="33200">
                <a:noFill/>
                <a:effectLst/>
                <a:latin typeface="NEU-BZ-S92" pitchFamily="39"/>
                <a:ea typeface="宋体" panose="02010600030101010101" pitchFamily="2" charset="-122"/>
                <a:cs typeface="宋体" panose="02010600030101010101" pitchFamily="2" charset="-122"/>
                <a:sym typeface="Finished"/>
              </a:rPr>
              <a:t>⁠</a:t>
            </a:r>
            <a:endParaRPr lang="zh-CN" altLang="zh-CN" sz="3900" b="0" i="0" u="none" spc="33200">
              <a:solidFill>
                <a:srgbClr val="1EE3CF"/>
              </a:solidFill>
              <a:effectLst/>
              <a:latin typeface="NEU-BZ-S92" pitchFamily="39"/>
              <a:ea typeface="宋体" panose="02010600030101010101" pitchFamily="2" charset="-122"/>
              <a:cs typeface="宋体" panose="02010600030101010101" pitchFamily="2" charset="-122"/>
              <a:sym typeface="Finished"/>
              <a:hlinkClick r:id="" action="ppaction://macro?name={&quot;type&quot;:&quot;ImageText&quot;,&quot;item&quot;:&quot;ImageText&quot;,&quot;path&quot;:&quot;\\ImageTexts\\40167c88-26d4-494f-972f-2564609025db.png&quot;}"/>
            </a:endParaRPr>
          </a:p>
        </p:txBody>
      </p:sp>
      <p:sp>
        <p:nvSpPr>
          <p:cNvPr id="14977" name="yt_shape_14977"/>
          <p:cNvSpPr txBox="1"/>
          <p:nvPr/>
        </p:nvSpPr>
        <p:spPr>
          <a:xfrm>
            <a:off x="540119" y="1661816"/>
            <a:ext cx="11111999" cy="908647"/>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当一次试验要涉及两个因素并且可能出现的结果数目较多时</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为不重不漏地列出所有可能的结果</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通常采用</a:t>
            </a:r>
            <a:r>
              <a:rPr lang="zh-CN" altLang="zh-CN" sz="100" b="0" i="1" spc="-10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2400" b="0" i="0" u="sng">
                <a:solidFill>
                  <a:srgbClr val="FF0000">
                    <a:alpha val="0"/>
                  </a:srgbClr>
                </a:solidFill>
                <a:effectLst/>
                <a:uFill>
                  <a:solidFill>
                    <a:srgbClr val="000000"/>
                  </a:solidFill>
                </a:uFill>
                <a:latin typeface="Times New Roman" panose="02020603050405020304" pitchFamily="24"/>
                <a:ea typeface="黑体" panose="02010609060101010101" pitchFamily="24" charset="-122"/>
                <a:cs typeface="宋体" panose="02010600030101010101" pitchFamily="2" charset="-122"/>
              </a:rPr>
              <a:t>列表</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法或</a:t>
            </a:r>
            <a:r>
              <a:rPr lang="zh-CN" altLang="zh-CN" sz="100" b="0" i="1" spc="-10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2400" b="0" i="0" u="sng">
                <a:solidFill>
                  <a:srgbClr val="FF0000">
                    <a:alpha val="0"/>
                  </a:srgbClr>
                </a:solidFill>
                <a:effectLst/>
                <a:uFill>
                  <a:solidFill>
                    <a:srgbClr val="000000"/>
                  </a:solidFill>
                </a:uFill>
                <a:latin typeface="Times New Roman" panose="02020603050405020304" pitchFamily="24"/>
                <a:ea typeface="黑体" panose="02010609060101010101" pitchFamily="24" charset="-122"/>
                <a:cs typeface="宋体" panose="02010600030101010101" pitchFamily="2" charset="-122"/>
              </a:rPr>
              <a:t>画树状图</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法</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p:sp>
        <p:nvSpPr>
          <p:cNvPr id="14978" name="yt_shape_14978"/>
          <p:cNvSpPr txBox="1"/>
          <p:nvPr/>
        </p:nvSpPr>
        <p:spPr>
          <a:xfrm>
            <a:off x="540119" y="2621251"/>
            <a:ext cx="11111999" cy="908647"/>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当一次试验涉及三个或更多因素并且可能出现数目较多的等可能结果时</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选用</a:t>
            </a:r>
            <a:r>
              <a:rPr lang="zh-CN" altLang="zh-CN" sz="100" b="0" i="1" spc="-10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2400" b="0" i="0" u="sng">
                <a:solidFill>
                  <a:srgbClr val="FF0000">
                    <a:alpha val="0"/>
                  </a:srgbClr>
                </a:solidFill>
                <a:effectLst/>
                <a:uFill>
                  <a:solidFill>
                    <a:srgbClr val="000000"/>
                  </a:solidFill>
                </a:uFill>
                <a:latin typeface="Times New Roman" panose="02020603050405020304" pitchFamily="24"/>
                <a:ea typeface="黑体" panose="02010609060101010101" pitchFamily="24" charset="-122"/>
                <a:cs typeface="宋体" panose="02010600030101010101" pitchFamily="2" charset="-122"/>
              </a:rPr>
              <a:t>画树状图</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法求概率</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p:pic>
        <p:nvPicPr>
          <p:cNvPr id="3" name="yt_shape_1683888413758"/>
          <p:cNvPicPr/>
          <p:nvPr/>
        </p:nvPicPr>
        <p:blipFill>
          <a:blip r:embed="rId1" cstate="print">
            <a:extLst>
              <a:ext uri="{28A0092B-C50C-407E-A947-70E740481C1C}">
                <a14:useLocalDpi xmlns:a14="http://schemas.microsoft.com/office/drawing/2010/main" val="0"/>
              </a:ext>
            </a:extLst>
          </a:blip>
          <a:stretch>
            <a:fillRect/>
          </a:stretch>
        </p:blipFill>
        <p:spPr>
          <a:xfrm>
            <a:off x="603500" y="928440"/>
            <a:ext cx="4089464" cy="647273"/>
          </a:xfrm>
          <a:prstGeom prst="rect">
            <a:avLst/>
          </a:prstGeom>
        </p:spPr>
      </p:pic>
      <p:sp>
        <p:nvSpPr>
          <p:cNvPr id="2" name="文本框 1"/>
          <p:cNvSpPr txBox="1"/>
          <p:nvPr/>
        </p:nvSpPr>
        <p:spPr>
          <a:xfrm>
            <a:off x="4412508" y="2090498"/>
            <a:ext cx="789686"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黑体" panose="02010609060101010101" pitchFamily="24" charset="-122"/>
                <a:cs typeface="宋体" panose="02010600030101010101" pitchFamily="2" charset="-122"/>
              </a:rPr>
              <a:t>列表</a:t>
            </a:r>
            <a:endParaRPr lang="zh-CN" altLang="en-US">
              <a:solidFill>
                <a:srgbClr val="FF0000"/>
              </a:solidFill>
            </a:endParaRPr>
          </a:p>
        </p:txBody>
      </p:sp>
      <p:sp>
        <p:nvSpPr>
          <p:cNvPr id="4" name="文本框 3"/>
          <p:cNvSpPr txBox="1"/>
          <p:nvPr/>
        </p:nvSpPr>
        <p:spPr>
          <a:xfrm>
            <a:off x="6241308" y="2090498"/>
            <a:ext cx="1399287"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黑体" panose="02010609060101010101" pitchFamily="24" charset="-122"/>
                <a:cs typeface="宋体" panose="02010600030101010101" pitchFamily="2" charset="-122"/>
              </a:rPr>
              <a:t>画树状图</a:t>
            </a:r>
            <a:endParaRPr lang="zh-CN" altLang="en-US">
              <a:solidFill>
                <a:srgbClr val="FF0000"/>
              </a:solidFill>
            </a:endParaRPr>
          </a:p>
        </p:txBody>
      </p:sp>
      <p:sp>
        <p:nvSpPr>
          <p:cNvPr id="5" name="文本框 4"/>
          <p:cNvSpPr txBox="1"/>
          <p:nvPr/>
        </p:nvSpPr>
        <p:spPr>
          <a:xfrm>
            <a:off x="1059708" y="3049933"/>
            <a:ext cx="1399287"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黑体" panose="02010609060101010101" pitchFamily="24" charset="-122"/>
                <a:cs typeface="宋体" panose="02010600030101010101" pitchFamily="2" charset="-122"/>
              </a:rPr>
              <a:t>画树状图</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024" name="yt_shape_15024"/>
          <p:cNvSpPr txBox="1"/>
          <p:nvPr/>
        </p:nvSpPr>
        <p:spPr>
          <a:xfrm>
            <a:off x="540000" y="900000"/>
            <a:ext cx="4257576" cy="711028"/>
          </a:xfrm>
          <a:prstGeom prst="rect">
            <a:avLst/>
          </a:prstGeom>
        </p:spPr>
        <p:txBody>
          <a:bodyPr vert="horz" wrap="none" lIns="0" tIns="0" rIns="0" bIns="0" rtlCol="0">
            <a:spAutoFit/>
          </a:bodyPr>
          <a:lstStyle/>
          <a:p>
            <a:pPr algn="l" eaLnBrk="1" latinLnBrk="0" hangingPunct="0">
              <a:lnSpc>
                <a:spcPct val="130000"/>
              </a:lnSpc>
            </a:pPr>
            <a:r>
              <a:rPr lang="zh-CN" altLang="zh-CN" sz="3900" b="0" i="0" u="none" spc="33200">
                <a:noFill/>
                <a:effectLst/>
                <a:latin typeface="NEU-BZ-S92" pitchFamily="39"/>
                <a:ea typeface="宋体" panose="02010600030101010101" pitchFamily="2" charset="-122"/>
                <a:cs typeface="宋体" panose="02010600030101010101" pitchFamily="2" charset="-122"/>
                <a:sym typeface="Finished"/>
              </a:rPr>
              <a:t>⁠</a:t>
            </a:r>
            <a:endParaRPr lang="zh-CN" altLang="zh-CN" sz="3900" b="0" i="0" u="none" spc="33200">
              <a:solidFill>
                <a:srgbClr val="1EE3CF"/>
              </a:solidFill>
              <a:effectLst/>
              <a:latin typeface="NEU-BZ-S92" pitchFamily="39"/>
              <a:ea typeface="宋体" panose="02010600030101010101" pitchFamily="2" charset="-122"/>
              <a:cs typeface="宋体" panose="02010600030101010101" pitchFamily="2" charset="-122"/>
              <a:sym typeface="Finished"/>
              <a:hlinkClick r:id="" action="ppaction://macro?name={&quot;type&quot;:&quot;ImageText&quot;,&quot;item&quot;:&quot;ImageText&quot;,&quot;path&quot;:&quot;\\ImageTexts\\8656f56e-034c-41c5-ae26-ad7243919788.png&quot;}"/>
            </a:endParaRPr>
          </a:p>
        </p:txBody>
      </p:sp>
      <p:sp>
        <p:nvSpPr>
          <p:cNvPr id="15025" name="yt_shape_15025"/>
          <p:cNvSpPr txBox="1"/>
          <p:nvPr/>
        </p:nvSpPr>
        <p:spPr>
          <a:xfrm>
            <a:off x="540119" y="1661816"/>
            <a:ext cx="11111999" cy="1713931"/>
          </a:xfrm>
          <a:prstGeom prst="rect">
            <a:avLst/>
          </a:prstGeom>
        </p:spPr>
        <p:txBody>
          <a:bodyPr vert="horz" wrap="square" lIns="0" tIns="0" rIns="0" bIns="0" rtlCol="0">
            <a:spAutoFit/>
          </a:bodyPr>
          <a:lstStyle/>
          <a:p>
            <a:pPr algn="l" eaLnBrk="1" latinLnBrk="0" hangingPunct="0">
              <a:lnSpc>
                <a:spcPct val="12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12</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核心素养</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创新意识</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小颖参加某个智力竞答节目</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答对最后两道单选题就顺利通关</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第一道题有</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个选项</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第二道题有</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4</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个选项</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这两道题小颖都不会</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不过小颖还有一个</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求助</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没有使用</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使用</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求助</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可让主持人去掉其中一题中的一个错误选项</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mc:Choice xmlns:a14="http://schemas.microsoft.com/office/drawing/2010/main" Requires="a14">
          <p:sp>
            <p:nvSpPr>
              <p:cNvPr id="15026" name="yt_shape_15026"/>
              <p:cNvSpPr txBox="1"/>
              <p:nvPr/>
            </p:nvSpPr>
            <p:spPr>
              <a:xfrm>
                <a:off x="540000" y="3412740"/>
                <a:ext cx="10594247" cy="549894"/>
              </a:xfrm>
              <a:prstGeom prst="rect">
                <a:avLst/>
              </a:prstGeom>
            </p:spPr>
            <p:txBody>
              <a:bodyPr vert="horz" wrap="none" lIns="0" tIns="0" rIns="0" bIns="0" rtlCol="0">
                <a:spAutoFit/>
              </a:bodyPr>
              <a:lstStyle/>
              <a:p>
                <a:pPr algn="l" eaLnBrk="1" fontAlgn="b" latinLnBrk="0" hangingPunct="0">
                  <a:lnSpc>
                    <a:spcPct val="120000"/>
                  </a:lnSpc>
                </a:pP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若小颖第一道题不使用</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求助</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则小颖答对第一道题的概率是</a:t>
                </a:r>
                <a:r>
                  <a:rPr lang="zh-CN" altLang="zh-CN" sz="100" b="0" i="1" spc="-100">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3</m:t>
                        </m:r>
                      </m:den>
                    </m:f>
                  </m:oMath>
                </a14:m>
                <a:r>
                  <a:rPr lang="zh-CN" altLang="zh-CN" sz="2400" b="0" i="1" u="sng">
                    <a:solidFill>
                      <a:srgbClr val="FF0000">
                        <a:alpha val="0"/>
                      </a:srgbClr>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15026" name="yt_shape_15026"/>
              <p:cNvSpPr txBox="1">
                <a:spLocks noRot="1" noChangeAspect="1" noMove="1" noResize="1" noEditPoints="1" noAdjustHandles="1" noChangeArrowheads="1" noChangeShapeType="1" noTextEdit="1"/>
              </p:cNvSpPr>
              <p:nvPr/>
            </p:nvSpPr>
            <p:spPr>
              <a:xfrm>
                <a:off x="540000" y="3412740"/>
                <a:ext cx="10594247" cy="549894"/>
              </a:xfrm>
              <a:prstGeom prst="rect">
                <a:avLst/>
              </a:prstGeom>
              <a:blipFill rotWithShape="1">
                <a:blip r:embed="rId1"/>
                <a:stretch>
                  <a:fillRect l="-2" t="-45" r="-418" b="-14046"/>
                </a:stretch>
              </a:blipFill>
            </p:spPr>
            <p:txBody>
              <a:bodyPr/>
              <a:lstStyle/>
              <a:p>
                <a:r>
                  <a:rPr lang="zh-CN" altLang="en-US">
                    <a:noFill/>
                  </a:rPr>
                  <a:t> </a:t>
                </a:r>
              </a:p>
            </p:txBody>
          </p:sp>
        </mc:Fallback>
      </mc:AlternateContent>
      <p:pic>
        <p:nvPicPr>
          <p:cNvPr id="3" name="yt_shape_1683888413966"/>
          <p:cNvPicPr/>
          <p:nvPr/>
        </p:nvPicPr>
        <p:blipFill>
          <a:blip r:embed="rId2" cstate="print">
            <a:extLst>
              <a:ext uri="{28A0092B-C50C-407E-A947-70E740481C1C}">
                <a14:useLocalDpi xmlns:a14="http://schemas.microsoft.com/office/drawing/2010/main" val="0"/>
              </a:ext>
            </a:extLst>
          </a:blip>
          <a:stretch>
            <a:fillRect/>
          </a:stretch>
        </p:blipFill>
        <p:spPr>
          <a:xfrm>
            <a:off x="603500" y="928440"/>
            <a:ext cx="4089464" cy="647273"/>
          </a:xfrm>
          <a:prstGeom prst="rect">
            <a:avLst/>
          </a:prstGeom>
        </p:spPr>
      </p:pic>
      <mc:AlternateContent xmlns:mc="http://schemas.openxmlformats.org/markup-compatibility/2006">
        <mc:Choice xmlns:a14="http://schemas.microsoft.com/office/drawing/2010/main" Requires="a14">
          <p:sp>
            <p:nvSpPr>
              <p:cNvPr id="2" name="文本框 1"/>
              <p:cNvSpPr txBox="1"/>
              <p:nvPr/>
            </p:nvSpPr>
            <p:spPr>
              <a:xfrm>
                <a:off x="10051189" y="3256006"/>
                <a:ext cx="613474" cy="677050"/>
              </a:xfrm>
              <a:prstGeom prst="rect">
                <a:avLst/>
              </a:prstGeom>
              <a:noFill/>
            </p:spPr>
            <p:txBody>
              <a:bodyPr vert="horz" wrap="none" rtlCol="0" anchor="ctr">
                <a:noAutofit/>
              </a:bodyPr>
              <a:lstStyle/>
              <a:p>
                <a:pPr fontAlgn="b">
                  <a:lnSpc>
                    <a:spcPct val="130000"/>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3</m:t>
                        </m:r>
                      </m:den>
                    </m:f>
                  </m:oMath>
                </a14:m>
                <a:r>
                  <a:rPr kumimoji="0" lang="zh-CN" altLang="zh-CN" sz="2400" b="0" i="1" strike="noStrike" kern="1200" cap="none" spc="0" normalizeH="0" baseline="0" noProof="0" dirty="0">
                    <a:ln>
                      <a:noFill/>
                    </a:ln>
                    <a:solidFill>
                      <a:srgbClr val="FF0000"/>
                    </a:solidFill>
                    <a:effectLst/>
                    <a:uLnTx/>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endParaRPr lang="zh-CN" altLang="en-US" dirty="0">
                  <a:solidFill>
                    <a:srgbClr val="FF0000"/>
                  </a:solidFill>
                </a:endParaRPr>
              </a:p>
            </p:txBody>
          </p:sp>
        </mc:Choice>
        <mc:Fallback>
          <p:sp>
            <p:nvSpPr>
              <p:cNvPr id="2" name="文本框 1"/>
              <p:cNvSpPr txBox="1">
                <a:spLocks noRot="1" noChangeAspect="1" noMove="1" noResize="1" noEditPoints="1" noAdjustHandles="1" noChangeArrowheads="1" noChangeShapeType="1" noTextEdit="1"/>
              </p:cNvSpPr>
              <p:nvPr/>
            </p:nvSpPr>
            <p:spPr>
              <a:xfrm>
                <a:off x="10051189" y="3256006"/>
                <a:ext cx="613474" cy="677050"/>
              </a:xfrm>
              <a:prstGeom prst="rect">
                <a:avLst/>
              </a:prstGeom>
              <a:blipFill rotWithShape="1">
                <a:blip r:embed="rId3"/>
                <a:stretch>
                  <a:fillRect l="-67" t="-147" r="77" b="-207"/>
                </a:stretch>
              </a:blipFill>
            </p:spPr>
            <p:txBody>
              <a:bodyPr/>
              <a:lstStyle/>
              <a:p>
                <a:r>
                  <a:rPr lang="zh-CN" altLang="en-US">
                    <a:noFill/>
                  </a:rPr>
                  <a:t> </a:t>
                </a:r>
              </a:p>
            </p:txBody>
          </p:sp>
        </mc:Fallback>
      </mc:AlternateContent>
      <p:sp>
        <p:nvSpPr>
          <p:cNvPr id="4" name="yt_shape_15029"/>
          <p:cNvSpPr txBox="1"/>
          <p:nvPr/>
        </p:nvSpPr>
        <p:spPr>
          <a:xfrm>
            <a:off x="540000" y="4073586"/>
            <a:ext cx="9387185" cy="400815"/>
          </a:xfrm>
          <a:prstGeom prst="rect">
            <a:avLst/>
          </a:prstGeom>
        </p:spPr>
        <p:txBody>
          <a:bodyPr vert="horz" wrap="none" lIns="0" tIns="0" rIns="0" bIns="0" rtlCol="0">
            <a:spAutoFit/>
          </a:bodyPr>
          <a:lstStyle/>
          <a:p>
            <a:pPr algn="l" eaLnBrk="1" latinLnBrk="0" hangingPunct="0">
              <a:lnSpc>
                <a:spcPct val="120000"/>
              </a:lnSpc>
            </a:pP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若小颖将</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求助</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留在第二道题使用</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求小颖顺利通关的概率</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5" name="yt_shape_15030"/>
          <p:cNvSpPr txBox="1"/>
          <p:nvPr/>
        </p:nvSpPr>
        <p:spPr>
          <a:xfrm>
            <a:off x="540000" y="4552889"/>
            <a:ext cx="8856592" cy="400815"/>
          </a:xfrm>
          <a:prstGeom prst="rect">
            <a:avLst/>
          </a:prstGeom>
        </p:spPr>
        <p:txBody>
          <a:bodyPr vert="horz" wrap="none" lIns="0" tIns="0" rIns="0" bIns="0" rtlCol="0">
            <a:spAutoFit/>
          </a:bodyPr>
          <a:lstStyle/>
          <a:p>
            <a:pPr algn="l" eaLnBrk="1" latinLnBrk="0" hangingPunct="0">
              <a:lnSpc>
                <a:spcPct val="120000"/>
              </a:lnSpc>
            </a:pP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解</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画树状图如下</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用</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Z</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表示正确选项</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C</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表示错误选项</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6" name="yt_image_15032"/>
          <p:cNvPicPr>
            <a:picLocks noChangeAspect="1" noChangeArrowheads="1"/>
          </p:cNvPicPr>
          <p:nvPr/>
        </p:nvPicPr>
        <p:blipFill>
          <a:blip r:embed="rId4" cstate="print"/>
          <a:srcRect/>
          <a:stretch>
            <a:fillRect/>
          </a:stretch>
        </p:blipFill>
        <p:spPr bwMode="auto">
          <a:xfrm>
            <a:off x="4340972" y="5013176"/>
            <a:ext cx="3510054" cy="66355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7" name="yt_shape_15030"/>
              <p:cNvSpPr txBox="1"/>
              <p:nvPr/>
            </p:nvSpPr>
            <p:spPr>
              <a:xfrm>
                <a:off x="603500" y="5768153"/>
                <a:ext cx="9848850" cy="1045223"/>
              </a:xfrm>
              <a:prstGeom prst="rect">
                <a:avLst/>
              </a:prstGeom>
            </p:spPr>
            <p:txBody>
              <a:bodyPr vert="horz" wrap="none" lIns="0" tIns="0" rIns="0" bIns="0" rtlCol="0">
                <a:spAutoFit/>
              </a:bodyPr>
              <a:lstStyle/>
              <a:p>
                <a:pPr algn="l" eaLnBrk="1" latinLnBrk="0" hangingPunct="0">
                  <a:lnSpc>
                    <a:spcPct val="120000"/>
                  </a:lnSpc>
                </a:pP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由树状图可知</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共有</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9</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种等可能的结果</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其中小颖顺利通关的结果有</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种</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20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小颖将</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求助</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留在第二道题使用时</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P</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小颖顺利通关</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1</m:t>
                        </m:r>
                      </m:num>
                      <m:den>
                        <m:r>
                          <a:rPr lang="en-US" altLang="zh-CN" sz="2400" b="0" i="0">
                            <a:solidFill>
                              <a:srgbClr val="FF0000"/>
                            </a:solidFill>
                            <a:effectLst/>
                            <a:latin typeface="Cambria Math" panose="02040503050406030204" pitchFamily="18" charset="0"/>
                            <a:ea typeface="Cambria Math" panose="02040503050406030204" pitchFamily="18" charset="0"/>
                          </a:rPr>
                          <m:t>9</m:t>
                        </m:r>
                      </m:den>
                    </m:f>
                  </m:oMath>
                </a14:m>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7" name="yt_shape_15030"/>
              <p:cNvSpPr txBox="1">
                <a:spLocks noRot="1" noChangeAspect="1" noMove="1" noResize="1" noEditPoints="1" noAdjustHandles="1" noChangeArrowheads="1" noChangeShapeType="1" noTextEdit="1"/>
              </p:cNvSpPr>
              <p:nvPr/>
            </p:nvSpPr>
            <p:spPr>
              <a:xfrm>
                <a:off x="603500" y="5768153"/>
                <a:ext cx="9848850" cy="1045223"/>
              </a:xfrm>
              <a:prstGeom prst="rect">
                <a:avLst/>
              </a:prstGeom>
              <a:blipFill rotWithShape="1">
                <a:blip r:embed="rId5"/>
                <a:stretch>
                  <a:fillRect l="-3" t="-43" r="-578" b="-196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blinds(horizontal)">
                                      <p:cBhvr>
                                        <p:cTn id="18" dur="500"/>
                                        <p:tgtEl>
                                          <p:spTgt spid="7">
                                            <p:txEl>
                                              <p:pRg st="0" end="0"/>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Effect transition="in" filter="blinds(horizontal)">
                                      <p:cBhvr>
                                        <p:cTn id="21"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5" grpId="0" build="allAtOnce"/>
      <p:bldP spid="7"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034" name="yt_shape_15034"/>
          <p:cNvSpPr txBox="1"/>
          <p:nvPr/>
        </p:nvSpPr>
        <p:spPr>
          <a:xfrm>
            <a:off x="540000" y="900000"/>
            <a:ext cx="9694962"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从概率的角度分析</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你会建议小颖在答第几道题时使用</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求助</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15035" name="yt_shape_15035"/>
          <p:cNvSpPr txBox="1"/>
          <p:nvPr/>
        </p:nvSpPr>
        <p:spPr>
          <a:xfrm>
            <a:off x="540119" y="1379303"/>
            <a:ext cx="11111999" cy="908647"/>
          </a:xfrm>
          <a:prstGeom prst="rect">
            <a:avLst/>
          </a:prstGeom>
        </p:spPr>
        <p:txBody>
          <a:bodyPr vert="horz" wrap="square" lIns="0" tIns="0" rIns="0" bIns="0" rtlCol="0">
            <a:spAutoFit/>
          </a:bodyPr>
          <a:lstStyle/>
          <a:p>
            <a:pPr algn="l" eaLnBrk="1" latinLnBrk="0" hangingPunct="0">
              <a:lnSpc>
                <a:spcPct val="130000"/>
              </a:lnSpc>
            </a:pP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解</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若小颖将</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求助</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在第一道题使用</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画树状图如下</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用</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Z</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表示正确选项</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C</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表示错误选项</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15037" name="yt_image_15037"/>
          <p:cNvPicPr>
            <a:picLocks noChangeAspect="1" noChangeArrowheads="1"/>
          </p:cNvPicPr>
          <p:nvPr/>
        </p:nvPicPr>
        <p:blipFill>
          <a:blip r:embed="rId1" cstate="print"/>
          <a:srcRect/>
          <a:stretch>
            <a:fillRect/>
          </a:stretch>
        </p:blipFill>
        <p:spPr bwMode="auto">
          <a:xfrm>
            <a:off x="4548971" y="2348880"/>
            <a:ext cx="3094057" cy="65836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2" name="yt_shape_15035"/>
              <p:cNvSpPr txBox="1"/>
              <p:nvPr/>
            </p:nvSpPr>
            <p:spPr>
              <a:xfrm>
                <a:off x="540119" y="3140968"/>
                <a:ext cx="11111999" cy="2254720"/>
              </a:xfrm>
              <a:prstGeom prst="rect">
                <a:avLst/>
              </a:prstGeom>
            </p:spPr>
            <p:txBody>
              <a:bodyPr vert="horz" wrap="square" lIns="0" tIns="0" rIns="0" bIns="0" rtlCol="0">
                <a:spAutoFit/>
              </a:bodyPr>
              <a:lstStyle/>
              <a:p>
                <a:pPr algn="l" eaLnBrk="1" latinLnBrk="0" hangingPunct="0">
                  <a:lnSpc>
                    <a:spcPct val="130000"/>
                  </a:lnSpc>
                </a:pP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由树状图可知</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共有</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8</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种等可能的结果</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其中小颖顺利通关的结果有</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种</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30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小颖将</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求助</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在第一道题使用时</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P</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小颖顺利通关</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1</m:t>
                        </m:r>
                      </m:num>
                      <m:den>
                        <m:r>
                          <a:rPr lang="en-US" altLang="zh-CN" sz="2400" b="0" i="0">
                            <a:solidFill>
                              <a:srgbClr val="FF0000"/>
                            </a:solidFill>
                            <a:effectLst/>
                            <a:latin typeface="Cambria Math" panose="02040503050406030204" pitchFamily="18" charset="0"/>
                            <a:ea typeface="Cambria Math" panose="02040503050406030204" pitchFamily="18" charset="0"/>
                          </a:rPr>
                          <m:t>8</m:t>
                        </m:r>
                      </m:den>
                    </m:f>
                  </m:oMath>
                </a14:m>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30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1</m:t>
                        </m:r>
                      </m:num>
                      <m:den>
                        <m:r>
                          <a:rPr lang="en-US" altLang="zh-CN" sz="2400" b="0" i="0">
                            <a:solidFill>
                              <a:srgbClr val="FF0000"/>
                            </a:solidFill>
                            <a:effectLst/>
                            <a:latin typeface="Cambria Math" panose="02040503050406030204" pitchFamily="18" charset="0"/>
                            <a:ea typeface="Cambria Math" panose="02040503050406030204" pitchFamily="18" charset="0"/>
                          </a:rPr>
                          <m:t>8</m:t>
                        </m:r>
                      </m:den>
                    </m:f>
                  </m:oMath>
                </a14:m>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1</m:t>
                        </m:r>
                      </m:num>
                      <m:den>
                        <m:r>
                          <a:rPr lang="en-US" altLang="zh-CN" sz="2400" b="0" i="0">
                            <a:solidFill>
                              <a:srgbClr val="FF0000"/>
                            </a:solidFill>
                            <a:effectLst/>
                            <a:latin typeface="Cambria Math" panose="02040503050406030204" pitchFamily="18" charset="0"/>
                            <a:ea typeface="Cambria Math" panose="02040503050406030204" pitchFamily="18" charset="0"/>
                          </a:rPr>
                          <m:t>9</m:t>
                        </m:r>
                      </m:den>
                    </m:f>
                  </m:oMath>
                </a14:m>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30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建议小颖在答第一道题时使用</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求助</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2" name="yt_shape_15035"/>
              <p:cNvSpPr txBox="1">
                <a:spLocks noRot="1" noChangeAspect="1" noMove="1" noResize="1" noEditPoints="1" noAdjustHandles="1" noChangeArrowheads="1" noChangeShapeType="1" noTextEdit="1"/>
              </p:cNvSpPr>
              <p:nvPr/>
            </p:nvSpPr>
            <p:spPr>
              <a:xfrm>
                <a:off x="540119" y="3140968"/>
                <a:ext cx="11111999" cy="2254720"/>
              </a:xfrm>
              <a:prstGeom prst="rect">
                <a:avLst/>
              </a:prstGeom>
              <a:blipFill rotWithShape="1">
                <a:blip r:embed="rId2"/>
                <a:stretch>
                  <a:fillRect l="-3" t="-11" r="5" b="-2390"/>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035">
                                            <p:txEl>
                                              <p:pRg st="0" end="0"/>
                                            </p:txEl>
                                          </p:spTgt>
                                        </p:tgtEl>
                                        <p:attrNameLst>
                                          <p:attrName>style.visibility</p:attrName>
                                        </p:attrNameLst>
                                      </p:cBhvr>
                                      <p:to>
                                        <p:strVal val="visible"/>
                                      </p:to>
                                    </p:set>
                                    <p:animEffect transition="in" filter="blinds(horizontal)">
                                      <p:cBhvr>
                                        <p:cTn id="7" dur="500"/>
                                        <p:tgtEl>
                                          <p:spTgt spid="1503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5037"/>
                                        </p:tgtEl>
                                        <p:attrNameLst>
                                          <p:attrName>style.visibility</p:attrName>
                                        </p:attrNameLst>
                                      </p:cBhvr>
                                      <p:to>
                                        <p:strVal val="visible"/>
                                      </p:to>
                                    </p:set>
                                    <p:animEffect transition="in" filter="blinds(horizontal)">
                                      <p:cBhvr>
                                        <p:cTn id="10" dur="500"/>
                                        <p:tgtEl>
                                          <p:spTgt spid="1503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blinds(horizontal)">
                                      <p:cBhvr>
                                        <p:cTn id="13" dur="500"/>
                                        <p:tgtEl>
                                          <p:spTgt spid="2">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blinds(horizontal)">
                                      <p:cBhvr>
                                        <p:cTn id="16" dur="500"/>
                                        <p:tgtEl>
                                          <p:spTgt spid="2">
                                            <p:txEl>
                                              <p:pRg st="1" end="1"/>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blinds(horizontal)">
                                      <p:cBhvr>
                                        <p:cTn id="19" dur="500"/>
                                        <p:tgtEl>
                                          <p:spTgt spid="2">
                                            <p:txEl>
                                              <p:pRg st="2" end="2"/>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linds(horizontal)">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35" grpId="0" build="allAtOnce"/>
      <p:bldP spid="2"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039" name="yt_shape_15039"/>
          <p:cNvSpPr txBox="1"/>
          <p:nvPr/>
        </p:nvSpPr>
        <p:spPr>
          <a:xfrm>
            <a:off x="540000" y="900000"/>
            <a:ext cx="1397819" cy="419346"/>
          </a:xfrm>
          <a:prstGeom prst="rect">
            <a:avLst/>
          </a:prstGeom>
        </p:spPr>
        <p:txBody>
          <a:bodyPr vert="horz" wrap="none" lIns="0" tIns="0" rIns="0" bIns="0" rtlCol="0">
            <a:spAutoFit/>
          </a:bodyPr>
          <a:lstStyle/>
          <a:p>
            <a:pPr algn="l" eaLnBrk="1" latinLnBrk="0" hangingPunct="0">
              <a:lnSpc>
                <a:spcPct val="130000"/>
              </a:lnSpc>
            </a:pPr>
            <a:r>
              <a:rPr lang="zh-CN" altLang="zh-CN" sz="2300" b="0" i="0" u="none" spc="10900">
                <a:noFill/>
                <a:effectLst/>
                <a:latin typeface="NEU-BZ-S92" pitchFamily="39"/>
                <a:ea typeface="宋体" panose="02010600030101010101" pitchFamily="2" charset="-122"/>
                <a:cs typeface="宋体" panose="02010600030101010101" pitchFamily="2" charset="-122"/>
                <a:sym typeface="Finished"/>
              </a:rPr>
              <a:t>⁠</a:t>
            </a:r>
            <a:endParaRPr lang="zh-CN" altLang="zh-CN" sz="2300" b="0" i="0" u="none" spc="10900">
              <a:solidFill>
                <a:srgbClr val="1EE3CF"/>
              </a:solidFill>
              <a:effectLst/>
              <a:latin typeface="NEU-BZ-S92" pitchFamily="39"/>
              <a:ea typeface="宋体" panose="02010600030101010101" pitchFamily="2" charset="-122"/>
              <a:cs typeface="宋体" panose="02010600030101010101" pitchFamily="2" charset="-122"/>
              <a:sym typeface="Finished"/>
              <a:hlinkClick r:id="" action="ppaction://macro?name={&quot;type&quot;:&quot;ImageText&quot;,&quot;item&quot;:&quot;ImageText&quot;,&quot;path&quot;:&quot;\\ImageTexts\\f8a1d796-aea9-4894-9ccf-27224d6192ca.png&quot;}"/>
            </a:endParaRPr>
          </a:p>
        </p:txBody>
      </p:sp>
      <p:sp>
        <p:nvSpPr>
          <p:cNvPr id="15040" name="yt_shape_15040"/>
          <p:cNvSpPr txBox="1"/>
          <p:nvPr/>
        </p:nvSpPr>
        <p:spPr>
          <a:xfrm>
            <a:off x="540000" y="1370134"/>
            <a:ext cx="11111999" cy="964870"/>
          </a:xfrm>
          <a:prstGeom prst="rect">
            <a:avLst/>
          </a:prstGeom>
          <a:ln>
            <a:solidFill>
              <a:srgbClr val="000000"/>
            </a:solidFill>
          </a:ln>
        </p:spPr>
        <p:txBody>
          <a:bodyPr vert="horz" wrap="square" lIns="72000" tIns="0" rIns="72000" bIns="72000" rtlCol="0">
            <a:spAutoFit/>
          </a:bodyPr>
          <a:lstStyle/>
          <a:p>
            <a:pPr algn="ctr" eaLnBrk="1" latinLnBrk="0" hangingPunct="0">
              <a:lnSpc>
                <a:spcPct val="130000"/>
              </a:lnSpc>
            </a:pPr>
            <a:r>
              <a:rPr lang="zh-CN" altLang="zh-CN" sz="2400" b="0" i="0" u="none" dirty="0">
                <a:solidFill>
                  <a:srgbClr val="000000"/>
                </a:solidFill>
                <a:effectLst/>
                <a:latin typeface="Times New Roman" panose="02020603050405020304" pitchFamily="24"/>
                <a:ea typeface="楷体" panose="02010609060101010101" pitchFamily="24" charset="-122"/>
                <a:cs typeface="宋体" panose="02010600030101010101" pitchFamily="2" charset="-122"/>
              </a:rPr>
              <a:t>列表法适合于两步完成的事件</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楷体" panose="02010609060101010101" pitchFamily="24" charset="-122"/>
                <a:cs typeface="宋体" panose="02010600030101010101" pitchFamily="2" charset="-122"/>
              </a:rPr>
              <a:t>画树状图法适合于两步或两步以上完成的事件</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楷体" panose="02010609060101010101" pitchFamily="24" charset="-122"/>
                <a:cs typeface="宋体" panose="02010600030101010101" pitchFamily="2" charset="-122"/>
              </a:rPr>
              <a:t>要特别注意放回抽样和不放回抽样的区别</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yt_shape_1683888413994"/>
          <p:cNvPicPr/>
          <p:nvPr/>
        </p:nvPicPr>
        <p:blipFill>
          <a:blip r:embed="rId1" cstate="print">
            <a:extLst>
              <a:ext uri="{28A0092B-C50C-407E-A947-70E740481C1C}">
                <a14:useLocalDpi xmlns:a14="http://schemas.microsoft.com/office/drawing/2010/main" val="0"/>
              </a:ext>
            </a:extLst>
          </a:blip>
          <a:stretch>
            <a:fillRect/>
          </a:stretch>
        </p:blipFill>
        <p:spPr>
          <a:xfrm>
            <a:off x="603500" y="947159"/>
            <a:ext cx="1257364" cy="320973"/>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979" name="yt_shape_14979"/>
          <p:cNvSpPr txBox="1"/>
          <p:nvPr/>
        </p:nvSpPr>
        <p:spPr>
          <a:xfrm>
            <a:off x="540000" y="900000"/>
            <a:ext cx="4270400" cy="720197"/>
          </a:xfrm>
          <a:prstGeom prst="rect">
            <a:avLst/>
          </a:prstGeom>
        </p:spPr>
        <p:txBody>
          <a:bodyPr vert="horz" wrap="none" lIns="0" tIns="0" rIns="0" bIns="0" rtlCol="0">
            <a:spAutoFit/>
          </a:bodyPr>
          <a:lstStyle/>
          <a:p>
            <a:pPr algn="l" eaLnBrk="1" latinLnBrk="0" hangingPunct="0">
              <a:lnSpc>
                <a:spcPct val="130000"/>
              </a:lnSpc>
            </a:pPr>
            <a:r>
              <a:rPr lang="zh-CN" altLang="zh-CN" sz="3950" b="0" i="0" u="none" spc="33300">
                <a:noFill/>
                <a:effectLst/>
                <a:latin typeface="NEU-BZ-S92" pitchFamily="39"/>
                <a:ea typeface="宋体" panose="02010600030101010101" pitchFamily="2" charset="-122"/>
                <a:cs typeface="宋体" panose="02010600030101010101" pitchFamily="2" charset="-122"/>
                <a:sym typeface="Finished"/>
              </a:rPr>
              <a:t>⁠</a:t>
            </a:r>
            <a:endParaRPr lang="zh-CN" altLang="zh-CN" sz="3950" b="0" i="0" u="none" spc="33300">
              <a:solidFill>
                <a:srgbClr val="1EE3CF"/>
              </a:solidFill>
              <a:effectLst/>
              <a:latin typeface="NEU-BZ-S92" pitchFamily="39"/>
              <a:ea typeface="宋体" panose="02010600030101010101" pitchFamily="2" charset="-122"/>
              <a:cs typeface="宋体" panose="02010600030101010101" pitchFamily="2" charset="-122"/>
              <a:sym typeface="Finished"/>
              <a:hlinkClick r:id="" action="ppaction://macro?name={&quot;type&quot;:&quot;ImageText&quot;,&quot;item&quot;:&quot;ImageText&quot;,&quot;path&quot;:&quot;\\ImageTexts\\c5146985-8bdb-4dc1-b43b-30df985cb257.png&quot;}"/>
            </a:endParaRPr>
          </a:p>
        </p:txBody>
      </p:sp>
      <p:sp>
        <p:nvSpPr>
          <p:cNvPr id="14980" name="yt_shape_14980"/>
          <p:cNvSpPr txBox="1"/>
          <p:nvPr/>
        </p:nvSpPr>
        <p:spPr>
          <a:xfrm>
            <a:off x="540000" y="1670985"/>
            <a:ext cx="6412012" cy="446084"/>
          </a:xfrm>
          <a:prstGeom prst="rect">
            <a:avLst/>
          </a:prstGeom>
        </p:spPr>
        <p:txBody>
          <a:bodyPr vert="horz" wrap="none" lIns="0" tIns="0" rIns="0" bIns="0" rtlCol="0">
            <a:spAutoFit/>
          </a:bodyPr>
          <a:lstStyle/>
          <a:p>
            <a:pPr algn="l" eaLnBrk="1" latinLnBrk="0" hangingPunct="0">
              <a:lnSpc>
                <a:spcPct val="130000"/>
              </a:lnSpc>
            </a:pPr>
            <a:r>
              <a:rPr lang="zh-CN" altLang="zh-CN" sz="2500" b="0" i="0" u="none" spc="11600">
                <a:noFill/>
                <a:effectLst/>
                <a:latin typeface="NEU-BZ-S92" pitchFamily="39"/>
                <a:ea typeface="宋体" panose="02010600030101010101" pitchFamily="2" charset="-122"/>
                <a:cs typeface="宋体" panose="02010600030101010101" pitchFamily="2" charset="-122"/>
                <a:sym typeface="Finished"/>
              </a:rPr>
              <a:t>⁠</a:t>
            </a:r>
            <a:r>
              <a:rPr lang="zh-CN" altLang="zh-CN" sz="2400" b="0" i="1"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rPr>
              <a:t>用画树状图法求二步试验下的概率</a:t>
            </a:r>
            <a:endPar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endParaRPr>
          </a:p>
        </p:txBody>
      </p:sp>
      <p:sp>
        <p:nvSpPr>
          <p:cNvPr id="14981" name="yt_shape_14981"/>
          <p:cNvSpPr txBox="1"/>
          <p:nvPr/>
        </p:nvSpPr>
        <p:spPr>
          <a:xfrm>
            <a:off x="540119" y="2167857"/>
            <a:ext cx="11111999" cy="908647"/>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牡丹江市中考</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妙妙上学经过两个路口</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如果每个路口可直接通过和需等待的可能性相等</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那么妙妙上学时在这两个路口都直接通过的概率是</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en-US" altLang="zh-CN" sz="2400" b="0" i="0" u="none">
                <a:solidFill>
                  <a:srgbClr val="FF0000">
                    <a:alpha val="0"/>
                  </a:srgbClr>
                </a:solidFill>
                <a:effectLst/>
                <a:latin typeface="Times New Roman" panose="02020603050405020304" pitchFamily="24"/>
                <a:ea typeface="Times New Roman" panose="02020603050405020304" pitchFamily="24"/>
                <a:cs typeface="宋体" panose="02010600030101010101" pitchFamily="2" charset="-122"/>
              </a:rPr>
              <a:t>A</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xmlns:a14="http://schemas.microsoft.com/office/drawing/2010/main">
        <mc:Choice Requires="a14">
          <p:graphicFrame>
            <p:nvGraphicFramePr>
              <p:cNvPr id="14982" name="yt_table_14982" title="H_50"/>
              <p:cNvGraphicFramePr>
                <a:graphicFrameLocks noGrp="1"/>
              </p:cNvGraphicFramePr>
              <p:nvPr/>
            </p:nvGraphicFramePr>
            <p:xfrm>
              <a:off x="540000" y="3279656"/>
              <a:ext cx="7409816" cy="635000"/>
            </p:xfrm>
            <a:graphic>
              <a:graphicData uri="http://schemas.openxmlformats.org/drawingml/2006/table">
                <a:tbl>
                  <a:tblPr/>
                  <a:tblGrid>
                    <a:gridCol w="2094230"/>
                    <a:gridCol w="2076768"/>
                    <a:gridCol w="2076768"/>
                    <a:gridCol w="1162050"/>
                  </a:tblGrid>
                  <a:tr h="370840">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1</m:t>
                                  </m:r>
                                </m:num>
                                <m:den>
                                  <m:r>
                                    <a:rPr lang="en-US" altLang="zh-CN" sz="2400" b="0" i="0">
                                      <a:solidFill>
                                        <a:srgbClr val="010000"/>
                                      </a:solidFill>
                                      <a:effectLst/>
                                      <a:latin typeface="Cambria Math" panose="02040503050406030204" pitchFamily="18" charset="0"/>
                                      <a:ea typeface="Cambria Math" panose="02040503050406030204" pitchFamily="18" charset="0"/>
                                    </a:rPr>
                                    <m:t>4</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1</m:t>
                                  </m:r>
                                </m:num>
                                <m:den>
                                  <m:r>
                                    <a:rPr lang="en-US" altLang="zh-CN" sz="2400" b="0" i="0">
                                      <a:solidFill>
                                        <a:srgbClr val="010000"/>
                                      </a:solidFill>
                                      <a:effectLst/>
                                      <a:latin typeface="Cambria Math" panose="02040503050406030204" pitchFamily="18" charset="0"/>
                                      <a:ea typeface="Cambria Math" panose="02040503050406030204" pitchFamily="18" charset="0"/>
                                    </a:rPr>
                                    <m:t>3</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1</m:t>
                                  </m:r>
                                </m:num>
                                <m:den>
                                  <m:r>
                                    <a:rPr lang="en-US" altLang="zh-CN" sz="2400" b="0" i="0">
                                      <a:solidFill>
                                        <a:srgbClr val="010000"/>
                                      </a:solidFill>
                                      <a:effectLst/>
                                      <a:latin typeface="Cambria Math" panose="02040503050406030204" pitchFamily="18" charset="0"/>
                                      <a:ea typeface="Cambria Math" panose="02040503050406030204" pitchFamily="18" charset="0"/>
                                    </a:rPr>
                                    <m:t>2</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3</m:t>
                                  </m:r>
                                </m:num>
                                <m:den>
                                  <m:r>
                                    <a:rPr lang="en-US" altLang="zh-CN" sz="2400" b="0" i="0">
                                      <a:solidFill>
                                        <a:srgbClr val="010000"/>
                                      </a:solidFill>
                                      <a:effectLst/>
                                      <a:latin typeface="Cambria Math" panose="02040503050406030204" pitchFamily="18" charset="0"/>
                                      <a:ea typeface="Cambria Math" panose="02040503050406030204" pitchFamily="18" charset="0"/>
                                    </a:rPr>
                                    <m:t>4</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r>
                </a:tbl>
              </a:graphicData>
            </a:graphic>
          </p:graphicFrame>
        </mc:Choice>
        <mc:Fallback xmlns="">
          <p:graphicFrame>
            <p:nvGraphicFramePr>
              <p:cNvPr id="14982" name="yt_table_14982" title="H_50"/>
              <p:cNvGraphicFramePr>
                <a:graphicFrameLocks noGrp="1"/>
              </p:cNvGraphicFramePr>
              <p:nvPr/>
            </p:nvGraphicFramePr>
            <p:xfrm>
              <a:off x="540000" y="3279656"/>
              <a:ext cx="7409816" cy="635000"/>
            </p:xfrm>
            <a:graphic>
              <a:graphicData uri="http://schemas.openxmlformats.org/drawingml/2006/table">
                <a:tbl>
                  <a:tblPr/>
                  <a:tblGrid>
                    <a:gridCol w="2094230"/>
                    <a:gridCol w="2076768"/>
                    <a:gridCol w="2076768"/>
                    <a:gridCol w="1162050"/>
                  </a:tblGrid>
                  <a:tr h="679450">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r>
                </a:tbl>
              </a:graphicData>
            </a:graphic>
          </p:graphicFrame>
        </mc:Fallback>
      </mc:AlternateContent>
      <mc:AlternateContent xmlns:mc="http://schemas.openxmlformats.org/markup-compatibility/2006">
        <mc:Choice xmlns:a14="http://schemas.microsoft.com/office/drawing/2010/main" Requires="a14">
          <p:sp>
            <p:nvSpPr>
              <p:cNvPr id="14983" name="yt_shape_14983"/>
              <p:cNvSpPr txBox="1"/>
              <p:nvPr/>
            </p:nvSpPr>
            <p:spPr>
              <a:xfrm>
                <a:off x="540119" y="3965304"/>
                <a:ext cx="11111999" cy="1066510"/>
              </a:xfrm>
              <a:prstGeom prst="rect">
                <a:avLst/>
              </a:prstGeom>
            </p:spPr>
            <p:txBody>
              <a:bodyPr vert="horz" wrap="square" lIns="0" tIns="0" rIns="0" bIns="0" rtlCol="0">
                <a:spAutoFit/>
              </a:bodyPr>
              <a:lstStyle/>
              <a:p>
                <a:pPr algn="l" eaLnBrk="1" fontAlgn="b"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一天晚上</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小伟帮助妈妈清洗两个只有颜色不同的有盖茶杯</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突然停电了</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小伟只好把杯盖和茶杯随机地搭配在一起</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则颜色搭配正确的概率是</a:t>
                </a:r>
                <a:r>
                  <a:rPr lang="zh-CN" altLang="zh-CN" sz="100" b="0" i="1" spc="-100">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2</m:t>
                        </m:r>
                      </m:den>
                    </m:f>
                  </m:oMath>
                </a14:m>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mc:Choice>
        <mc:Fallback>
          <p:sp>
            <p:nvSpPr>
              <p:cNvPr id="14983" name="yt_shape_14983"/>
              <p:cNvSpPr txBox="1">
                <a:spLocks noRot="1" noChangeAspect="1" noMove="1" noResize="1" noEditPoints="1" noAdjustHandles="1" noChangeArrowheads="1" noChangeShapeType="1" noTextEdit="1"/>
              </p:cNvSpPr>
              <p:nvPr/>
            </p:nvSpPr>
            <p:spPr>
              <a:xfrm>
                <a:off x="540119" y="3965304"/>
                <a:ext cx="11111999" cy="1066510"/>
              </a:xfrm>
              <a:prstGeom prst="rect">
                <a:avLst/>
              </a:prstGeom>
              <a:blipFill rotWithShape="1">
                <a:blip r:embed="rId2"/>
                <a:stretch>
                  <a:fillRect l="-3" t="-34" r="5" b="-8031"/>
                </a:stretch>
              </a:blipFill>
            </p:spPr>
            <p:txBody>
              <a:bodyPr/>
              <a:lstStyle/>
              <a:p>
                <a:r>
                  <a:rPr lang="zh-CN" altLang="en-US">
                    <a:noFill/>
                  </a:rPr>
                  <a:t> </a:t>
                </a:r>
              </a:p>
            </p:txBody>
          </p:sp>
        </mc:Fallback>
      </mc:AlternateContent>
      <p:pic>
        <p:nvPicPr>
          <p:cNvPr id="3" name="yt_shape_1683888413783"/>
          <p:cNvPicPr/>
          <p:nvPr/>
        </p:nvPicPr>
        <p:blipFill>
          <a:blip r:embed="rId3" cstate="print">
            <a:extLst>
              <a:ext uri="{28A0092B-C50C-407E-A947-70E740481C1C}">
                <a14:useLocalDpi xmlns:a14="http://schemas.microsoft.com/office/drawing/2010/main" val="0"/>
              </a:ext>
            </a:extLst>
          </a:blip>
          <a:stretch>
            <a:fillRect/>
          </a:stretch>
        </p:blipFill>
        <p:spPr>
          <a:xfrm>
            <a:off x="603500" y="930553"/>
            <a:ext cx="4102164" cy="652125"/>
          </a:xfrm>
          <a:prstGeom prst="rect">
            <a:avLst/>
          </a:prstGeom>
        </p:spPr>
      </p:pic>
      <p:pic>
        <p:nvPicPr>
          <p:cNvPr id="5" name="yt_shape_1683888413799"/>
          <p:cNvPicPr/>
          <p:nvPr/>
        </p:nvPicPr>
        <p:blipFill>
          <a:blip r:embed="rId4" cstate="print">
            <a:extLst>
              <a:ext uri="{28A0092B-C50C-407E-A947-70E740481C1C}">
                <a14:useLocalDpi xmlns:a14="http://schemas.microsoft.com/office/drawing/2010/main" val="0"/>
              </a:ext>
            </a:extLst>
          </a:blip>
          <a:stretch>
            <a:fillRect/>
          </a:stretch>
        </p:blipFill>
        <p:spPr>
          <a:xfrm>
            <a:off x="603500" y="1710281"/>
            <a:ext cx="1346264" cy="363178"/>
          </a:xfrm>
          <a:prstGeom prst="rect">
            <a:avLst/>
          </a:prstGeom>
        </p:spPr>
      </p:pic>
      <p:sp>
        <p:nvSpPr>
          <p:cNvPr id="2" name="文本框 1"/>
          <p:cNvSpPr txBox="1"/>
          <p:nvPr/>
        </p:nvSpPr>
        <p:spPr>
          <a:xfrm>
            <a:off x="9594107" y="2596539"/>
            <a:ext cx="400748"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Times New Roman" panose="02020603050405020304" pitchFamily="24"/>
                <a:cs typeface="宋体" panose="02010600030101010101" pitchFamily="2" charset="-122"/>
              </a:rPr>
              <a:t>A</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p:cNvSpPr txBox="1"/>
              <p:nvPr/>
            </p:nvSpPr>
            <p:spPr>
              <a:xfrm>
                <a:off x="9289307" y="4313036"/>
                <a:ext cx="308674" cy="674320"/>
              </a:xfrm>
              <a:prstGeom prst="rect">
                <a:avLst/>
              </a:prstGeom>
              <a:noFill/>
            </p:spPr>
            <p:txBody>
              <a:bodyPr vert="horz" wrap="none" rtlCol="0" anchor="ctr">
                <a:noAutofit/>
              </a:bodyPr>
              <a:lstStyle/>
              <a:p>
                <a:pPr fontAlgn="b">
                  <a:lnSpc>
                    <a:spcPct val="130000"/>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2</m:t>
                        </m:r>
                      </m:den>
                    </m:f>
                  </m:oMath>
                </a14:m>
                <a:r>
                  <a:rPr lang="zh-CN" altLang="en-US" dirty="0">
                    <a:solidFill>
                      <a:srgbClr val="FF0000"/>
                    </a:solidFill>
                  </a:rPr>
                  <a:t>　</a:t>
                </a:r>
                <a:endParaRPr lang="zh-CN" altLang="en-US" dirty="0">
                  <a:solidFill>
                    <a:srgbClr val="FF0000"/>
                  </a:solidFill>
                </a:endParaRPr>
              </a:p>
            </p:txBody>
          </p:sp>
        </mc:Choice>
        <mc:Fallback>
          <p:sp>
            <p:nvSpPr>
              <p:cNvPr id="4" name="文本框 3"/>
              <p:cNvSpPr txBox="1">
                <a:spLocks noRot="1" noChangeAspect="1" noMove="1" noResize="1" noEditPoints="1" noAdjustHandles="1" noChangeArrowheads="1" noChangeShapeType="1" noTextEdit="1"/>
              </p:cNvSpPr>
              <p:nvPr/>
            </p:nvSpPr>
            <p:spPr>
              <a:xfrm>
                <a:off x="9289307" y="4313036"/>
                <a:ext cx="308674" cy="674320"/>
              </a:xfrm>
              <a:prstGeom prst="rect">
                <a:avLst/>
              </a:prstGeom>
              <a:blipFill rotWithShape="1">
                <a:blip r:embed="rId5"/>
                <a:stretch>
                  <a:fillRect l="-171" t="-206" r="-59878" b="-27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pic>
        <p:nvPicPr>
          <p:cNvPr id="14986" name="yt_image_14986"/>
          <p:cNvPicPr>
            <a:picLocks noChangeAspect="1" noChangeArrowheads="1"/>
          </p:cNvPicPr>
          <p:nvPr/>
        </p:nvPicPr>
        <p:blipFill>
          <a:blip r:embed="rId1" cstate="print"/>
          <a:srcRect/>
          <a:stretch>
            <a:fillRect/>
          </a:stretch>
        </p:blipFill>
        <p:spPr bwMode="auto">
          <a:xfrm>
            <a:off x="5180242" y="2008191"/>
            <a:ext cx="1831514" cy="767880"/>
          </a:xfrm>
          <a:prstGeom prst="rect">
            <a:avLst/>
          </a:prstGeom>
          <a:noFill/>
          <a:extLst>
            <a:ext uri="{909E8E84-426E-40DD-AFC4-6F175D3DCCD1}">
              <a14:hiddenFill xmlns:a14="http://schemas.microsoft.com/office/drawing/2010/main">
                <a:solidFill>
                  <a:srgbClr val="FFFFFF"/>
                </a:solidFill>
              </a14:hiddenFill>
            </a:ext>
          </a:extLst>
        </p:spPr>
      </p:pic>
      <p:sp>
        <p:nvSpPr>
          <p:cNvPr id="14988" name="yt_shape_14988"/>
          <p:cNvSpPr txBox="1"/>
          <p:nvPr/>
        </p:nvSpPr>
        <p:spPr>
          <a:xfrm>
            <a:off x="540000" y="2826689"/>
            <a:ext cx="2769989" cy="412036"/>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解</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画树状图如图</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mc:Choice xmlns:a14="http://schemas.microsoft.com/office/drawing/2010/main" Requires="a14">
          <p:sp>
            <p:nvSpPr>
              <p:cNvPr id="14989" name="yt_shape_14989"/>
              <p:cNvSpPr txBox="1"/>
              <p:nvPr/>
            </p:nvSpPr>
            <p:spPr>
              <a:xfrm>
                <a:off x="540119" y="3289513"/>
                <a:ext cx="11111999" cy="1122871"/>
              </a:xfrm>
              <a:prstGeom prst="rect">
                <a:avLst/>
              </a:prstGeom>
            </p:spPr>
            <p:txBody>
              <a:bodyPr vert="horz" wrap="square" lIns="0" tIns="0" rIns="0" bIns="0" rtlCol="0">
                <a:spAutoFit/>
              </a:bodyPr>
              <a:lstStyle/>
              <a:p>
                <a:pPr algn="l" eaLnBrk="1" latinLnBrk="0" hangingPunct="0">
                  <a:lnSpc>
                    <a:spcPct val="130000"/>
                  </a:lnSpc>
                </a:pP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共有</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25</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个等可能的结果</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两人出拳的手指数之和为偶数的结果有</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13</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个</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所以小李获胜的概率为</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13</m:t>
                        </m:r>
                      </m:num>
                      <m:den>
                        <m:r>
                          <a:rPr lang="en-US" altLang="zh-CN" sz="2400" b="0" i="0">
                            <a:solidFill>
                              <a:srgbClr val="FF0000"/>
                            </a:solidFill>
                            <a:effectLst/>
                            <a:latin typeface="Cambria Math" panose="02040503050406030204" pitchFamily="18" charset="0"/>
                            <a:ea typeface="Cambria Math" panose="02040503050406030204" pitchFamily="18" charset="0"/>
                          </a:rPr>
                          <m:t>25</m:t>
                        </m:r>
                      </m:den>
                    </m:f>
                  </m:oMath>
                </a14:m>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小陈获胜的概率为</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12</m:t>
                        </m:r>
                      </m:num>
                      <m:den>
                        <m:r>
                          <a:rPr lang="en-US" altLang="zh-CN" sz="2400" b="0" i="0">
                            <a:solidFill>
                              <a:srgbClr val="FF0000"/>
                            </a:solidFill>
                            <a:effectLst/>
                            <a:latin typeface="Cambria Math" panose="02040503050406030204" pitchFamily="18" charset="0"/>
                            <a:ea typeface="Cambria Math" panose="02040503050406030204" pitchFamily="18" charset="0"/>
                          </a:rPr>
                          <m:t>25</m:t>
                        </m:r>
                      </m:den>
                    </m:f>
                  </m:oMath>
                </a14:m>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因为</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13</m:t>
                        </m:r>
                      </m:num>
                      <m:den>
                        <m:r>
                          <a:rPr lang="en-US" altLang="zh-CN" sz="2400" b="0" i="0">
                            <a:solidFill>
                              <a:srgbClr val="FF0000"/>
                            </a:solidFill>
                            <a:effectLst/>
                            <a:latin typeface="Cambria Math" panose="02040503050406030204" pitchFamily="18" charset="0"/>
                            <a:ea typeface="Cambria Math" panose="02040503050406030204" pitchFamily="18" charset="0"/>
                          </a:rPr>
                          <m:t>25</m:t>
                        </m:r>
                      </m:den>
                    </m:f>
                  </m:oMath>
                </a14:m>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12</m:t>
                        </m:r>
                      </m:num>
                      <m:den>
                        <m:r>
                          <a:rPr lang="en-US" altLang="zh-CN" sz="2400" b="0" i="0">
                            <a:solidFill>
                              <a:srgbClr val="FF0000"/>
                            </a:solidFill>
                            <a:effectLst/>
                            <a:latin typeface="Cambria Math" panose="02040503050406030204" pitchFamily="18" charset="0"/>
                            <a:ea typeface="Cambria Math" panose="02040503050406030204" pitchFamily="18" charset="0"/>
                          </a:rPr>
                          <m:t>25</m:t>
                        </m:r>
                      </m:den>
                    </m:f>
                  </m:oMath>
                </a14:m>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所以这个游戏不公平</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14989" name="yt_shape_14989"/>
              <p:cNvSpPr txBox="1">
                <a:spLocks noRot="1" noChangeAspect="1" noMove="1" noResize="1" noEditPoints="1" noAdjustHandles="1" noChangeArrowheads="1" noChangeShapeType="1" noTextEdit="1"/>
              </p:cNvSpPr>
              <p:nvPr/>
            </p:nvSpPr>
            <p:spPr>
              <a:xfrm>
                <a:off x="540119" y="3289513"/>
                <a:ext cx="11111999" cy="1122871"/>
              </a:xfrm>
              <a:prstGeom prst="rect">
                <a:avLst/>
              </a:prstGeom>
              <a:blipFill rotWithShape="1">
                <a:blip r:embed="rId2"/>
                <a:stretch>
                  <a:fillRect l="-3" t="-19" r="5" b="-2792"/>
                </a:stretch>
              </a:blipFill>
            </p:spPr>
            <p:txBody>
              <a:bodyPr/>
              <a:lstStyle/>
              <a:p>
                <a:r>
                  <a:rPr lang="zh-CN" altLang="en-US">
                    <a:noFill/>
                  </a:rPr>
                  <a:t> </a:t>
                </a:r>
              </a:p>
            </p:txBody>
          </p:sp>
        </mc:Fallback>
      </mc:AlternateContent>
      <p:pic>
        <p:nvPicPr>
          <p:cNvPr id="14991" name="yt_image_14991"/>
          <p:cNvPicPr>
            <a:picLocks noChangeAspect="1" noChangeArrowheads="1"/>
          </p:cNvPicPr>
          <p:nvPr/>
        </p:nvPicPr>
        <p:blipFill>
          <a:blip r:embed="rId3" cstate="print"/>
          <a:srcRect/>
          <a:stretch>
            <a:fillRect/>
          </a:stretch>
        </p:blipFill>
        <p:spPr bwMode="auto">
          <a:xfrm>
            <a:off x="3749257" y="4615536"/>
            <a:ext cx="4693485" cy="609120"/>
          </a:xfrm>
          <a:prstGeom prst="rect">
            <a:avLst/>
          </a:prstGeom>
          <a:noFill/>
          <a:extLst>
            <a:ext uri="{909E8E84-426E-40DD-AFC4-6F175D3DCCD1}">
              <a14:hiddenFill xmlns:a14="http://schemas.microsoft.com/office/drawing/2010/main">
                <a:solidFill>
                  <a:srgbClr val="FFFFFF"/>
                </a:solidFill>
              </a14:hiddenFill>
            </a:ext>
          </a:extLst>
        </p:spPr>
      </p:pic>
      <p:sp>
        <p:nvSpPr>
          <p:cNvPr id="2" name="yt_shape_14985"/>
          <p:cNvSpPr txBox="1"/>
          <p:nvPr/>
        </p:nvSpPr>
        <p:spPr>
          <a:xfrm>
            <a:off x="540119" y="908720"/>
            <a:ext cx="11111999" cy="892167"/>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小李与小陈做猜拳游戏</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规定每人每次至少要出一个手指</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两人出拳的手指数之和为偶数时小李获胜</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否则小陈获胜</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你认为这个游戏公平吗</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请说明理由</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988">
                                            <p:txEl>
                                              <p:pRg st="0" end="0"/>
                                            </p:txEl>
                                          </p:spTgt>
                                        </p:tgtEl>
                                        <p:attrNameLst>
                                          <p:attrName>style.visibility</p:attrName>
                                        </p:attrNameLst>
                                      </p:cBhvr>
                                      <p:to>
                                        <p:strVal val="visible"/>
                                      </p:to>
                                    </p:set>
                                    <p:animEffect transition="in" filter="blinds(horizontal)">
                                      <p:cBhvr>
                                        <p:cTn id="7" dur="500"/>
                                        <p:tgtEl>
                                          <p:spTgt spid="14988">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989">
                                            <p:txEl>
                                              <p:pRg st="0" end="0"/>
                                            </p:txEl>
                                          </p:spTgt>
                                        </p:tgtEl>
                                        <p:attrNameLst>
                                          <p:attrName>style.visibility</p:attrName>
                                        </p:attrNameLst>
                                      </p:cBhvr>
                                      <p:to>
                                        <p:strVal val="visible"/>
                                      </p:to>
                                    </p:set>
                                    <p:animEffect transition="in" filter="blinds(horizontal)">
                                      <p:cBhvr>
                                        <p:cTn id="10" dur="500"/>
                                        <p:tgtEl>
                                          <p:spTgt spid="14989">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4991"/>
                                        </p:tgtEl>
                                        <p:attrNameLst>
                                          <p:attrName>style.visibility</p:attrName>
                                        </p:attrNameLst>
                                      </p:cBhvr>
                                      <p:to>
                                        <p:strVal val="visible"/>
                                      </p:to>
                                    </p:set>
                                    <p:animEffect transition="in" filter="blinds(horizontal)">
                                      <p:cBhvr>
                                        <p:cTn id="13" dur="500"/>
                                        <p:tgtEl>
                                          <p:spTgt spid="149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88" grpId="0" build="allAtOnce"/>
      <p:bldP spid="14989"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993" name="yt_shape_14993"/>
          <p:cNvSpPr txBox="1"/>
          <p:nvPr/>
        </p:nvSpPr>
        <p:spPr>
          <a:xfrm>
            <a:off x="540000" y="900000"/>
            <a:ext cx="6412012" cy="446084"/>
          </a:xfrm>
          <a:prstGeom prst="rect">
            <a:avLst/>
          </a:prstGeom>
        </p:spPr>
        <p:txBody>
          <a:bodyPr vert="horz" wrap="none" lIns="0" tIns="0" rIns="0" bIns="0" rtlCol="0">
            <a:spAutoFit/>
          </a:bodyPr>
          <a:lstStyle/>
          <a:p>
            <a:pPr algn="l" eaLnBrk="1" latinLnBrk="0" hangingPunct="0">
              <a:lnSpc>
                <a:spcPct val="130000"/>
              </a:lnSpc>
            </a:pPr>
            <a:r>
              <a:rPr lang="zh-CN" altLang="zh-CN" sz="2500" b="0" i="0" u="none" spc="11600">
                <a:noFill/>
                <a:effectLst/>
                <a:latin typeface="NEU-BZ-S92" pitchFamily="39"/>
                <a:ea typeface="宋体" panose="02010600030101010101" pitchFamily="2" charset="-122"/>
                <a:cs typeface="宋体" panose="02010600030101010101" pitchFamily="2" charset="-122"/>
                <a:sym typeface="Finished"/>
              </a:rPr>
              <a:t>⁠</a:t>
            </a:r>
            <a:r>
              <a:rPr lang="zh-CN" altLang="zh-CN" sz="2400" b="0" i="1"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rPr>
              <a:t>用画树状图法求三步试验下的概率</a:t>
            </a:r>
            <a:endPar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endParaRPr>
          </a:p>
        </p:txBody>
      </p:sp>
      <p:sp>
        <p:nvSpPr>
          <p:cNvPr id="14994" name="yt_shape_14994"/>
          <p:cNvSpPr txBox="1"/>
          <p:nvPr/>
        </p:nvSpPr>
        <p:spPr>
          <a:xfrm>
            <a:off x="540119" y="1396872"/>
            <a:ext cx="11111999" cy="1868910"/>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4</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小燕一家三口在商场参加抽奖活动</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每人只有一次抽奖机会</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在一个不透明的箱子中装有红</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黄</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白三种球各</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个</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这些球除颜色外无其他差别</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从箱子中随机摸出</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个球</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然后放回箱子中</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轮到下一个人摸球</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三人摸到球的颜色都不相同的概率是</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en-US" altLang="zh-CN" sz="2400" b="0" i="0" u="none">
                <a:solidFill>
                  <a:srgbClr val="FF0000">
                    <a:alpha val="0"/>
                  </a:srgbClr>
                </a:solidFill>
                <a:effectLst/>
                <a:latin typeface="Times New Roman" panose="02020603050405020304" pitchFamily="24"/>
                <a:ea typeface="Times New Roman" panose="02020603050405020304" pitchFamily="24"/>
                <a:cs typeface="宋体" panose="02010600030101010101" pitchFamily="2" charset="-122"/>
              </a:rPr>
              <a:t>D</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xmlns:a14="http://schemas.microsoft.com/office/drawing/2010/main">
        <mc:Choice Requires="a14">
          <p:graphicFrame>
            <p:nvGraphicFramePr>
              <p:cNvPr id="14995" name="yt_table_14995" title="H_50.08"/>
              <p:cNvGraphicFramePr>
                <a:graphicFrameLocks noGrp="1"/>
              </p:cNvGraphicFramePr>
              <p:nvPr/>
            </p:nvGraphicFramePr>
            <p:xfrm>
              <a:off x="540000" y="3468934"/>
              <a:ext cx="7538404" cy="636016"/>
            </p:xfrm>
            <a:graphic>
              <a:graphicData uri="http://schemas.openxmlformats.org/drawingml/2006/table">
                <a:tbl>
                  <a:tblPr/>
                  <a:tblGrid>
                    <a:gridCol w="2222818"/>
                    <a:gridCol w="2076768"/>
                    <a:gridCol w="2076768"/>
                    <a:gridCol w="1162050"/>
                  </a:tblGrid>
                  <a:tr h="370840">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1</m:t>
                                  </m:r>
                                </m:num>
                                <m:den>
                                  <m:r>
                                    <a:rPr lang="en-US" altLang="zh-CN" sz="2400" b="0" i="0">
                                      <a:solidFill>
                                        <a:srgbClr val="010000"/>
                                      </a:solidFill>
                                      <a:effectLst/>
                                      <a:latin typeface="Cambria Math" panose="02040503050406030204" pitchFamily="18" charset="0"/>
                                      <a:ea typeface="Cambria Math" panose="02040503050406030204" pitchFamily="18" charset="0"/>
                                    </a:rPr>
                                    <m:t>27</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1</m:t>
                                  </m:r>
                                </m:num>
                                <m:den>
                                  <m:r>
                                    <a:rPr lang="en-US" altLang="zh-CN" sz="2400" b="0" i="0">
                                      <a:solidFill>
                                        <a:srgbClr val="010000"/>
                                      </a:solidFill>
                                      <a:effectLst/>
                                      <a:latin typeface="Cambria Math" panose="02040503050406030204" pitchFamily="18" charset="0"/>
                                      <a:ea typeface="Cambria Math" panose="02040503050406030204" pitchFamily="18" charset="0"/>
                                    </a:rPr>
                                    <m:t>3</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1</m:t>
                                  </m:r>
                                </m:num>
                                <m:den>
                                  <m:r>
                                    <a:rPr lang="en-US" altLang="zh-CN" sz="2400" b="0" i="0">
                                      <a:solidFill>
                                        <a:srgbClr val="010000"/>
                                      </a:solidFill>
                                      <a:effectLst/>
                                      <a:latin typeface="Cambria Math" panose="02040503050406030204" pitchFamily="18" charset="0"/>
                                      <a:ea typeface="Cambria Math" panose="02040503050406030204" pitchFamily="18" charset="0"/>
                                    </a:rPr>
                                    <m:t>9</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2</m:t>
                                  </m:r>
                                </m:num>
                                <m:den>
                                  <m:r>
                                    <a:rPr lang="en-US" altLang="zh-CN" sz="2400" b="0" i="0">
                                      <a:solidFill>
                                        <a:srgbClr val="010000"/>
                                      </a:solidFill>
                                      <a:effectLst/>
                                      <a:latin typeface="Cambria Math" panose="02040503050406030204" pitchFamily="18" charset="0"/>
                                      <a:ea typeface="Cambria Math" panose="02040503050406030204" pitchFamily="18" charset="0"/>
                                    </a:rPr>
                                    <m:t>9</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r>
                </a:tbl>
              </a:graphicData>
            </a:graphic>
          </p:graphicFrame>
        </mc:Choice>
        <mc:Fallback xmlns="">
          <p:graphicFrame>
            <p:nvGraphicFramePr>
              <p:cNvPr id="14995" name="yt_table_14995" title="H_50.08"/>
              <p:cNvGraphicFramePr>
                <a:graphicFrameLocks noGrp="1"/>
              </p:cNvGraphicFramePr>
              <p:nvPr/>
            </p:nvGraphicFramePr>
            <p:xfrm>
              <a:off x="540000" y="3468934"/>
              <a:ext cx="7538404" cy="636016"/>
            </p:xfrm>
            <a:graphic>
              <a:graphicData uri="http://schemas.openxmlformats.org/drawingml/2006/table">
                <a:tbl>
                  <a:tblPr/>
                  <a:tblGrid>
                    <a:gridCol w="2222818"/>
                    <a:gridCol w="2076768"/>
                    <a:gridCol w="2076768"/>
                    <a:gridCol w="1162050"/>
                  </a:tblGrid>
                  <a:tr h="679450">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r>
                </a:tbl>
              </a:graphicData>
            </a:graphic>
          </p:graphicFrame>
        </mc:Fallback>
      </mc:AlternateContent>
      <p:pic>
        <p:nvPicPr>
          <p:cNvPr id="3" name="yt_shape_1683888413830"/>
          <p:cNvPicPr/>
          <p:nvPr/>
        </p:nvPicPr>
        <p:blipFill>
          <a:blip r:embed="rId2" cstate="print">
            <a:extLst>
              <a:ext uri="{28A0092B-C50C-407E-A947-70E740481C1C}">
                <a14:useLocalDpi xmlns:a14="http://schemas.microsoft.com/office/drawing/2010/main" val="0"/>
              </a:ext>
            </a:extLst>
          </a:blip>
          <a:stretch>
            <a:fillRect/>
          </a:stretch>
        </p:blipFill>
        <p:spPr>
          <a:xfrm>
            <a:off x="603500" y="939296"/>
            <a:ext cx="1346264" cy="363178"/>
          </a:xfrm>
          <a:prstGeom prst="rect">
            <a:avLst/>
          </a:prstGeom>
        </p:spPr>
      </p:pic>
      <p:sp>
        <p:nvSpPr>
          <p:cNvPr id="2" name="文本框 1"/>
          <p:cNvSpPr txBox="1"/>
          <p:nvPr/>
        </p:nvSpPr>
        <p:spPr>
          <a:xfrm>
            <a:off x="1059708" y="2776530"/>
            <a:ext cx="400748"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Times New Roman" panose="02020603050405020304" pitchFamily="24"/>
                <a:cs typeface="宋体" panose="02010600030101010101" pitchFamily="2" charset="-122"/>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996" name="yt_shape_14996"/>
              <p:cNvSpPr txBox="1"/>
              <p:nvPr/>
            </p:nvSpPr>
            <p:spPr>
              <a:xfrm>
                <a:off x="540119" y="900000"/>
                <a:ext cx="11111999" cy="1069908"/>
              </a:xfrm>
              <a:prstGeom prst="rect">
                <a:avLst/>
              </a:prstGeom>
            </p:spPr>
            <p:txBody>
              <a:bodyPr vert="horz" wrap="square" lIns="0" tIns="0" rIns="0" bIns="0" rtlCol="0">
                <a:spAutoFit/>
              </a:bodyPr>
              <a:lstStyle/>
              <a:p>
                <a:pPr algn="l" eaLnBrk="1" fontAlgn="b"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5</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小蕾有某文学名著上</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中</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下各</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册</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她随机将它们叠放在一起</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从上到下的顺序恰好为</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上册</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中册</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下册</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的概率是</a:t>
                </a:r>
                <a:r>
                  <a:rPr lang="zh-CN" altLang="zh-CN" sz="100" b="0" i="1" spc="-100">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6</m:t>
                        </m:r>
                      </m:den>
                    </m:f>
                  </m:oMath>
                </a14:m>
                <a:r>
                  <a:rPr lang="zh-CN" altLang="zh-CN" sz="2400" b="0" i="1" u="sng">
                    <a:solidFill>
                      <a:srgbClr val="FF0000">
                        <a:alpha val="0"/>
                      </a:srgbClr>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mc:Choice>
        <mc:Fallback>
          <p:sp>
            <p:nvSpPr>
              <p:cNvPr id="14996" name="yt_shape_14996"/>
              <p:cNvSpPr txBox="1">
                <a:spLocks noRot="1" noChangeAspect="1" noMove="1" noResize="1" noEditPoints="1" noAdjustHandles="1" noChangeArrowheads="1" noChangeShapeType="1" noTextEdit="1"/>
              </p:cNvSpPr>
              <p:nvPr/>
            </p:nvSpPr>
            <p:spPr>
              <a:xfrm>
                <a:off x="540119" y="900000"/>
                <a:ext cx="11111999" cy="1069908"/>
              </a:xfrm>
              <a:prstGeom prst="rect">
                <a:avLst/>
              </a:prstGeom>
              <a:blipFill rotWithShape="1">
                <a:blip r:embed="rId1"/>
                <a:stretch>
                  <a:fillRect l="-3" t="-19" r="5" b="-7881"/>
                </a:stretch>
              </a:blipFill>
            </p:spPr>
            <p:txBody>
              <a:bodyPr/>
              <a:lstStyle/>
              <a:p>
                <a:r>
                  <a:rPr lang="zh-CN" altLang="en-US">
                    <a:noFill/>
                  </a:rPr>
                  <a:t> </a:t>
                </a:r>
              </a:p>
            </p:txBody>
          </p:sp>
        </mc:Fallback>
      </mc:AlternateContent>
      <p:sp>
        <p:nvSpPr>
          <p:cNvPr id="14998" name="yt_shape_14998"/>
          <p:cNvSpPr txBox="1"/>
          <p:nvPr/>
        </p:nvSpPr>
        <p:spPr>
          <a:xfrm>
            <a:off x="540119" y="2072698"/>
            <a:ext cx="11111999" cy="1372299"/>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6</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某乳品公司最近推出一款果味酸奶</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共有红枣</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木瓜两种口味</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若送奶员连续三天</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每天从中任选一瓶某种口味的酸奶赠送给某住户品尝</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则该住户收到的三瓶酸奶中</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至少有两瓶为红枣口味的概率是多少</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14999" name="yt_shape_14999"/>
          <p:cNvSpPr txBox="1"/>
          <p:nvPr/>
        </p:nvSpPr>
        <p:spPr>
          <a:xfrm>
            <a:off x="540000" y="3495785"/>
            <a:ext cx="2769989" cy="412036"/>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解</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画树状图如下</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mc:Choice xmlns:a14="http://schemas.microsoft.com/office/drawing/2010/main" Requires="a14">
          <p:sp>
            <p:nvSpPr>
              <p:cNvPr id="15000" name="yt_shape_15000"/>
              <p:cNvSpPr txBox="1"/>
              <p:nvPr/>
            </p:nvSpPr>
            <p:spPr>
              <a:xfrm>
                <a:off x="540119" y="5278493"/>
                <a:ext cx="11111999" cy="1121141"/>
              </a:xfrm>
              <a:prstGeom prst="rect">
                <a:avLst/>
              </a:prstGeom>
            </p:spPr>
            <p:txBody>
              <a:bodyPr vert="horz" wrap="square" lIns="0" tIns="0" rIns="0" bIns="0" rtlCol="0">
                <a:spAutoFit/>
              </a:bodyPr>
              <a:lstStyle/>
              <a:p>
                <a:pPr algn="l" eaLnBrk="1" latinLnBrk="0" hangingPunct="0">
                  <a:lnSpc>
                    <a:spcPct val="130000"/>
                  </a:lnSpc>
                </a:pP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共有</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8</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种等可能结果</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其中至少有两瓶为红枣口味的结果有</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4</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种</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所以该住户收到的三瓶酸奶中</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至少有两瓶为红枣口味的概率</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P</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4</m:t>
                        </m:r>
                      </m:num>
                      <m:den>
                        <m:r>
                          <a:rPr lang="en-US" altLang="zh-CN" sz="2400" b="0" i="0">
                            <a:solidFill>
                              <a:srgbClr val="FF0000"/>
                            </a:solidFill>
                            <a:effectLst/>
                            <a:latin typeface="Cambria Math" panose="02040503050406030204" pitchFamily="18" charset="0"/>
                            <a:ea typeface="Cambria Math" panose="02040503050406030204" pitchFamily="18" charset="0"/>
                          </a:rPr>
                          <m:t>8</m:t>
                        </m:r>
                      </m:den>
                    </m:f>
                  </m:oMath>
                </a14:m>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1</m:t>
                        </m:r>
                      </m:num>
                      <m:den>
                        <m:r>
                          <a:rPr lang="en-US" altLang="zh-CN" sz="2400" b="0" i="0">
                            <a:solidFill>
                              <a:srgbClr val="FF0000"/>
                            </a:solidFill>
                            <a:effectLst/>
                            <a:latin typeface="Cambria Math" panose="02040503050406030204" pitchFamily="18" charset="0"/>
                            <a:ea typeface="Cambria Math" panose="02040503050406030204" pitchFamily="18" charset="0"/>
                          </a:rPr>
                          <m:t>2</m:t>
                        </m:r>
                      </m:den>
                    </m:f>
                  </m:oMath>
                </a14:m>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15000" name="yt_shape_15000"/>
              <p:cNvSpPr txBox="1">
                <a:spLocks noRot="1" noChangeAspect="1" noMove="1" noResize="1" noEditPoints="1" noAdjustHandles="1" noChangeArrowheads="1" noChangeShapeType="1" noTextEdit="1"/>
              </p:cNvSpPr>
              <p:nvPr/>
            </p:nvSpPr>
            <p:spPr>
              <a:xfrm>
                <a:off x="540119" y="5278493"/>
                <a:ext cx="11111999" cy="1121141"/>
              </a:xfrm>
              <a:prstGeom prst="rect">
                <a:avLst/>
              </a:prstGeom>
              <a:blipFill rotWithShape="1">
                <a:blip r:embed="rId2"/>
                <a:stretch>
                  <a:fillRect l="-3" t="-33" r="5" b="-9393"/>
                </a:stretch>
              </a:blipFill>
            </p:spPr>
            <p:txBody>
              <a:bodyPr/>
              <a:lstStyle/>
              <a:p>
                <a:r>
                  <a:rPr lang="zh-CN" altLang="en-US">
                    <a:noFill/>
                  </a:rPr>
                  <a:t> </a:t>
                </a:r>
              </a:p>
            </p:txBody>
          </p:sp>
        </mc:Fallback>
      </mc:AlternateContent>
      <p:pic>
        <p:nvPicPr>
          <p:cNvPr id="15002" name="yt_image_15002"/>
          <p:cNvPicPr>
            <a:picLocks noChangeAspect="1" noChangeArrowheads="1"/>
          </p:cNvPicPr>
          <p:nvPr/>
        </p:nvPicPr>
        <p:blipFill>
          <a:blip r:embed="rId3" cstate="print"/>
          <a:srcRect/>
          <a:stretch>
            <a:fillRect/>
          </a:stretch>
        </p:blipFill>
        <p:spPr bwMode="auto">
          <a:xfrm>
            <a:off x="4504727" y="4077072"/>
            <a:ext cx="3182544" cy="108086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2" name="文本框 1"/>
              <p:cNvSpPr txBox="1"/>
              <p:nvPr/>
            </p:nvSpPr>
            <p:spPr>
              <a:xfrm>
                <a:off x="6241308" y="1247732"/>
                <a:ext cx="613474" cy="677685"/>
              </a:xfrm>
              <a:prstGeom prst="rect">
                <a:avLst/>
              </a:prstGeom>
              <a:noFill/>
            </p:spPr>
            <p:txBody>
              <a:bodyPr vert="horz" wrap="none" rtlCol="0" anchor="ctr">
                <a:noAutofit/>
              </a:bodyPr>
              <a:lstStyle/>
              <a:p>
                <a:pPr fontAlgn="b">
                  <a:lnSpc>
                    <a:spcPct val="130000"/>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6</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endParaRPr lang="zh-CN" altLang="en-US">
                  <a:solidFill>
                    <a:srgbClr val="FF0000"/>
                  </a:solidFill>
                </a:endParaRPr>
              </a:p>
            </p:txBody>
          </p:sp>
        </mc:Choice>
        <mc:Fallback>
          <p:sp>
            <p:nvSpPr>
              <p:cNvPr id="2" name="文本框 1"/>
              <p:cNvSpPr txBox="1">
                <a:spLocks noRot="1" noChangeAspect="1" noMove="1" noResize="1" noEditPoints="1" noAdjustHandles="1" noChangeArrowheads="1" noChangeShapeType="1" noTextEdit="1"/>
              </p:cNvSpPr>
              <p:nvPr/>
            </p:nvSpPr>
            <p:spPr>
              <a:xfrm>
                <a:off x="6241308" y="1247732"/>
                <a:ext cx="613474" cy="677685"/>
              </a:xfrm>
              <a:prstGeom prst="rect">
                <a:avLst/>
              </a:prstGeom>
              <a:blipFill rotWithShape="1">
                <a:blip r:embed="rId4"/>
                <a:stretch>
                  <a:fillRect l="-86" t="-181" r="96" b="-7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999">
                                            <p:txEl>
                                              <p:pRg st="0" end="0"/>
                                            </p:txEl>
                                          </p:spTgt>
                                        </p:tgtEl>
                                        <p:attrNameLst>
                                          <p:attrName>style.visibility</p:attrName>
                                        </p:attrNameLst>
                                      </p:cBhvr>
                                      <p:to>
                                        <p:strVal val="visible"/>
                                      </p:to>
                                    </p:set>
                                    <p:animEffect transition="in" filter="blinds(horizontal)">
                                      <p:cBhvr>
                                        <p:cTn id="12" dur="500"/>
                                        <p:tgtEl>
                                          <p:spTgt spid="14999">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5000">
                                            <p:txEl>
                                              <p:pRg st="0" end="0"/>
                                            </p:txEl>
                                          </p:spTgt>
                                        </p:tgtEl>
                                        <p:attrNameLst>
                                          <p:attrName>style.visibility</p:attrName>
                                        </p:attrNameLst>
                                      </p:cBhvr>
                                      <p:to>
                                        <p:strVal val="visible"/>
                                      </p:to>
                                    </p:set>
                                    <p:animEffect transition="in" filter="blinds(horizontal)">
                                      <p:cBhvr>
                                        <p:cTn id="15" dur="500"/>
                                        <p:tgtEl>
                                          <p:spTgt spid="15000">
                                            <p:txEl>
                                              <p:pRg st="0" end="0"/>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5002"/>
                                        </p:tgtEl>
                                        <p:attrNameLst>
                                          <p:attrName>style.visibility</p:attrName>
                                        </p:attrNameLst>
                                      </p:cBhvr>
                                      <p:to>
                                        <p:strVal val="visible"/>
                                      </p:to>
                                    </p:set>
                                    <p:animEffect transition="in" filter="blinds(horizontal)">
                                      <p:cBhvr>
                                        <p:cTn id="18" dur="500"/>
                                        <p:tgtEl>
                                          <p:spTgt spid="150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99" grpId="0" build="allAtOnce"/>
      <p:bldP spid="15000" grpId="0" build="allAtOnce"/>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004" name="yt_shape_15004"/>
          <p:cNvSpPr txBox="1"/>
          <p:nvPr/>
        </p:nvSpPr>
        <p:spPr>
          <a:xfrm>
            <a:off x="540000" y="900000"/>
            <a:ext cx="6463308"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【易错易混】</a:t>
            </a:r>
            <a:r>
              <a:rPr lang="zh-CN" altLang="zh-CN" sz="2400" b="0" i="1" u="none">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不能正确列表或画树状图而出错</a:t>
            </a:r>
            <a:endPar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endParaRPr>
          </a:p>
        </p:txBody>
      </p:sp>
      <mc:AlternateContent xmlns:mc="http://schemas.openxmlformats.org/markup-compatibility/2006">
        <mc:Choice xmlns:a14="http://schemas.microsoft.com/office/drawing/2010/main" Requires="a14">
          <p:sp>
            <p:nvSpPr>
              <p:cNvPr id="15005" name="yt_shape_15005"/>
              <p:cNvSpPr txBox="1"/>
              <p:nvPr>
                <p:custDataLst>
                  <p:tags r:id="rId1"/>
                </p:custDataLst>
              </p:nvPr>
            </p:nvSpPr>
            <p:spPr>
              <a:xfrm>
                <a:off x="551430" y="1628980"/>
                <a:ext cx="10286470" cy="586379"/>
              </a:xfrm>
              <a:prstGeom prst="rect">
                <a:avLst/>
              </a:prstGeom>
            </p:spPr>
            <p:txBody>
              <a:bodyPr vert="horz" wrap="none" lIns="0" tIns="0" rIns="0" bIns="0" rtlCol="0">
                <a:spAutoFit/>
              </a:bodyPr>
              <a:p>
                <a:pPr algn="l" eaLnBrk="1" fontAlgn="b"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7</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连续抛掷一枚均匀的硬币三次</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则至少出现两次正面朝上的概率为</a:t>
                </a:r>
                <a:r>
                  <a:rPr lang="zh-CN" altLang="zh-CN" sz="100" b="0" i="1" spc="-10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FF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en-US" altLang="zh-CN" sz="2400" b="0" i="1" u="sng">
                    <a:solidFill>
                      <a:srgbClr val="FF0000"/>
                    </a:solidFill>
                    <a:effectLst/>
                    <a:uFill>
                      <a:solidFill>
                        <a:srgbClr val="000000"/>
                      </a:solidFill>
                    </a:uFill>
                    <a:latin typeface="Times New Roman" panose="02020603050405020304" pitchFamily="24"/>
                    <a:ea typeface="Times New Roman" panose="02020603050405020304" pitchFamily="24"/>
                    <a:cs typeface="宋体" panose="02010600030101010101" pitchFamily="2" charset="-122"/>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2</m:t>
                        </m:r>
                      </m:den>
                    </m:f>
                  </m:oMath>
                </a14:m>
                <a:r>
                  <a:rPr lang="zh-CN" altLang="zh-CN" sz="2400" b="0" i="1" u="sng">
                    <a:solidFill>
                      <a:srgbClr val="FF0000">
                        <a:alpha val="0"/>
                      </a:srgbClr>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mc:Choice>
        <mc:Fallback>
          <p:sp>
            <p:nvSpPr>
              <p:cNvPr id="15005" name="yt_shape_15005"/>
              <p:cNvSpPr txBox="1">
                <a:spLocks noRot="1" noChangeAspect="1" noMove="1" noResize="1" noEditPoints="1" noAdjustHandles="1" noChangeArrowheads="1" noChangeShapeType="1" noTextEdit="1"/>
              </p:cNvSpPr>
              <p:nvPr>
                <p:custDataLst>
                  <p:tags r:id="rId2"/>
                </p:custDataLst>
              </p:nvPr>
            </p:nvSpPr>
            <p:spPr>
              <a:xfrm>
                <a:off x="551430" y="1628980"/>
                <a:ext cx="10286470" cy="586379"/>
              </a:xfrm>
              <a:prstGeom prst="rect">
                <a:avLst/>
              </a:prstGeom>
              <a:blipFill rotWithShape="1">
                <a:blip r:embed="rId3"/>
                <a:stretch>
                  <a:fillRect l="-2" t="-35" r="3" b="-1551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文本框 1"/>
              <p:cNvSpPr txBox="1"/>
              <p:nvPr>
                <p:custDataLst>
                  <p:tags r:id="rId4"/>
                </p:custDataLst>
              </p:nvPr>
            </p:nvSpPr>
            <p:spPr>
              <a:xfrm>
                <a:off x="9986419" y="1501224"/>
                <a:ext cx="613474" cy="674320"/>
              </a:xfrm>
              <a:prstGeom prst="rect">
                <a:avLst/>
              </a:prstGeom>
              <a:noFill/>
            </p:spPr>
            <p:txBody>
              <a:bodyPr vert="horz" wrap="none" rtlCol="0" anchor="ctr">
                <a:noAutofit/>
              </a:bodyPr>
              <a:p>
                <a:pPr fontAlgn="b">
                  <a:lnSpc>
                    <a:spcPct val="130000"/>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2</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endParaRPr lang="zh-CN" altLang="en-US">
                  <a:solidFill>
                    <a:srgbClr val="FF0000"/>
                  </a:solidFill>
                </a:endParaRPr>
              </a:p>
            </p:txBody>
          </p:sp>
        </mc:Choice>
        <mc:Fallback>
          <p:sp>
            <p:nvSpPr>
              <p:cNvPr id="2" name="文本框 1"/>
              <p:cNvSpPr txBox="1">
                <a:spLocks noRot="1" noChangeAspect="1" noMove="1" noResize="1" noEditPoints="1" noAdjustHandles="1" noChangeArrowheads="1" noChangeShapeType="1" noTextEdit="1"/>
              </p:cNvSpPr>
              <p:nvPr>
                <p:custDataLst>
                  <p:tags r:id="rId5"/>
                </p:custDataLst>
              </p:nvPr>
            </p:nvSpPr>
            <p:spPr>
              <a:xfrm>
                <a:off x="9986419" y="1501224"/>
                <a:ext cx="613474" cy="674320"/>
              </a:xfrm>
              <a:prstGeom prst="rect">
                <a:avLst/>
              </a:prstGeom>
              <a:blipFill rotWithShape="1">
                <a:blip r:embed="rId6"/>
                <a:stretch>
                  <a:fillRect l="-67" t="-201" r="77" b="-27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007" name="yt_shape_15007"/>
          <p:cNvSpPr txBox="1"/>
          <p:nvPr/>
        </p:nvSpPr>
        <p:spPr>
          <a:xfrm>
            <a:off x="540000" y="900000"/>
            <a:ext cx="4078039" cy="701923"/>
          </a:xfrm>
          <a:prstGeom prst="rect">
            <a:avLst/>
          </a:prstGeom>
        </p:spPr>
        <p:txBody>
          <a:bodyPr vert="horz" wrap="none" lIns="0" tIns="0" rIns="0" bIns="0" rtlCol="0">
            <a:spAutoFit/>
          </a:bodyPr>
          <a:lstStyle/>
          <a:p>
            <a:pPr algn="l" eaLnBrk="1" latinLnBrk="0" hangingPunct="0">
              <a:lnSpc>
                <a:spcPct val="130000"/>
              </a:lnSpc>
            </a:pPr>
            <a:r>
              <a:rPr lang="zh-CN" altLang="zh-CN" sz="3850" b="0" i="0" u="none" spc="31800">
                <a:noFill/>
                <a:effectLst/>
                <a:latin typeface="NEU-BZ-S92" pitchFamily="39"/>
                <a:ea typeface="宋体" panose="02010600030101010101" pitchFamily="2" charset="-122"/>
                <a:cs typeface="宋体" panose="02010600030101010101" pitchFamily="2" charset="-122"/>
                <a:sym typeface="Finished"/>
              </a:rPr>
              <a:t>⁠</a:t>
            </a:r>
            <a:endParaRPr lang="zh-CN" altLang="zh-CN" sz="3850" b="0" i="0" u="none" spc="31800">
              <a:solidFill>
                <a:srgbClr val="1EE3CF"/>
              </a:solidFill>
              <a:effectLst/>
              <a:latin typeface="NEU-BZ-S92" pitchFamily="39"/>
              <a:ea typeface="宋体" panose="02010600030101010101" pitchFamily="2" charset="-122"/>
              <a:cs typeface="宋体" panose="02010600030101010101" pitchFamily="2" charset="-122"/>
              <a:sym typeface="Finished"/>
              <a:hlinkClick r:id="" action="ppaction://macro?name={&quot;type&quot;:&quot;ImageText&quot;,&quot;item&quot;:&quot;ImageText&quot;,&quot;path&quot;:&quot;\\ImageTexts\\fa1d520f-3341-4f87-a44d-81fdccadb791.png&quot;}"/>
            </a:endParaRPr>
          </a:p>
        </p:txBody>
      </p:sp>
      <p:sp>
        <p:nvSpPr>
          <p:cNvPr id="15008" name="yt_shape_15008"/>
          <p:cNvSpPr txBox="1"/>
          <p:nvPr/>
        </p:nvSpPr>
        <p:spPr>
          <a:xfrm>
            <a:off x="540119" y="1652711"/>
            <a:ext cx="11111999" cy="2108975"/>
          </a:xfrm>
          <a:prstGeom prst="rect">
            <a:avLst/>
          </a:prstGeom>
        </p:spPr>
        <p:txBody>
          <a:bodyPr vert="horz" wrap="square" lIns="0" tIns="0" rIns="0" bIns="0" rtlCol="0">
            <a:spAutoFit/>
          </a:bodyPr>
          <a:lstStyle/>
          <a:p>
            <a:pPr hangingPunct="0">
              <a:lnSpc>
                <a:spcPct val="13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8</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楷体" panose="02010609060101010101" pitchFamily="24" charset="-122"/>
                <a:cs typeface="宋体" panose="02010600030101010101" pitchFamily="2" charset="-122"/>
              </a:rPr>
              <a:t>安徽省中考</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随着信息化的发展</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二维码已经走进我们的日常生活</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其图案主要由黑</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白两种小正方形组成</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现对由三个小正方形组成的</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3550" b="0" i="0" u="none" spc="12600" dirty="0">
                <a:noFill/>
                <a:effectLst/>
                <a:latin typeface="NEU-BZ-S92" pitchFamily="39"/>
                <a:ea typeface="宋体" panose="02010600030101010101" pitchFamily="2" charset="-122"/>
                <a:cs typeface="宋体" panose="02010600030101010101" pitchFamily="2" charset="-122"/>
                <a:sym typeface="Finished"/>
              </a:rPr>
              <a:t>⁠</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进行涂色</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每个小正方形随机涂成黑色或白色</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恰好是两个黑色小正方形和一个白色小正方形的概率为</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en-US" altLang="zh-CN" sz="2400" b="0" i="0" u="none" dirty="0">
                <a:solidFill>
                  <a:srgbClr val="FF0000">
                    <a:alpha val="0"/>
                  </a:srgbClr>
                </a:solidFill>
                <a:effectLst/>
                <a:latin typeface="Times New Roman" panose="02020603050405020304" pitchFamily="24"/>
                <a:ea typeface="Times New Roman" panose="02020603050405020304" pitchFamily="24"/>
                <a:cs typeface="宋体" panose="02010600030101010101" pitchFamily="2" charset="-122"/>
              </a:rPr>
              <a:t>B</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xmlns:a14="http://schemas.microsoft.com/office/drawing/2010/main">
        <mc:Choice Requires="a14">
          <p:graphicFrame>
            <p:nvGraphicFramePr>
              <p:cNvPr id="15010" name="yt_table_15010" title="H_50.13504"/>
              <p:cNvGraphicFramePr>
                <a:graphicFrameLocks noGrp="1"/>
              </p:cNvGraphicFramePr>
              <p:nvPr/>
            </p:nvGraphicFramePr>
            <p:xfrm>
              <a:off x="540000" y="3942723"/>
              <a:ext cx="7409816" cy="636715"/>
            </p:xfrm>
            <a:graphic>
              <a:graphicData uri="http://schemas.openxmlformats.org/drawingml/2006/table">
                <a:tbl>
                  <a:tblPr/>
                  <a:tblGrid>
                    <a:gridCol w="2094230"/>
                    <a:gridCol w="2076768"/>
                    <a:gridCol w="2076768"/>
                    <a:gridCol w="1162050"/>
                  </a:tblGrid>
                  <a:tr h="370840">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1</m:t>
                                  </m:r>
                                </m:num>
                                <m:den>
                                  <m:r>
                                    <a:rPr lang="en-US" altLang="zh-CN" sz="2400" b="0" i="0">
                                      <a:solidFill>
                                        <a:srgbClr val="010000"/>
                                      </a:solidFill>
                                      <a:effectLst/>
                                      <a:latin typeface="Cambria Math" panose="02040503050406030204" pitchFamily="18" charset="0"/>
                                      <a:ea typeface="Cambria Math" panose="02040503050406030204" pitchFamily="18" charset="0"/>
                                    </a:rPr>
                                    <m:t>3</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3</m:t>
                                  </m:r>
                                </m:num>
                                <m:den>
                                  <m:r>
                                    <a:rPr lang="en-US" altLang="zh-CN" sz="2400" b="0" i="0">
                                      <a:solidFill>
                                        <a:srgbClr val="010000"/>
                                      </a:solidFill>
                                      <a:effectLst/>
                                      <a:latin typeface="Cambria Math" panose="02040503050406030204" pitchFamily="18" charset="0"/>
                                      <a:ea typeface="Cambria Math" panose="02040503050406030204" pitchFamily="18" charset="0"/>
                                    </a:rPr>
                                    <m:t>8</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1</m:t>
                                  </m:r>
                                </m:num>
                                <m:den>
                                  <m:r>
                                    <a:rPr lang="en-US" altLang="zh-CN" sz="2400" b="0" i="0">
                                      <a:solidFill>
                                        <a:srgbClr val="010000"/>
                                      </a:solidFill>
                                      <a:effectLst/>
                                      <a:latin typeface="Cambria Math" panose="02040503050406030204" pitchFamily="18" charset="0"/>
                                      <a:ea typeface="Cambria Math" panose="02040503050406030204" pitchFamily="18" charset="0"/>
                                    </a:rPr>
                                    <m:t>2</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2</m:t>
                                  </m:r>
                                </m:num>
                                <m:den>
                                  <m:r>
                                    <a:rPr lang="en-US" altLang="zh-CN" sz="2400" b="0" i="0">
                                      <a:solidFill>
                                        <a:srgbClr val="010000"/>
                                      </a:solidFill>
                                      <a:effectLst/>
                                      <a:latin typeface="Cambria Math" panose="02040503050406030204" pitchFamily="18" charset="0"/>
                                      <a:ea typeface="Cambria Math" panose="02040503050406030204" pitchFamily="18" charset="0"/>
                                    </a:rPr>
                                    <m:t>3</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r>
                </a:tbl>
              </a:graphicData>
            </a:graphic>
          </p:graphicFrame>
        </mc:Choice>
        <mc:Fallback xmlns="">
          <p:graphicFrame>
            <p:nvGraphicFramePr>
              <p:cNvPr id="15010" name="yt_table_15010" title="H_50.13504"/>
              <p:cNvGraphicFramePr>
                <a:graphicFrameLocks noGrp="1"/>
              </p:cNvGraphicFramePr>
              <p:nvPr/>
            </p:nvGraphicFramePr>
            <p:xfrm>
              <a:off x="540000" y="3942723"/>
              <a:ext cx="7409816" cy="636715"/>
            </p:xfrm>
            <a:graphic>
              <a:graphicData uri="http://schemas.openxmlformats.org/drawingml/2006/table">
                <a:tbl>
                  <a:tblPr/>
                  <a:tblGrid>
                    <a:gridCol w="2094230"/>
                    <a:gridCol w="2076768"/>
                    <a:gridCol w="2076768"/>
                    <a:gridCol w="1162050"/>
                  </a:tblGrid>
                  <a:tr h="679450">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r>
                </a:tbl>
              </a:graphicData>
            </a:graphic>
          </p:graphicFrame>
        </mc:Fallback>
      </mc:AlternateContent>
      <p:pic>
        <p:nvPicPr>
          <p:cNvPr id="3" name="yt_shape_1683888413868"/>
          <p:cNvPicPr/>
          <p:nvPr/>
        </p:nvPicPr>
        <p:blipFill>
          <a:blip r:embed="rId2" cstate="print">
            <a:extLst>
              <a:ext uri="{28A0092B-C50C-407E-A947-70E740481C1C}">
                <a14:useLocalDpi xmlns:a14="http://schemas.microsoft.com/office/drawing/2010/main" val="0"/>
              </a:ext>
            </a:extLst>
          </a:blip>
          <a:stretch>
            <a:fillRect/>
          </a:stretch>
        </p:blipFill>
        <p:spPr>
          <a:xfrm>
            <a:off x="603500" y="929931"/>
            <a:ext cx="3911664" cy="635274"/>
          </a:xfrm>
          <a:prstGeom prst="rect">
            <a:avLst/>
          </a:prstGeom>
        </p:spPr>
      </p:pic>
      <p:pic>
        <p:nvPicPr>
          <p:cNvPr id="5" name="yt_shape_1683888413931"/>
          <p:cNvPicPr/>
          <p:nvPr/>
        </p:nvPicPr>
        <p:blipFill>
          <a:blip r:embed="rId3">
            <a:extLst>
              <a:ext uri="{28A0092B-C50C-407E-A947-70E740481C1C}">
                <a14:useLocalDpi xmlns:a14="http://schemas.microsoft.com/office/drawing/2010/main" val="0"/>
              </a:ext>
            </a:extLst>
          </a:blip>
          <a:stretch>
            <a:fillRect/>
          </a:stretch>
        </p:blipFill>
        <p:spPr>
          <a:xfrm>
            <a:off x="8680819" y="2161153"/>
            <a:ext cx="1473264" cy="575124"/>
          </a:xfrm>
          <a:prstGeom prst="rect">
            <a:avLst/>
          </a:prstGeom>
        </p:spPr>
      </p:pic>
      <p:sp>
        <p:nvSpPr>
          <p:cNvPr id="2" name="文本框 1"/>
          <p:cNvSpPr txBox="1"/>
          <p:nvPr/>
        </p:nvSpPr>
        <p:spPr>
          <a:xfrm>
            <a:off x="2927648" y="3271057"/>
            <a:ext cx="383286"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Times New Roman" panose="02020603050405020304" pitchFamily="24"/>
                <a:cs typeface="宋体" panose="02010600030101010101" pitchFamily="2" charset="-122"/>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011" name="yt_shape_15011"/>
          <p:cNvSpPr txBox="1"/>
          <p:nvPr/>
        </p:nvSpPr>
        <p:spPr>
          <a:xfrm>
            <a:off x="540119" y="900000"/>
            <a:ext cx="11111999" cy="2349041"/>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9</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教材第</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138</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页例</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变式</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甲口袋中装有</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个相同的小球</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它们分别写有字母</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和</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乙口袋中装有</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个相同的小球</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它们分别写有字母</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丙口袋中装有</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个相同的小球</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它们分别写有字母</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H</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和</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I</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从三个口袋中各随机取出</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个小球</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个小球上恰好有</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个元音字母的概率是</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本题中</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I</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是元音字母</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H</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是辅音字母</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en-US" altLang="zh-CN" sz="2400" b="0" i="0" u="none">
                <a:solidFill>
                  <a:srgbClr val="FF0000">
                    <a:alpha val="0"/>
                  </a:srgbClr>
                </a:solidFill>
                <a:effectLst/>
                <a:latin typeface="Times New Roman" panose="02020603050405020304" pitchFamily="24"/>
                <a:ea typeface="Times New Roman" panose="02020603050405020304" pitchFamily="24"/>
                <a:cs typeface="宋体" panose="02010600030101010101" pitchFamily="2" charset="-122"/>
              </a:rPr>
              <a:t>C</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xmlns:a14="http://schemas.microsoft.com/office/drawing/2010/main">
        <mc:Choice Requires="a14">
          <p:graphicFrame>
            <p:nvGraphicFramePr>
              <p:cNvPr id="15012" name="yt_table_15012" title="H_50.04504"/>
              <p:cNvGraphicFramePr>
                <a:graphicFrameLocks noGrp="1"/>
              </p:cNvGraphicFramePr>
              <p:nvPr/>
            </p:nvGraphicFramePr>
            <p:xfrm>
              <a:off x="540000" y="3452193"/>
              <a:ext cx="7409816" cy="635572"/>
            </p:xfrm>
            <a:graphic>
              <a:graphicData uri="http://schemas.openxmlformats.org/drawingml/2006/table">
                <a:tbl>
                  <a:tblPr/>
                  <a:tblGrid>
                    <a:gridCol w="2094230"/>
                    <a:gridCol w="2076768"/>
                    <a:gridCol w="2076768"/>
                    <a:gridCol w="1162050"/>
                  </a:tblGrid>
                  <a:tr h="370840">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1</m:t>
                                  </m:r>
                                </m:num>
                                <m:den>
                                  <m:r>
                                    <a:rPr lang="en-US" altLang="zh-CN" sz="2400" b="0" i="0">
                                      <a:solidFill>
                                        <a:srgbClr val="010000"/>
                                      </a:solidFill>
                                      <a:effectLst/>
                                      <a:latin typeface="Cambria Math" panose="02040503050406030204" pitchFamily="18" charset="0"/>
                                      <a:ea typeface="Cambria Math" panose="02040503050406030204" pitchFamily="18" charset="0"/>
                                    </a:rPr>
                                    <m:t>6</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1</m:t>
                                  </m:r>
                                </m:num>
                                <m:den>
                                  <m:r>
                                    <a:rPr lang="en-US" altLang="zh-CN" sz="2400" b="0" i="0">
                                      <a:solidFill>
                                        <a:srgbClr val="010000"/>
                                      </a:solidFill>
                                      <a:effectLst/>
                                      <a:latin typeface="Cambria Math" panose="02040503050406030204" pitchFamily="18" charset="0"/>
                                      <a:ea typeface="Cambria Math" panose="02040503050406030204" pitchFamily="18" charset="0"/>
                                    </a:rPr>
                                    <m:t>3</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1</m:t>
                                  </m:r>
                                </m:num>
                                <m:den>
                                  <m:r>
                                    <a:rPr lang="en-US" altLang="zh-CN" sz="2400" b="0" i="0">
                                      <a:solidFill>
                                        <a:srgbClr val="010000"/>
                                      </a:solidFill>
                                      <a:effectLst/>
                                      <a:latin typeface="Cambria Math" panose="02040503050406030204" pitchFamily="18" charset="0"/>
                                      <a:ea typeface="Cambria Math" panose="02040503050406030204" pitchFamily="18" charset="0"/>
                                    </a:rPr>
                                    <m:t>2</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3</m:t>
                                  </m:r>
                                </m:num>
                                <m:den>
                                  <m:r>
                                    <a:rPr lang="en-US" altLang="zh-CN" sz="2400" b="0" i="0">
                                      <a:solidFill>
                                        <a:srgbClr val="010000"/>
                                      </a:solidFill>
                                      <a:effectLst/>
                                      <a:latin typeface="Cambria Math" panose="02040503050406030204" pitchFamily="18" charset="0"/>
                                      <a:ea typeface="Cambria Math" panose="02040503050406030204" pitchFamily="18" charset="0"/>
                                    </a:rPr>
                                    <m:t>4</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r>
                </a:tbl>
              </a:graphicData>
            </a:graphic>
          </p:graphicFrame>
        </mc:Choice>
        <mc:Fallback xmlns="">
          <p:graphicFrame>
            <p:nvGraphicFramePr>
              <p:cNvPr id="15012" name="yt_table_15012" title="H_50.04504"/>
              <p:cNvGraphicFramePr>
                <a:graphicFrameLocks noGrp="1"/>
              </p:cNvGraphicFramePr>
              <p:nvPr/>
            </p:nvGraphicFramePr>
            <p:xfrm>
              <a:off x="540000" y="3452193"/>
              <a:ext cx="7409816" cy="635572"/>
            </p:xfrm>
            <a:graphic>
              <a:graphicData uri="http://schemas.openxmlformats.org/drawingml/2006/table">
                <a:tbl>
                  <a:tblPr/>
                  <a:tblGrid>
                    <a:gridCol w="2094230"/>
                    <a:gridCol w="2076768"/>
                    <a:gridCol w="2076768"/>
                    <a:gridCol w="1162050"/>
                  </a:tblGrid>
                  <a:tr h="679450">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r>
                </a:tbl>
              </a:graphicData>
            </a:graphic>
          </p:graphicFrame>
        </mc:Fallback>
      </mc:AlternateContent>
      <p:sp>
        <p:nvSpPr>
          <p:cNvPr id="2" name="文本框 1"/>
          <p:cNvSpPr txBox="1"/>
          <p:nvPr/>
        </p:nvSpPr>
        <p:spPr>
          <a:xfrm>
            <a:off x="1059708" y="2755146"/>
            <a:ext cx="383286"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Times New Roman" panose="02020603050405020304" pitchFamily="24"/>
                <a:cs typeface="宋体" panose="02010600030101010101" pitchFamily="2" charset="-122"/>
              </a:rPr>
              <a:t>C</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3" name="yt_shape_15013"/>
              <p:cNvSpPr txBox="1"/>
              <p:nvPr/>
            </p:nvSpPr>
            <p:spPr>
              <a:xfrm>
                <a:off x="540119" y="4190990"/>
                <a:ext cx="11111999" cy="1550168"/>
              </a:xfrm>
              <a:prstGeom prst="rect">
                <a:avLst/>
              </a:prstGeom>
            </p:spPr>
            <p:txBody>
              <a:bodyPr vert="horz" wrap="square" lIns="0" tIns="0" rIns="0" bIns="0" rtlCol="0">
                <a:spAutoFit/>
              </a:bodyPr>
              <a:lstStyle/>
              <a:p>
                <a:pPr algn="l" eaLnBrk="1" fontAlgn="b" latinLnBrk="0" hangingPunct="0">
                  <a:lnSpc>
                    <a:spcPct val="13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10</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楷体" panose="02010609060101010101" pitchFamily="24" charset="-122"/>
                    <a:cs typeface="宋体" panose="02010600030101010101" pitchFamily="2" charset="-122"/>
                  </a:rPr>
                  <a:t>原创题</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在四边形</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ABCD</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中</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给出下列四个条件</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①</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AB</a:t>
                </a:r>
                <a:r>
                  <a:rPr lang="en-US" altLang="zh-CN" sz="2400" b="0" i="1"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CD</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②</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AD</a:t>
                </a:r>
                <a:r>
                  <a:rPr lang="en-US" altLang="zh-CN" sz="2400" b="0" i="1"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BC</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③</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AB</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CD</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④</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AD</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BC</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从中任选两个作为已知条件</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能判定四边形</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ABCD</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是平行四边形的概率是</a:t>
                </a:r>
                <a:r>
                  <a:rPr lang="zh-CN" altLang="zh-CN" sz="100" b="0" i="1" spc="-100" dirty="0">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dirty="0">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2</m:t>
                        </m:r>
                      </m:num>
                      <m:den>
                        <m:r>
                          <a:rPr lang="en-US" altLang="zh-CN" sz="2400" b="0" i="0"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3</m:t>
                        </m:r>
                      </m:den>
                    </m:f>
                  </m:oMath>
                </a14:m>
                <a:r>
                  <a:rPr lang="zh-CN" altLang="zh-CN" sz="2400" b="0" i="1" u="sng" dirty="0">
                    <a:solidFill>
                      <a:srgbClr val="FF0000">
                        <a:alpha val="0"/>
                      </a:srgbClr>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dirty="0">
                    <a:noFill/>
                    <a:effectLst/>
                    <a:latin typeface="Times New Roman" panose="02020603050405020304" pitchFamily="24"/>
                    <a:ea typeface="宋体" panose="02010600030101010101" pitchFamily="2" charset="-122"/>
                    <a:cs typeface="宋体" panose="02010600030101010101" pitchFamily="2" charset="-122"/>
                  </a:rPr>
                  <a:t>⁠</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mc:Choice>
        <mc:Fallback>
          <p:sp>
            <p:nvSpPr>
              <p:cNvPr id="3" name="yt_shape_15013"/>
              <p:cNvSpPr txBox="1">
                <a:spLocks noRot="1" noChangeAspect="1" noMove="1" noResize="1" noEditPoints="1" noAdjustHandles="1" noChangeArrowheads="1" noChangeShapeType="1" noTextEdit="1"/>
              </p:cNvSpPr>
              <p:nvPr/>
            </p:nvSpPr>
            <p:spPr>
              <a:xfrm>
                <a:off x="540119" y="4190990"/>
                <a:ext cx="11111999" cy="1550168"/>
              </a:xfrm>
              <a:prstGeom prst="rect">
                <a:avLst/>
              </a:prstGeom>
              <a:blipFill rotWithShape="1">
                <a:blip r:embed="rId2"/>
                <a:stretch>
                  <a:fillRect l="-3" t="-40" r="5" b="-507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文本框 3"/>
              <p:cNvSpPr txBox="1"/>
              <p:nvPr/>
            </p:nvSpPr>
            <p:spPr>
              <a:xfrm>
                <a:off x="2583708" y="4941168"/>
                <a:ext cx="613474" cy="768490"/>
              </a:xfrm>
              <a:prstGeom prst="rect">
                <a:avLst/>
              </a:prstGeom>
              <a:noFill/>
            </p:spPr>
            <p:txBody>
              <a:bodyPr vert="horz" wrap="none" rtlCol="0" anchor="ctr">
                <a:noAutofit/>
              </a:bodyPr>
              <a:lstStyle/>
              <a:p>
                <a:pPr fontAlgn="b">
                  <a:lnSpc>
                    <a:spcPct val="130000"/>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2</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3</m:t>
                        </m:r>
                      </m:den>
                    </m:f>
                  </m:oMath>
                </a14:m>
                <a:r>
                  <a:rPr kumimoji="0" lang="zh-CN" altLang="zh-CN" sz="2400" b="0" i="1" strike="noStrike" kern="1200" cap="none" spc="0" normalizeH="0" baseline="0" noProof="0" dirty="0">
                    <a:ln>
                      <a:noFill/>
                    </a:ln>
                    <a:solidFill>
                      <a:srgbClr val="FF0000"/>
                    </a:solidFill>
                    <a:effectLst/>
                    <a:uLnTx/>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endParaRPr lang="zh-CN" altLang="en-US" dirty="0">
                  <a:solidFill>
                    <a:srgbClr val="FF0000"/>
                  </a:solidFill>
                </a:endParaRPr>
              </a:p>
            </p:txBody>
          </p:sp>
        </mc:Choice>
        <mc:Fallback>
          <p:sp>
            <p:nvSpPr>
              <p:cNvPr id="4" name="文本框 3"/>
              <p:cNvSpPr txBox="1">
                <a:spLocks noRot="1" noChangeAspect="1" noMove="1" noResize="1" noEditPoints="1" noAdjustHandles="1" noChangeArrowheads="1" noChangeShapeType="1" noTextEdit="1"/>
              </p:cNvSpPr>
              <p:nvPr/>
            </p:nvSpPr>
            <p:spPr>
              <a:xfrm>
                <a:off x="2583708" y="4941168"/>
                <a:ext cx="613474" cy="768490"/>
              </a:xfrm>
              <a:prstGeom prst="rect">
                <a:avLst/>
              </a:prstGeom>
              <a:blipFill rotWithShape="1">
                <a:blip r:embed="rId3"/>
                <a:stretch>
                  <a:fillRect l="-86" t="-30" r="96" b="4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013" name="yt_shape_15013"/>
          <p:cNvSpPr txBox="1"/>
          <p:nvPr/>
        </p:nvSpPr>
        <p:spPr>
          <a:xfrm>
            <a:off x="540119" y="900000"/>
            <a:ext cx="11111999" cy="779381"/>
          </a:xfrm>
          <a:prstGeom prst="rect">
            <a:avLst/>
          </a:prstGeom>
        </p:spPr>
        <p:txBody>
          <a:bodyPr vert="horz" wrap="square" lIns="0" tIns="0" rIns="0" bIns="0" rtlCol="0">
            <a:spAutoFit/>
          </a:bodyPr>
          <a:lstStyle/>
          <a:p>
            <a:pPr algn="l" eaLnBrk="1" latinLnBrk="0" hangingPunct="0">
              <a:lnSpc>
                <a:spcPct val="11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11</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在校园文化艺术节中</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九年级一班有</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名男生和</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名女生获得美术奖</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另有</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名男生和</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名女生获得音乐奖</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3" name="yt_shape_15016"/>
          <p:cNvSpPr txBox="1"/>
          <p:nvPr/>
        </p:nvSpPr>
        <p:spPr>
          <a:xfrm>
            <a:off x="540119" y="1772816"/>
            <a:ext cx="11111999" cy="762901"/>
          </a:xfrm>
          <a:prstGeom prst="rect">
            <a:avLst/>
          </a:prstGeom>
        </p:spPr>
        <p:txBody>
          <a:bodyPr vert="horz" wrap="square" lIns="0" tIns="0" rIns="0" bIns="0" rtlCol="0">
            <a:spAutoFit/>
          </a:bodyPr>
          <a:lstStyle/>
          <a:p>
            <a:pPr algn="l" eaLnBrk="1" latinLnBrk="0" hangingPunct="0">
              <a:lnSpc>
                <a:spcPct val="110000"/>
              </a:lnSpc>
            </a:pP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从获得美术奖和音乐奖的</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7</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名学生中选取</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名参加颁奖大会</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求刚好是男生的概率</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mc:Choice xmlns:a14="http://schemas.microsoft.com/office/drawing/2010/main" Requires="a14">
          <p:sp>
            <p:nvSpPr>
              <p:cNvPr id="4" name="yt_shape_15017"/>
              <p:cNvSpPr txBox="1"/>
              <p:nvPr/>
            </p:nvSpPr>
            <p:spPr>
              <a:xfrm>
                <a:off x="540000" y="2584008"/>
                <a:ext cx="4438716" cy="575222"/>
              </a:xfrm>
              <a:prstGeom prst="rect">
                <a:avLst/>
              </a:prstGeom>
            </p:spPr>
            <p:txBody>
              <a:bodyPr vert="horz" wrap="none" lIns="0" tIns="0" rIns="0" bIns="0" rtlCol="0">
                <a:spAutoFit/>
              </a:bodyPr>
              <a:lstStyle/>
              <a:p>
                <a:pPr algn="l" eaLnBrk="1" latinLnBrk="0" hangingPunct="0">
                  <a:lnSpc>
                    <a:spcPct val="110000"/>
                  </a:lnSpc>
                </a:pP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解</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刚好是男生的概率是</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3</m:t>
                        </m:r>
                      </m:num>
                      <m:den>
                        <m:r>
                          <a:rPr lang="en-US" altLang="zh-CN" sz="2400" b="0" i="0">
                            <a:solidFill>
                              <a:srgbClr val="FF0000"/>
                            </a:solidFill>
                            <a:effectLst/>
                            <a:latin typeface="Cambria Math" panose="02040503050406030204" pitchFamily="18" charset="0"/>
                            <a:ea typeface="Cambria Math" panose="02040503050406030204" pitchFamily="18" charset="0"/>
                          </a:rPr>
                          <m:t>7</m:t>
                        </m:r>
                      </m:den>
                    </m:f>
                  </m:oMath>
                </a14:m>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4" name="yt_shape_15017"/>
              <p:cNvSpPr txBox="1">
                <a:spLocks noRot="1" noChangeAspect="1" noMove="1" noResize="1" noEditPoints="1" noAdjustHandles="1" noChangeArrowheads="1" noChangeShapeType="1" noTextEdit="1"/>
              </p:cNvSpPr>
              <p:nvPr/>
            </p:nvSpPr>
            <p:spPr>
              <a:xfrm>
                <a:off x="540000" y="2584008"/>
                <a:ext cx="4438716" cy="575222"/>
              </a:xfrm>
              <a:prstGeom prst="rect">
                <a:avLst/>
              </a:prstGeom>
              <a:blipFill rotWithShape="1">
                <a:blip r:embed="rId1"/>
                <a:stretch>
                  <a:fillRect l="-6" t="-34" r="-2339" b="18"/>
                </a:stretch>
              </a:blipFill>
            </p:spPr>
            <p:txBody>
              <a:bodyPr/>
              <a:lstStyle/>
              <a:p>
                <a:r>
                  <a:rPr lang="zh-CN" altLang="en-US">
                    <a:noFill/>
                  </a:rPr>
                  <a:t> </a:t>
                </a:r>
              </a:p>
            </p:txBody>
          </p:sp>
        </mc:Fallback>
      </mc:AlternateContent>
      <p:sp>
        <p:nvSpPr>
          <p:cNvPr id="5" name="yt_shape_15019"/>
          <p:cNvSpPr txBox="1"/>
          <p:nvPr/>
        </p:nvSpPr>
        <p:spPr>
          <a:xfrm>
            <a:off x="540119" y="3212976"/>
            <a:ext cx="11111999" cy="762901"/>
          </a:xfrm>
          <a:prstGeom prst="rect">
            <a:avLst/>
          </a:prstGeom>
        </p:spPr>
        <p:txBody>
          <a:bodyPr vert="horz" wrap="square" lIns="0" tIns="0" rIns="0" bIns="0" rtlCol="0">
            <a:spAutoFit/>
          </a:bodyPr>
          <a:lstStyle/>
          <a:p>
            <a:pPr algn="l" eaLnBrk="1" latinLnBrk="0" hangingPunct="0">
              <a:lnSpc>
                <a:spcPct val="110000"/>
              </a:lnSpc>
            </a:pP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分别从获得美术奖</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音乐奖的学生中各选取</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名参加颁奖大会</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用画树状图法求刚好是一男生一女生的概率</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6" name="yt_shape_15020"/>
          <p:cNvSpPr txBox="1"/>
          <p:nvPr/>
        </p:nvSpPr>
        <p:spPr>
          <a:xfrm>
            <a:off x="540119" y="4024168"/>
            <a:ext cx="11111999" cy="373115"/>
          </a:xfrm>
          <a:prstGeom prst="rect">
            <a:avLst/>
          </a:prstGeom>
        </p:spPr>
        <p:txBody>
          <a:bodyPr vert="horz" wrap="square" lIns="0" tIns="0" rIns="0" bIns="0" rtlCol="0">
            <a:spAutoFit/>
          </a:bodyPr>
          <a:lstStyle/>
          <a:p>
            <a:pPr algn="l" eaLnBrk="1" latinLnBrk="0" hangingPunct="0">
              <a:lnSpc>
                <a:spcPct val="110000"/>
              </a:lnSpc>
            </a:pP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解</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画树状图如图</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yt_image_15022"/>
          <p:cNvPicPr>
            <a:picLocks noChangeAspect="1" noChangeArrowheads="1"/>
          </p:cNvPicPr>
          <p:nvPr/>
        </p:nvPicPr>
        <p:blipFill>
          <a:blip r:embed="rId2" cstate="print"/>
          <a:srcRect/>
          <a:stretch>
            <a:fillRect/>
          </a:stretch>
        </p:blipFill>
        <p:spPr bwMode="auto">
          <a:xfrm>
            <a:off x="3683289" y="4456216"/>
            <a:ext cx="4825420" cy="84499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8" name="yt_shape_15020"/>
              <p:cNvSpPr txBox="1"/>
              <p:nvPr/>
            </p:nvSpPr>
            <p:spPr>
              <a:xfrm>
                <a:off x="540119" y="5373216"/>
                <a:ext cx="11111999" cy="1387111"/>
              </a:xfrm>
              <a:prstGeom prst="rect">
                <a:avLst/>
              </a:prstGeom>
            </p:spPr>
            <p:txBody>
              <a:bodyPr vert="horz" wrap="square" lIns="0" tIns="0" rIns="0" bIns="0" rtlCol="0">
                <a:spAutoFit/>
              </a:bodyPr>
              <a:lstStyle/>
              <a:p>
                <a:pPr algn="l" eaLnBrk="1" latinLnBrk="0" hangingPunct="0">
                  <a:lnSpc>
                    <a:spcPct val="110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共有</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12</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种等可能出现的结果</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其中一男一女的结果有</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6</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种</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10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从获得美术奖</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音乐奖的学生中各选取</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名参加颁奖大会</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刚好是一男生一女生的概率</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P</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6</m:t>
                        </m:r>
                      </m:num>
                      <m:den>
                        <m:r>
                          <a:rPr lang="en-US" altLang="zh-CN" sz="2400" b="0" i="0">
                            <a:solidFill>
                              <a:srgbClr val="FF0000"/>
                            </a:solidFill>
                            <a:effectLst/>
                            <a:latin typeface="Cambria Math" panose="02040503050406030204" pitchFamily="18" charset="0"/>
                            <a:ea typeface="Cambria Math" panose="02040503050406030204" pitchFamily="18" charset="0"/>
                          </a:rPr>
                          <m:t>12</m:t>
                        </m:r>
                      </m:den>
                    </m:f>
                  </m:oMath>
                </a14:m>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1</m:t>
                        </m:r>
                      </m:num>
                      <m:den>
                        <m:r>
                          <a:rPr lang="en-US" altLang="zh-CN" sz="2400" b="0" i="0">
                            <a:solidFill>
                              <a:srgbClr val="FF0000"/>
                            </a:solidFill>
                            <a:effectLst/>
                            <a:latin typeface="Cambria Math" panose="02040503050406030204" pitchFamily="18" charset="0"/>
                            <a:ea typeface="Cambria Math" panose="02040503050406030204" pitchFamily="18" charset="0"/>
                          </a:rPr>
                          <m:t>2</m:t>
                        </m:r>
                      </m:den>
                    </m:f>
                  </m:oMath>
                </a14:m>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8" name="yt_shape_15020"/>
              <p:cNvSpPr txBox="1">
                <a:spLocks noRot="1" noChangeAspect="1" noMove="1" noResize="1" noEditPoints="1" noAdjustHandles="1" noChangeArrowheads="1" noChangeShapeType="1" noTextEdit="1"/>
              </p:cNvSpPr>
              <p:nvPr/>
            </p:nvSpPr>
            <p:spPr>
              <a:xfrm>
                <a:off x="540119" y="5373216"/>
                <a:ext cx="11111999" cy="1387111"/>
              </a:xfrm>
              <a:prstGeom prst="rect">
                <a:avLst/>
              </a:prstGeom>
              <a:blipFill rotWithShape="1">
                <a:blip r:embed="rId3"/>
                <a:stretch>
                  <a:fillRect l="-3" t="-35" r="5" b="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xEl>
                                              <p:pRg st="1" end="1"/>
                                            </p:txEl>
                                          </p:spTgt>
                                        </p:tgtEl>
                                        <p:attrNameLst>
                                          <p:attrName>style.visibility</p:attrName>
                                        </p:attrNameLst>
                                      </p:cBhvr>
                                      <p:to>
                                        <p:strVal val="visible"/>
                                      </p:to>
                                    </p:set>
                                    <p:animEffect transition="in" filter="blinds(horizontal)">
                                      <p:cBhvr>
                                        <p:cTn id="21"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6" grpId="0" build="allAtOnce"/>
      <p:bldP spid="8" grpId="0" build="allAtOnce"/>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PP_MARK_KEY" val="3695d65e-7bf0-4c04-99e3-390d41d0b9e4"/>
  <p:tag name="COMMONDATA" val="eyJoZGlkIjoiMjNiMDQxMmI5MjJhMWU2NmI1NTU5OWM5MDZjMGY4NDIifQ=="/>
</p:tagLst>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2199</Words>
  <Application>WPS 演示</Application>
  <PresentationFormat>宽屏</PresentationFormat>
  <Paragraphs>139</Paragraphs>
  <Slides>12</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12</vt:i4>
      </vt:variant>
    </vt:vector>
  </HeadingPairs>
  <TitlesOfParts>
    <vt:vector size="28" baseType="lpstr">
      <vt:lpstr>Arial</vt:lpstr>
      <vt:lpstr>宋体</vt:lpstr>
      <vt:lpstr>Wingdings</vt:lpstr>
      <vt:lpstr>Calibri Light</vt:lpstr>
      <vt:lpstr>等线 Light</vt:lpstr>
      <vt:lpstr>NEU-BZ-S92</vt:lpstr>
      <vt:lpstr>Segoe Print</vt:lpstr>
      <vt:lpstr>Finished</vt:lpstr>
      <vt:lpstr>Times New Roman</vt:lpstr>
      <vt:lpstr>黑体</vt:lpstr>
      <vt:lpstr>楷体</vt:lpstr>
      <vt:lpstr>Cambria Math</vt:lpstr>
      <vt:lpstr>微软雅黑</vt:lpstr>
      <vt:lpstr>Arial Unicode MS</vt:lpstr>
      <vt:lpstr>等线</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46</cp:revision>
  <dcterms:created xsi:type="dcterms:W3CDTF">2023-05-05T05:33:00Z</dcterms:created>
  <dcterms:modified xsi:type="dcterms:W3CDTF">2023-05-15T02:45:50Z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2052-11.1.0.14309</vt:lpwstr>
  </property>
</Properties>
</file>