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7" r:id="rId4"/>
    <p:sldId id="373" r:id="rId5"/>
    <p:sldId id="375" r:id="rId6"/>
    <p:sldId id="376" r:id="rId7"/>
    <p:sldId id="378" r:id="rId8"/>
    <p:sldId id="383" r:id="rId9"/>
    <p:sldId id="397" r:id="rId10"/>
    <p:sldId id="385" r:id="rId11"/>
    <p:sldId id="398" r:id="rId12"/>
    <p:sldId id="387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78" y="3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5" name="yt_shape_10125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158c59e-c84c-4e89-a0e5-2a324bb10b59.png&quot;}"/>
            </a:endParaRPr>
          </a:p>
        </p:txBody>
      </p:sp>
      <p:sp>
        <p:nvSpPr>
          <p:cNvPr id="10126" name="yt_shape_10126"/>
          <p:cNvSpPr txBox="1"/>
          <p:nvPr/>
        </p:nvSpPr>
        <p:spPr>
          <a:xfrm>
            <a:off x="540000" y="1661816"/>
            <a:ext cx="91563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通过配成完全平方形式来解一元二次方程的方法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配方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981937">
            <a:extLst>
              <a:ext uri="{FF2B5EF4-FFF2-40B4-BE49-F238E27FC236}">
                <a16:creationId xmlns:a16="http://schemas.microsoft.com/office/drawing/2014/main" id="{696AE033-6B00-591A-8C55-6492A7340D2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FA540F-2C69-0928-381E-80DF6B8D3A74}"/>
              </a:ext>
            </a:extLst>
          </p:cNvPr>
          <p:cNvSpPr txBox="1"/>
          <p:nvPr/>
        </p:nvSpPr>
        <p:spPr>
          <a:xfrm>
            <a:off x="8069989" y="161501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配方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1" name="yt_shape_10191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d15e983-2610-4900-a8bb-9b9f57d29a2a.png&quot;}"/>
            </a:endParaRPr>
          </a:p>
        </p:txBody>
      </p:sp>
      <p:sp>
        <p:nvSpPr>
          <p:cNvPr id="10192" name="yt_shape_10192"/>
          <p:cNvSpPr txBox="1"/>
          <p:nvPr/>
        </p:nvSpPr>
        <p:spPr>
          <a:xfrm>
            <a:off x="540000" y="1661816"/>
            <a:ext cx="81047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先阅读下面的内容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再解决问题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193" name="yt_shape_10193"/>
          <p:cNvSpPr txBox="1"/>
          <p:nvPr/>
        </p:nvSpPr>
        <p:spPr>
          <a:xfrm>
            <a:off x="540000" y="2141119"/>
            <a:ext cx="67213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例题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194" name="yt_shape_10194"/>
          <p:cNvSpPr txBox="1"/>
          <p:nvPr/>
        </p:nvSpPr>
        <p:spPr>
          <a:xfrm>
            <a:off x="540000" y="2620422"/>
            <a:ext cx="46519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195" name="yt_shape_10195"/>
          <p:cNvSpPr txBox="1"/>
          <p:nvPr/>
        </p:nvSpPr>
        <p:spPr>
          <a:xfrm>
            <a:off x="540000" y="3099725"/>
            <a:ext cx="42928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196" name="yt_shape_10196"/>
          <p:cNvSpPr txBox="1"/>
          <p:nvPr/>
        </p:nvSpPr>
        <p:spPr>
          <a:xfrm>
            <a:off x="540000" y="3579028"/>
            <a:ext cx="39674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197" name="yt_shape_10197"/>
          <p:cNvSpPr txBox="1"/>
          <p:nvPr/>
        </p:nvSpPr>
        <p:spPr>
          <a:xfrm>
            <a:off x="540000" y="4058331"/>
            <a:ext cx="29928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198" name="yt_shape_10198"/>
          <p:cNvSpPr txBox="1"/>
          <p:nvPr/>
        </p:nvSpPr>
        <p:spPr>
          <a:xfrm>
            <a:off x="540000" y="4537634"/>
            <a:ext cx="23772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199" name="yt_shape_10199"/>
          <p:cNvSpPr txBox="1"/>
          <p:nvPr/>
        </p:nvSpPr>
        <p:spPr>
          <a:xfrm>
            <a:off x="540119" y="50169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为正整数且是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的三边长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的最短边长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887982152">
            <a:extLst>
              <a:ext uri="{FF2B5EF4-FFF2-40B4-BE49-F238E27FC236}">
                <a16:creationId xmlns:a16="http://schemas.microsoft.com/office/drawing/2014/main" id="{F31CFAFD-55AD-D6B8-93FE-B7F76466D92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0" name="yt_shape_10200"/>
          <p:cNvSpPr txBox="1"/>
          <p:nvPr/>
        </p:nvSpPr>
        <p:spPr>
          <a:xfrm>
            <a:off x="540000" y="1808647"/>
            <a:ext cx="9024906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为正整数且是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的三边长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的最短边长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是正整数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0199">
            <a:extLst>
              <a:ext uri="{FF2B5EF4-FFF2-40B4-BE49-F238E27FC236}">
                <a16:creationId xmlns:a16="http://schemas.microsoft.com/office/drawing/2014/main" id="{915C63BF-937F-FB66-4AB1-86FDC7F18851}"/>
              </a:ext>
            </a:extLst>
          </p:cNvPr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为正整数且是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的三边长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的最短边长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2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2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0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1" name="yt_shape_10201"/>
          <p:cNvSpPr txBox="1"/>
          <p:nvPr/>
        </p:nvSpPr>
        <p:spPr>
          <a:xfrm>
            <a:off x="3338835" y="900000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 dirty="0">
                <a:noFill/>
                <a:effectLst/>
                <a:latin typeface="NEU-BZ-S92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 dirty="0">
              <a:solidFill>
                <a:srgbClr val="1EE3CF"/>
              </a:solidFill>
              <a:effectLst/>
              <a:latin typeface="NEU-BZ-S92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2f35e674-547c-4949-8bd3-f03547921fa2.png&quot;}"/>
            </a:endParaRPr>
          </a:p>
        </p:txBody>
      </p:sp>
      <p:sp>
        <p:nvSpPr>
          <p:cNvPr id="10202" name="yt_shape_10202"/>
          <p:cNvSpPr txBox="1"/>
          <p:nvPr/>
        </p:nvSpPr>
        <p:spPr>
          <a:xfrm>
            <a:off x="2864346" y="1309211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利用配方法判断二次三项式的非负性或求其最值</a:t>
            </a:r>
          </a:p>
        </p:txBody>
      </p:sp>
      <p:sp>
        <p:nvSpPr>
          <p:cNvPr id="10203" name="yt_shape_10203"/>
          <p:cNvSpPr txBox="1"/>
          <p:nvPr/>
        </p:nvSpPr>
        <p:spPr>
          <a:xfrm>
            <a:off x="540119" y="1788514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方法指导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利用配方法将二次三项式化为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的形式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从而可判断其正负性或求其最值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887982175">
            <a:extLst>
              <a:ext uri="{FF2B5EF4-FFF2-40B4-BE49-F238E27FC236}">
                <a16:creationId xmlns:a16="http://schemas.microsoft.com/office/drawing/2014/main" id="{DC9EB261-6EA1-F740-81FC-D5575B063F2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880" y="816665"/>
            <a:ext cx="5270237" cy="373397"/>
          </a:xfrm>
          <a:prstGeom prst="rect">
            <a:avLst/>
          </a:prstGeom>
        </p:spPr>
      </p:pic>
      <p:sp>
        <p:nvSpPr>
          <p:cNvPr id="2" name="yt_shape_10204">
            <a:extLst>
              <a:ext uri="{FF2B5EF4-FFF2-40B4-BE49-F238E27FC236}">
                <a16:creationId xmlns:a16="http://schemas.microsoft.com/office/drawing/2014/main" id="{D3A50EE7-F703-6E43-45D1-CB22C9097131}"/>
              </a:ext>
            </a:extLst>
          </p:cNvPr>
          <p:cNvSpPr txBox="1"/>
          <p:nvPr/>
        </p:nvSpPr>
        <p:spPr>
          <a:xfrm>
            <a:off x="540000" y="2791115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【对应训练】</a:t>
            </a:r>
          </a:p>
        </p:txBody>
      </p:sp>
      <p:sp>
        <p:nvSpPr>
          <p:cNvPr id="4" name="yt_shape_10205">
            <a:extLst>
              <a:ext uri="{FF2B5EF4-FFF2-40B4-BE49-F238E27FC236}">
                <a16:creationId xmlns:a16="http://schemas.microsoft.com/office/drawing/2014/main" id="{B107960A-69AD-8452-E9BA-CF3D1F65A42A}"/>
              </a:ext>
            </a:extLst>
          </p:cNvPr>
          <p:cNvSpPr txBox="1"/>
          <p:nvPr/>
        </p:nvSpPr>
        <p:spPr>
          <a:xfrm>
            <a:off x="540000" y="3270418"/>
            <a:ext cx="45990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代数式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5" name="yt_table_10206" title="H_66.83008">
            <a:extLst>
              <a:ext uri="{FF2B5EF4-FFF2-40B4-BE49-F238E27FC236}">
                <a16:creationId xmlns:a16="http://schemas.microsoft.com/office/drawing/2014/main" id="{24AED63D-E243-7406-5064-9962073B42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698128"/>
              </p:ext>
            </p:extLst>
          </p:nvPr>
        </p:nvGraphicFramePr>
        <p:xfrm>
          <a:off x="540000" y="3745128"/>
          <a:ext cx="5115243" cy="950976"/>
        </p:xfrm>
        <a:graphic>
          <a:graphicData uri="http://schemas.openxmlformats.org/drawingml/2006/table">
            <a:tbl>
              <a:tblPr/>
              <a:tblGrid>
                <a:gridCol w="2938780">
                  <a:extLst>
                    <a:ext uri="{9D8B030D-6E8A-4147-A177-3AD203B41FA5}">
                      <a16:colId xmlns:a16="http://schemas.microsoft.com/office/drawing/2014/main" val="10041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0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恒为正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恒为负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可能为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</a:tbl>
          </a:graphicData>
        </a:graphic>
      </p:graphicFrame>
      <p:sp>
        <p:nvSpPr>
          <p:cNvPr id="6" name="yt_shape_10208">
            <a:extLst>
              <a:ext uri="{FF2B5EF4-FFF2-40B4-BE49-F238E27FC236}">
                <a16:creationId xmlns:a16="http://schemas.microsoft.com/office/drawing/2014/main" id="{C23F2DF4-91FD-E319-F44B-D7336806C8D5}"/>
              </a:ext>
            </a:extLst>
          </p:cNvPr>
          <p:cNvSpPr txBox="1"/>
          <p:nvPr/>
        </p:nvSpPr>
        <p:spPr>
          <a:xfrm>
            <a:off x="540000" y="4644470"/>
            <a:ext cx="81288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代数式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7" name="yt_shape_10209">
            <a:extLst>
              <a:ext uri="{FF2B5EF4-FFF2-40B4-BE49-F238E27FC236}">
                <a16:creationId xmlns:a16="http://schemas.microsoft.com/office/drawing/2014/main" id="{9B051AA2-7F2A-0340-6DE7-5749C1913B82}"/>
              </a:ext>
            </a:extLst>
          </p:cNvPr>
          <p:cNvSpPr txBox="1"/>
          <p:nvPr/>
        </p:nvSpPr>
        <p:spPr>
          <a:xfrm>
            <a:off x="540000" y="5123773"/>
            <a:ext cx="76671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8" name="yt_shape_10210">
            <a:extLst>
              <a:ext uri="{FF2B5EF4-FFF2-40B4-BE49-F238E27FC236}">
                <a16:creationId xmlns:a16="http://schemas.microsoft.com/office/drawing/2014/main" id="{644057B1-2BDE-5CDF-A412-0B8E835CF0D4}"/>
              </a:ext>
            </a:extLst>
          </p:cNvPr>
          <p:cNvSpPr txBox="1"/>
          <p:nvPr/>
        </p:nvSpPr>
        <p:spPr>
          <a:xfrm>
            <a:off x="540000" y="5603076"/>
            <a:ext cx="87443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为任意实数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比较下列两个代数式的大小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62E7F03-20B4-CB1D-EF4A-1C44E8EEA11D}"/>
              </a:ext>
            </a:extLst>
          </p:cNvPr>
          <p:cNvSpPr txBox="1"/>
          <p:nvPr/>
        </p:nvSpPr>
        <p:spPr>
          <a:xfrm>
            <a:off x="4174264" y="32236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6C4D813-50B2-7250-FC10-B95FC7EA96F6}"/>
              </a:ext>
            </a:extLst>
          </p:cNvPr>
          <p:cNvSpPr txBox="1"/>
          <p:nvPr/>
        </p:nvSpPr>
        <p:spPr>
          <a:xfrm>
            <a:off x="1804127" y="459766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9416569-345C-942C-CBF3-F226E5442F6F}"/>
              </a:ext>
            </a:extLst>
          </p:cNvPr>
          <p:cNvSpPr txBox="1"/>
          <p:nvPr/>
        </p:nvSpPr>
        <p:spPr>
          <a:xfrm>
            <a:off x="5985602" y="459766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96F129E-682A-6659-D72B-8A6F398CF89F}"/>
              </a:ext>
            </a:extLst>
          </p:cNvPr>
          <p:cNvSpPr txBox="1"/>
          <p:nvPr/>
        </p:nvSpPr>
        <p:spPr>
          <a:xfrm>
            <a:off x="7509601" y="459766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532CBAF-6FD1-EADD-8EAA-C06E9D87203B}"/>
              </a:ext>
            </a:extLst>
          </p:cNvPr>
          <p:cNvSpPr txBox="1"/>
          <p:nvPr/>
        </p:nvSpPr>
        <p:spPr>
          <a:xfrm>
            <a:off x="5833202" y="5076967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1101E75-FAB2-46C4-BA98-9A9131C4E61E}"/>
              </a:ext>
            </a:extLst>
          </p:cNvPr>
          <p:cNvSpPr txBox="1"/>
          <p:nvPr/>
        </p:nvSpPr>
        <p:spPr>
          <a:xfrm>
            <a:off x="7357201" y="507696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E723CD-89E7-AE30-1335-7E803F8ADB00}"/>
              </a:ext>
            </a:extLst>
          </p:cNvPr>
          <p:cNvSpPr txBox="1"/>
          <p:nvPr/>
        </p:nvSpPr>
        <p:spPr>
          <a:xfrm>
            <a:off x="7984264" y="55562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8" name="yt_image_10361">
            <a:extLst>
              <a:ext uri="{FF2B5EF4-FFF2-40B4-BE49-F238E27FC236}">
                <a16:creationId xmlns:a16="http://schemas.microsoft.com/office/drawing/2014/main" id="{85D4D22F-822F-1224-87E4-57C5DEE1EFF1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07579" y="6129824"/>
            <a:ext cx="5376841" cy="179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7" name="yt_shape_10127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4cd405ad-2091-4f49-a480-860916695c32.png&quot;}"/>
            </a:endParaRPr>
          </a:p>
        </p:txBody>
      </p:sp>
      <p:sp>
        <p:nvSpPr>
          <p:cNvPr id="10128" name="yt_shape_10128"/>
          <p:cNvSpPr txBox="1"/>
          <p:nvPr/>
        </p:nvSpPr>
        <p:spPr>
          <a:xfrm>
            <a:off x="540000" y="1670985"/>
            <a:ext cx="425757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二次三项式的配方</a:t>
            </a:r>
          </a:p>
        </p:txBody>
      </p:sp>
      <p:sp>
        <p:nvSpPr>
          <p:cNvPr id="10129" name="yt_shape_10129"/>
          <p:cNvSpPr txBox="1"/>
          <p:nvPr/>
        </p:nvSpPr>
        <p:spPr>
          <a:xfrm>
            <a:off x="540000" y="2167857"/>
            <a:ext cx="7096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将代数式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130" name="yt_table_1013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288441"/>
              </p:ext>
            </p:extLst>
          </p:nvPr>
        </p:nvGraphicFramePr>
        <p:xfrm>
          <a:off x="540000" y="2799524"/>
          <a:ext cx="6402706" cy="848742"/>
        </p:xfrm>
        <a:graphic>
          <a:graphicData uri="http://schemas.openxmlformats.org/drawingml/2006/table">
            <a:tbl>
              <a:tblPr/>
              <a:tblGrid>
                <a:gridCol w="3667443">
                  <a:extLst>
                    <a:ext uri="{9D8B030D-6E8A-4147-A177-3AD203B41FA5}">
                      <a16:colId xmlns:a16="http://schemas.microsoft.com/office/drawing/2014/main" val="10031"/>
                    </a:ext>
                  </a:extLst>
                </a:gridCol>
                <a:gridCol w="2735263">
                  <a:extLst>
                    <a:ext uri="{9D8B030D-6E8A-4147-A177-3AD203B41FA5}">
                      <a16:colId xmlns:a16="http://schemas.microsoft.com/office/drawing/2014/main" val="100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</a:tbl>
          </a:graphicData>
        </a:graphic>
      </p:graphicFrame>
      <p:pic>
        <p:nvPicPr>
          <p:cNvPr id="3" name="yt_shape_1683887981960">
            <a:extLst>
              <a:ext uri="{FF2B5EF4-FFF2-40B4-BE49-F238E27FC236}">
                <a16:creationId xmlns:a16="http://schemas.microsoft.com/office/drawing/2014/main" id="{6BA2F972-B78E-C24F-D445-F551CEDA59B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981976">
            <a:extLst>
              <a:ext uri="{FF2B5EF4-FFF2-40B4-BE49-F238E27FC236}">
                <a16:creationId xmlns:a16="http://schemas.microsoft.com/office/drawing/2014/main" id="{A606E9F6-AD91-3ED5-7901-FA107032AC0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D372ED-C9E0-B88F-3600-C4A9DF0EBF3F}"/>
              </a:ext>
            </a:extLst>
          </p:cNvPr>
          <p:cNvSpPr txBox="1"/>
          <p:nvPr/>
        </p:nvSpPr>
        <p:spPr>
          <a:xfrm>
            <a:off x="6647589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0132">
                <a:extLst>
                  <a:ext uri="{FF2B5EF4-FFF2-40B4-BE49-F238E27FC236}">
                    <a16:creationId xmlns:a16="http://schemas.microsoft.com/office/drawing/2014/main" id="{1822279C-BAEE-55EC-AB4F-BEDDE4F80CFF}"/>
                  </a:ext>
                </a:extLst>
              </p:cNvPr>
              <p:cNvSpPr txBox="1"/>
              <p:nvPr/>
            </p:nvSpPr>
            <p:spPr>
              <a:xfrm>
                <a:off x="540000" y="3701496"/>
                <a:ext cx="6155531" cy="29678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用适当的数填空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4" name="yt_shape_10132">
                <a:extLst>
                  <a:ext uri="{FF2B5EF4-FFF2-40B4-BE49-F238E27FC236}">
                    <a16:creationId xmlns:a16="http://schemas.microsoft.com/office/drawing/2014/main" id="{1822279C-BAEE-55EC-AB4F-BEDDE4F80C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01496"/>
                <a:ext cx="6155531" cy="2967864"/>
              </a:xfrm>
              <a:prstGeom prst="rect">
                <a:avLst/>
              </a:prstGeom>
              <a:blipFill>
                <a:blip r:embed="rId4"/>
                <a:stretch>
                  <a:fillRect l="-3072" t="-1643" r="-2081" b="-2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11F1201-2026-B391-5204-5E23B13D98A3}"/>
              </a:ext>
            </a:extLst>
          </p:cNvPr>
          <p:cNvSpPr txBox="1"/>
          <p:nvPr/>
        </p:nvSpPr>
        <p:spPr>
          <a:xfrm>
            <a:off x="3852002" y="4130178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9DBB0F8-FB16-3916-E041-16BBD990C55C}"/>
                  </a:ext>
                </a:extLst>
              </p:cNvPr>
              <p:cNvSpPr txBox="1"/>
              <p:nvPr/>
            </p:nvSpPr>
            <p:spPr>
              <a:xfrm>
                <a:off x="3828189" y="4605666"/>
                <a:ext cx="6134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9DBB0F8-FB16-3916-E041-16BBD990C5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8189" y="4605666"/>
                <a:ext cx="613474" cy="7660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120FC97-37A1-6F8C-9686-243344D5F40F}"/>
              </a:ext>
            </a:extLst>
          </p:cNvPr>
          <p:cNvCxnSpPr/>
          <p:nvPr/>
        </p:nvCxnSpPr>
        <p:spPr>
          <a:xfrm>
            <a:off x="3613400" y="5343987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8ACBCEC4-D045-3530-C440-A9B9FEB813F9}"/>
              </a:ext>
            </a:extLst>
          </p:cNvPr>
          <p:cNvSpPr txBox="1"/>
          <p:nvPr/>
        </p:nvSpPr>
        <p:spPr>
          <a:xfrm>
            <a:off x="2075589" y="5278131"/>
            <a:ext cx="637286" cy="77280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A6CC5CF-643F-3D2C-D76E-E7F53FDCF189}"/>
                  </a:ext>
                </a:extLst>
              </p:cNvPr>
              <p:cNvSpPr txBox="1"/>
              <p:nvPr/>
            </p:nvSpPr>
            <p:spPr>
              <a:xfrm>
                <a:off x="2626452" y="5957327"/>
                <a:ext cx="742060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A6CC5CF-643F-3D2C-D76E-E7F53FDCF1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6452" y="5957327"/>
                <a:ext cx="742060" cy="67844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D2C9CB4-7AE3-DD1B-A6A6-EDBBB31AEC58}"/>
              </a:ext>
            </a:extLst>
          </p:cNvPr>
          <p:cNvCxnSpPr/>
          <p:nvPr/>
        </p:nvCxnSpPr>
        <p:spPr>
          <a:xfrm>
            <a:off x="2411663" y="6608018"/>
            <a:ext cx="86683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FAC7C45-74F1-9B23-85B8-C87071E3592A}"/>
                  </a:ext>
                </a:extLst>
              </p:cNvPr>
              <p:cNvSpPr txBox="1"/>
              <p:nvPr/>
            </p:nvSpPr>
            <p:spPr>
              <a:xfrm>
                <a:off x="4542564" y="5957327"/>
                <a:ext cx="613474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FAC7C45-74F1-9B23-85B8-C87071E359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2564" y="5957327"/>
                <a:ext cx="613474" cy="67844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E6BF671A-EFD4-13A6-B136-C956D0BCB468}"/>
              </a:ext>
            </a:extLst>
          </p:cNvPr>
          <p:cNvCxnSpPr/>
          <p:nvPr/>
        </p:nvCxnSpPr>
        <p:spPr>
          <a:xfrm>
            <a:off x="4327775" y="6608018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9" grpId="0" build="allAtOnce"/>
      <p:bldP spid="10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0" name="yt_shape_10140"/>
          <p:cNvSpPr txBox="1"/>
          <p:nvPr/>
        </p:nvSpPr>
        <p:spPr>
          <a:xfrm>
            <a:off x="540000" y="900000"/>
            <a:ext cx="748923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用配方法解二次项系数为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的一元二次方程</a:t>
            </a:r>
          </a:p>
        </p:txBody>
      </p:sp>
      <p:sp>
        <p:nvSpPr>
          <p:cNvPr id="10141" name="yt_shape_10141"/>
          <p:cNvSpPr txBox="1"/>
          <p:nvPr/>
        </p:nvSpPr>
        <p:spPr>
          <a:xfrm>
            <a:off x="540000" y="1396872"/>
            <a:ext cx="109084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海南省中考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用配方法解方程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配方后所得的方程是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142" name="yt_table_1014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326474"/>
              </p:ext>
            </p:extLst>
          </p:nvPr>
        </p:nvGraphicFramePr>
        <p:xfrm>
          <a:off x="540000" y="2028539"/>
          <a:ext cx="6959918" cy="848742"/>
        </p:xfrm>
        <a:graphic>
          <a:graphicData uri="http://schemas.openxmlformats.org/drawingml/2006/table">
            <a:tbl>
              <a:tblPr/>
              <a:tblGrid>
                <a:gridCol w="3954780">
                  <a:extLst>
                    <a:ext uri="{9D8B030D-6E8A-4147-A177-3AD203B41FA5}">
                      <a16:colId xmlns:a16="http://schemas.microsoft.com/office/drawing/2014/main" val="10033"/>
                    </a:ext>
                  </a:extLst>
                </a:gridCol>
                <a:gridCol w="3005138">
                  <a:extLst>
                    <a:ext uri="{9D8B030D-6E8A-4147-A177-3AD203B41FA5}">
                      <a16:colId xmlns:a16="http://schemas.microsoft.com/office/drawing/2014/main" val="100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</a:tbl>
          </a:graphicData>
        </a:graphic>
      </p:graphicFrame>
      <p:sp>
        <p:nvSpPr>
          <p:cNvPr id="10144" name="yt_shape_10144"/>
          <p:cNvSpPr txBox="1"/>
          <p:nvPr/>
        </p:nvSpPr>
        <p:spPr>
          <a:xfrm>
            <a:off x="540000" y="2927881"/>
            <a:ext cx="81464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用配方法解方程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需要两边同时加上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145" name="yt_shape_10145"/>
          <p:cNvSpPr txBox="1"/>
          <p:nvPr/>
        </p:nvSpPr>
        <p:spPr>
          <a:xfrm>
            <a:off x="540000" y="3407184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3" name="yt_shape_1683887982012">
            <a:extLst>
              <a:ext uri="{FF2B5EF4-FFF2-40B4-BE49-F238E27FC236}">
                <a16:creationId xmlns:a16="http://schemas.microsoft.com/office/drawing/2014/main" id="{789E3D84-18C8-62D2-97FD-6DFDA4960BB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6682599-0BC9-BD62-E3E9-65A61F91B592}"/>
              </a:ext>
            </a:extLst>
          </p:cNvPr>
          <p:cNvSpPr txBox="1"/>
          <p:nvPr/>
        </p:nvSpPr>
        <p:spPr>
          <a:xfrm>
            <a:off x="10422664" y="13500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552596-7AC3-08BE-13FF-F2079345631A}"/>
              </a:ext>
            </a:extLst>
          </p:cNvPr>
          <p:cNvSpPr txBox="1"/>
          <p:nvPr/>
        </p:nvSpPr>
        <p:spPr>
          <a:xfrm>
            <a:off x="7679464" y="288107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0146">
            <a:extLst>
              <a:ext uri="{FF2B5EF4-FFF2-40B4-BE49-F238E27FC236}">
                <a16:creationId xmlns:a16="http://schemas.microsoft.com/office/drawing/2014/main" id="{B7BF3700-2358-6D2F-CA99-B86BB1395E96}"/>
              </a:ext>
            </a:extLst>
          </p:cNvPr>
          <p:cNvSpPr txBox="1"/>
          <p:nvPr/>
        </p:nvSpPr>
        <p:spPr>
          <a:xfrm>
            <a:off x="540000" y="3918461"/>
            <a:ext cx="23756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0147">
                <a:extLst>
                  <a:ext uri="{FF2B5EF4-FFF2-40B4-BE49-F238E27FC236}">
                    <a16:creationId xmlns:a16="http://schemas.microsoft.com/office/drawing/2014/main" id="{4EF92770-F085-0542-58A3-08442DE342B0}"/>
                  </a:ext>
                </a:extLst>
              </p:cNvPr>
              <p:cNvSpPr txBox="1"/>
              <p:nvPr/>
            </p:nvSpPr>
            <p:spPr>
              <a:xfrm>
                <a:off x="540000" y="4397764"/>
                <a:ext cx="3978782" cy="14795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6" name="yt_shape_10147">
                <a:extLst>
                  <a:ext uri="{FF2B5EF4-FFF2-40B4-BE49-F238E27FC236}">
                    <a16:creationId xmlns:a16="http://schemas.microsoft.com/office/drawing/2014/main" id="{4EF92770-F085-0542-58A3-08442DE342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97764"/>
                <a:ext cx="3978782" cy="1479508"/>
              </a:xfrm>
              <a:prstGeom prst="rect">
                <a:avLst/>
              </a:prstGeom>
              <a:blipFill>
                <a:blip r:embed="rId3"/>
                <a:stretch>
                  <a:fillRect l="-4755" t="-3292" r="-3681" b="-11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0149">
            <a:extLst>
              <a:ext uri="{FF2B5EF4-FFF2-40B4-BE49-F238E27FC236}">
                <a16:creationId xmlns:a16="http://schemas.microsoft.com/office/drawing/2014/main" id="{5A0FDC05-F812-EDE0-F529-4E35CD7A0623}"/>
              </a:ext>
            </a:extLst>
          </p:cNvPr>
          <p:cNvSpPr txBox="1"/>
          <p:nvPr/>
        </p:nvSpPr>
        <p:spPr>
          <a:xfrm>
            <a:off x="6096000" y="3918461"/>
            <a:ext cx="26834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0150">
                <a:extLst>
                  <a:ext uri="{FF2B5EF4-FFF2-40B4-BE49-F238E27FC236}">
                    <a16:creationId xmlns:a16="http://schemas.microsoft.com/office/drawing/2014/main" id="{40B6429A-D188-950C-7D2E-B23C8F2C0373}"/>
                  </a:ext>
                </a:extLst>
              </p:cNvPr>
              <p:cNvSpPr txBox="1"/>
              <p:nvPr/>
            </p:nvSpPr>
            <p:spPr>
              <a:xfrm>
                <a:off x="6096000" y="4397764"/>
                <a:ext cx="4145622" cy="14697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8" name="yt_shape_10150">
                <a:extLst>
                  <a:ext uri="{FF2B5EF4-FFF2-40B4-BE49-F238E27FC236}">
                    <a16:creationId xmlns:a16="http://schemas.microsoft.com/office/drawing/2014/main" id="{40B6429A-D188-950C-7D2E-B23C8F2C03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4397764"/>
                <a:ext cx="4145622" cy="1469761"/>
              </a:xfrm>
              <a:prstGeom prst="rect">
                <a:avLst/>
              </a:prstGeom>
              <a:blipFill>
                <a:blip r:embed="rId4"/>
                <a:stretch>
                  <a:fillRect l="-4412" t="-3306" r="-3382" b="-1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2" name="yt_shape_10152"/>
          <p:cNvSpPr txBox="1"/>
          <p:nvPr/>
        </p:nvSpPr>
        <p:spPr>
          <a:xfrm>
            <a:off x="540000" y="900000"/>
            <a:ext cx="779700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用配方法解二次项系数不为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的一元二次方程</a:t>
            </a:r>
          </a:p>
        </p:txBody>
      </p:sp>
      <p:sp>
        <p:nvSpPr>
          <p:cNvPr id="10153" name="yt_shape_10153"/>
          <p:cNvSpPr txBox="1"/>
          <p:nvPr/>
        </p:nvSpPr>
        <p:spPr>
          <a:xfrm>
            <a:off x="540000" y="1396872"/>
            <a:ext cx="90441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用配方法解方程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开始出现错误的步骤是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0154" name="yt_shape_10154"/>
          <p:cNvSpPr txBox="1"/>
          <p:nvPr/>
        </p:nvSpPr>
        <p:spPr>
          <a:xfrm>
            <a:off x="540000" y="1876175"/>
            <a:ext cx="42607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3610052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55" name="yt_shape_10155"/>
              <p:cNvSpPr txBox="1"/>
              <p:nvPr/>
            </p:nvSpPr>
            <p:spPr>
              <a:xfrm>
                <a:off x="540000" y="2355478"/>
                <a:ext cx="426078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  <a:tabLst>
                    <a:tab pos="3610052" algn="l"/>
                  </a:tabLst>
                </a:pP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…②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55" name="yt_shape_10155" descr="{&quot;rangeId&quot;:9,&quot;color&quot;:&quot;B&quot;,&quot;DontFixWid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55478"/>
                <a:ext cx="4260782" cy="638893"/>
              </a:xfrm>
              <a:prstGeom prst="rect">
                <a:avLst/>
              </a:prstGeom>
              <a:blipFill>
                <a:blip r:embed="rId2"/>
                <a:stretch>
                  <a:fillRect l="-4435" r="-329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57" name="yt_shape_10157"/>
              <p:cNvSpPr txBox="1"/>
              <p:nvPr/>
            </p:nvSpPr>
            <p:spPr>
              <a:xfrm>
                <a:off x="540000" y="3045159"/>
                <a:ext cx="426078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  <a:tabLst>
                    <a:tab pos="3610052" algn="l"/>
                  </a:tabLst>
                </a:pP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…③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57" name="yt_shape_10157" descr="{&quot;rangeId&quot;:9,&quot;color&quot;:&quot;B&quot;,&quot;DontFixWid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45159"/>
                <a:ext cx="4260782" cy="638893"/>
              </a:xfrm>
              <a:prstGeom prst="rect">
                <a:avLst/>
              </a:prstGeom>
              <a:blipFill>
                <a:blip r:embed="rId3"/>
                <a:stretch>
                  <a:fillRect l="-4435" r="-3290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59" name="yt_shape_10159"/>
              <p:cNvSpPr txBox="1"/>
              <p:nvPr/>
            </p:nvSpPr>
            <p:spPr>
              <a:xfrm>
                <a:off x="540000" y="3734840"/>
                <a:ext cx="426078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  <a:tabLst>
                    <a:tab pos="3610052" algn="l"/>
                  </a:tabLst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…④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59" name="yt_shape_10159" descr="{&quot;rangeId&quot;:9,&quot;color&quot;:&quot;B&quot;,&quot;DontFixWid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34840"/>
                <a:ext cx="4260782" cy="638893"/>
              </a:xfrm>
              <a:prstGeom prst="rect">
                <a:avLst/>
              </a:prstGeom>
              <a:blipFill>
                <a:blip r:embed="rId4"/>
                <a:stretch>
                  <a:fillRect l="-4435" r="-3290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61" name="yt_table_1016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678688"/>
              </p:ext>
            </p:extLst>
          </p:nvPr>
        </p:nvGraphicFramePr>
        <p:xfrm>
          <a:off x="540000" y="4576885"/>
          <a:ext cx="8114666" cy="424371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3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3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</a:tbl>
          </a:graphicData>
        </a:graphic>
      </p:graphicFrame>
      <p:pic>
        <p:nvPicPr>
          <p:cNvPr id="3" name="yt_shape_1683887982053">
            <a:extLst>
              <a:ext uri="{FF2B5EF4-FFF2-40B4-BE49-F238E27FC236}">
                <a16:creationId xmlns:a16="http://schemas.microsoft.com/office/drawing/2014/main" id="{417DA1B7-3311-78DE-E3E8-65A61D7FEE8E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6E5511-EDAF-D769-5664-7F0F833AA8CC}"/>
              </a:ext>
            </a:extLst>
          </p:cNvPr>
          <p:cNvSpPr txBox="1"/>
          <p:nvPr/>
        </p:nvSpPr>
        <p:spPr>
          <a:xfrm>
            <a:off x="8593864" y="1350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3" name="yt_shape_10163"/>
          <p:cNvSpPr txBox="1"/>
          <p:nvPr/>
        </p:nvSpPr>
        <p:spPr>
          <a:xfrm>
            <a:off x="540000" y="900000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164" name="yt_shape_10164"/>
          <p:cNvSpPr txBox="1"/>
          <p:nvPr/>
        </p:nvSpPr>
        <p:spPr>
          <a:xfrm>
            <a:off x="540000" y="1379303"/>
            <a:ext cx="29912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65" name="yt_shape_10165"/>
              <p:cNvSpPr txBox="1"/>
              <p:nvPr/>
            </p:nvSpPr>
            <p:spPr>
              <a:xfrm>
                <a:off x="540000" y="2017028"/>
                <a:ext cx="3340786" cy="25641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65" name="yt_shape_101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7028"/>
                <a:ext cx="3340786" cy="2564100"/>
              </a:xfrm>
              <a:prstGeom prst="rect">
                <a:avLst/>
              </a:prstGeom>
              <a:blipFill>
                <a:blip r:embed="rId2"/>
                <a:stretch>
                  <a:fillRect l="-5657" t="-2143" r="-4562" b="-3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0167">
            <a:extLst>
              <a:ext uri="{FF2B5EF4-FFF2-40B4-BE49-F238E27FC236}">
                <a16:creationId xmlns:a16="http://schemas.microsoft.com/office/drawing/2014/main" id="{AA87C080-F8D9-14DC-8EA6-E78E0393D63E}"/>
              </a:ext>
            </a:extLst>
          </p:cNvPr>
          <p:cNvSpPr txBox="1"/>
          <p:nvPr/>
        </p:nvSpPr>
        <p:spPr>
          <a:xfrm>
            <a:off x="6096000" y="1379303"/>
            <a:ext cx="23756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168">
                <a:extLst>
                  <a:ext uri="{FF2B5EF4-FFF2-40B4-BE49-F238E27FC236}">
                    <a16:creationId xmlns:a16="http://schemas.microsoft.com/office/drawing/2014/main" id="{456F17C5-9DC9-44C1-500D-04182A99D724}"/>
                  </a:ext>
                </a:extLst>
              </p:cNvPr>
              <p:cNvSpPr txBox="1"/>
              <p:nvPr/>
            </p:nvSpPr>
            <p:spPr>
              <a:xfrm>
                <a:off x="6096000" y="1858606"/>
                <a:ext cx="4566956" cy="20765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0168">
                <a:extLst>
                  <a:ext uri="{FF2B5EF4-FFF2-40B4-BE49-F238E27FC236}">
                    <a16:creationId xmlns:a16="http://schemas.microsoft.com/office/drawing/2014/main" id="{456F17C5-9DC9-44C1-500D-04182A99D7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858606"/>
                <a:ext cx="4566956" cy="2076531"/>
              </a:xfrm>
              <a:prstGeom prst="rect">
                <a:avLst/>
              </a:prstGeom>
              <a:blipFill>
                <a:blip r:embed="rId3"/>
                <a:stretch>
                  <a:fillRect l="-4005" r="-3071" b="-3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1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1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65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0" name="yt_shape_10170"/>
          <p:cNvSpPr txBox="1"/>
          <p:nvPr/>
        </p:nvSpPr>
        <p:spPr>
          <a:xfrm>
            <a:off x="540000" y="900000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用配方法时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二次项系数没有化为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而出错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171"/>
              <p:cNvSpPr txBox="1"/>
              <p:nvPr/>
            </p:nvSpPr>
            <p:spPr>
              <a:xfrm>
                <a:off x="695400" y="1556792"/>
                <a:ext cx="9544279" cy="5956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配成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的形式为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3" name="yt_shape_101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1556792"/>
                <a:ext cx="9544279" cy="595676"/>
              </a:xfrm>
              <a:prstGeom prst="rect">
                <a:avLst/>
              </a:prstGeom>
              <a:blipFill>
                <a:blip r:embed="rId2"/>
                <a:stretch>
                  <a:fillRect l="-1916" r="-192" b="-23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4EC35EB-148A-4D66-0E81-30D8D9F5304E}"/>
                  </a:ext>
                </a:extLst>
              </p:cNvPr>
              <p:cNvSpPr txBox="1"/>
              <p:nvPr/>
            </p:nvSpPr>
            <p:spPr>
              <a:xfrm>
                <a:off x="7547544" y="1429036"/>
                <a:ext cx="2326386" cy="6835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4EC35EB-148A-4D66-0E81-30D8D9F530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7544" y="1429036"/>
                <a:ext cx="2326386" cy="683527"/>
              </a:xfrm>
              <a:prstGeom prst="rect">
                <a:avLst/>
              </a:prstGeom>
              <a:blipFill>
                <a:blip r:embed="rId3"/>
                <a:stretch>
                  <a:fillRect l="-3927" b="-70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3" name="yt_shape_10173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f5caff05-38a6-49bd-9d77-dada608c359f.png&quot;}"/>
            </a:endParaRPr>
          </a:p>
        </p:txBody>
      </p:sp>
      <p:sp>
        <p:nvSpPr>
          <p:cNvPr id="10174" name="yt_shape_10174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配方后是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配方后是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175" name="yt_table_1017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056782"/>
              </p:ext>
            </p:extLst>
          </p:nvPr>
        </p:nvGraphicFramePr>
        <p:xfrm>
          <a:off x="540000" y="2764510"/>
          <a:ext cx="6367780" cy="950976"/>
        </p:xfrm>
        <a:graphic>
          <a:graphicData uri="http://schemas.openxmlformats.org/drawingml/2006/table">
            <a:tbl>
              <a:tblPr/>
              <a:tblGrid>
                <a:gridCol w="3649980">
                  <a:extLst>
                    <a:ext uri="{9D8B030D-6E8A-4147-A177-3AD203B41FA5}">
                      <a16:colId xmlns:a16="http://schemas.microsoft.com/office/drawing/2014/main" val="10039"/>
                    </a:ext>
                  </a:extLst>
                </a:gridCol>
                <a:gridCol w="2717800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</a:tbl>
          </a:graphicData>
        </a:graphic>
      </p:graphicFrame>
      <p:sp>
        <p:nvSpPr>
          <p:cNvPr id="10177" name="yt_shape_10177"/>
          <p:cNvSpPr txBox="1"/>
          <p:nvPr/>
        </p:nvSpPr>
        <p:spPr>
          <a:xfrm>
            <a:off x="540119" y="36638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178" name="yt_shape_10178"/>
          <p:cNvSpPr txBox="1"/>
          <p:nvPr/>
        </p:nvSpPr>
        <p:spPr>
          <a:xfrm>
            <a:off x="540119" y="46232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的左边可以写成一个完全平方式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982097">
            <a:extLst>
              <a:ext uri="{FF2B5EF4-FFF2-40B4-BE49-F238E27FC236}">
                <a16:creationId xmlns:a16="http://schemas.microsoft.com/office/drawing/2014/main" id="{6E21B9DE-150B-C214-0F75-EE30F008AC3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0FD94D-D7A8-BF07-A155-8305AE8184A9}"/>
              </a:ext>
            </a:extLst>
          </p:cNvPr>
          <p:cNvSpPr txBox="1"/>
          <p:nvPr/>
        </p:nvSpPr>
        <p:spPr>
          <a:xfrm>
            <a:off x="1059708" y="20813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3DA988-6721-67B0-1FB3-2A3AC29D12C2}"/>
              </a:ext>
            </a:extLst>
          </p:cNvPr>
          <p:cNvSpPr txBox="1"/>
          <p:nvPr/>
        </p:nvSpPr>
        <p:spPr>
          <a:xfrm>
            <a:off x="2777650" y="409253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6A79F8-DDD0-CC66-429E-80F5FA8B728E}"/>
              </a:ext>
            </a:extLst>
          </p:cNvPr>
          <p:cNvSpPr txBox="1"/>
          <p:nvPr/>
        </p:nvSpPr>
        <p:spPr>
          <a:xfrm>
            <a:off x="11157604" y="4576482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2672CC7-5595-CC3B-7B10-354909CAEE3E}"/>
              </a:ext>
            </a:extLst>
          </p:cNvPr>
          <p:cNvSpPr txBox="1"/>
          <p:nvPr/>
        </p:nvSpPr>
        <p:spPr>
          <a:xfrm>
            <a:off x="450108" y="505196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80" name="yt_shape_10180"/>
              <p:cNvSpPr txBox="1"/>
              <p:nvPr/>
            </p:nvSpPr>
            <p:spPr>
              <a:xfrm>
                <a:off x="540000" y="1332048"/>
                <a:ext cx="2813271" cy="59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180" name="yt_shape_101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32048"/>
                <a:ext cx="2813271" cy="599844"/>
              </a:xfrm>
              <a:prstGeom prst="rect">
                <a:avLst/>
              </a:prstGeom>
              <a:blipFill>
                <a:blip r:embed="rId2"/>
                <a:stretch>
                  <a:fillRect l="-6725" r="-5640" b="-163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82" name="yt_shape_10182"/>
              <p:cNvSpPr txBox="1"/>
              <p:nvPr/>
            </p:nvSpPr>
            <p:spPr>
              <a:xfrm>
                <a:off x="540000" y="2021729"/>
                <a:ext cx="5059077" cy="13712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82" name="yt_shape_101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21729"/>
                <a:ext cx="5059077" cy="1371209"/>
              </a:xfrm>
              <a:prstGeom prst="rect">
                <a:avLst/>
              </a:prstGeom>
              <a:blipFill>
                <a:blip r:embed="rId3"/>
                <a:stretch>
                  <a:fillRect l="-3739" t="-6222" r="-2774" b="-12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84" name="yt_shape_10184"/>
              <p:cNvSpPr txBox="1"/>
              <p:nvPr/>
            </p:nvSpPr>
            <p:spPr>
              <a:xfrm>
                <a:off x="540000" y="3501008"/>
                <a:ext cx="2901564" cy="4362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184" name="yt_shape_101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01008"/>
                <a:ext cx="2901564" cy="436273"/>
              </a:xfrm>
              <a:prstGeom prst="rect">
                <a:avLst/>
              </a:prstGeom>
              <a:blipFill>
                <a:blip r:embed="rId4"/>
                <a:stretch>
                  <a:fillRect l="-6513" t="-11111" r="-5252" b="-4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86" name="yt_shape_10186"/>
              <p:cNvSpPr txBox="1"/>
              <p:nvPr/>
            </p:nvSpPr>
            <p:spPr>
              <a:xfrm>
                <a:off x="540000" y="4018462"/>
                <a:ext cx="4714689" cy="27151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86" name="yt_shape_101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18462"/>
                <a:ext cx="4714689" cy="2715102"/>
              </a:xfrm>
              <a:prstGeom prst="rect">
                <a:avLst/>
              </a:prstGeom>
              <a:blipFill>
                <a:blip r:embed="rId5"/>
                <a:stretch>
                  <a:fillRect l="-4010" r="-2975" b="-2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0179">
            <a:extLst>
              <a:ext uri="{FF2B5EF4-FFF2-40B4-BE49-F238E27FC236}">
                <a16:creationId xmlns:a16="http://schemas.microsoft.com/office/drawing/2014/main" id="{0F8E22FF-4219-7EDC-9FEC-F7C1F3358414}"/>
              </a:ext>
            </a:extLst>
          </p:cNvPr>
          <p:cNvSpPr txBox="1"/>
          <p:nvPr/>
        </p:nvSpPr>
        <p:spPr>
          <a:xfrm>
            <a:off x="540000" y="836712"/>
            <a:ext cx="3539430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82" grpId="0" build="allAtOnce"/>
      <p:bldP spid="1018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8" name="yt_shape_10188"/>
          <p:cNvSpPr txBox="1"/>
          <p:nvPr/>
        </p:nvSpPr>
        <p:spPr>
          <a:xfrm>
            <a:off x="540000" y="900000"/>
            <a:ext cx="44098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89" name="yt_shape_10189"/>
              <p:cNvSpPr txBox="1"/>
              <p:nvPr/>
            </p:nvSpPr>
            <p:spPr>
              <a:xfrm>
                <a:off x="540000" y="1379303"/>
                <a:ext cx="6408806" cy="29356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原方程无解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89" name="yt_shape_10189" descr="{&quot;rangeId&quot;:2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408806" cy="2935612"/>
              </a:xfrm>
              <a:prstGeom prst="rect">
                <a:avLst/>
              </a:prstGeom>
              <a:blipFill>
                <a:blip r:embed="rId2"/>
                <a:stretch>
                  <a:fillRect l="-2950" t="-1660" r="-1903" b="-5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8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1846</Words>
  <Application>Microsoft Office PowerPoint</Application>
  <PresentationFormat>宽屏</PresentationFormat>
  <Paragraphs>130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Finished</vt:lpstr>
      <vt:lpstr>NEU-BZ-S92</vt:lpstr>
      <vt:lpstr>等线 Light</vt:lpstr>
      <vt:lpstr>黑体</vt:lpstr>
      <vt:lpstr>楷体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xtzj</cp:lastModifiedBy>
  <cp:revision>45</cp:revision>
  <dcterms:created xsi:type="dcterms:W3CDTF">2023-05-05T05:33:04Z</dcterms:created>
  <dcterms:modified xsi:type="dcterms:W3CDTF">2023-05-15T02:40:41Z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