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83" r:id="rId3"/>
    <p:sldId id="370" r:id="rId4"/>
    <p:sldId id="372" r:id="rId5"/>
    <p:sldId id="385" r:id="rId6"/>
    <p:sldId id="374" r:id="rId7"/>
    <p:sldId id="381" r:id="rId8"/>
    <p:sldId id="387" r:id="rId9"/>
    <p:sldId id="388" r:id="rId10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6" name="yt_shape_15106"/>
          <p:cNvSpPr txBox="1"/>
          <p:nvPr/>
        </p:nvSpPr>
        <p:spPr>
          <a:xfrm>
            <a:off x="540000" y="900000"/>
            <a:ext cx="438581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用概率分析游戏方案</a:t>
            </a:r>
          </a:p>
        </p:txBody>
      </p:sp>
      <p:sp>
        <p:nvSpPr>
          <p:cNvPr id="15107" name="yt_shape_15107"/>
          <p:cNvSpPr txBox="1"/>
          <p:nvPr/>
        </p:nvSpPr>
        <p:spPr>
          <a:xfrm>
            <a:off x="540119" y="1396872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两个可以自由转动的均匀转盘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转盘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被均匀地分成了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分别标上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转盘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被均匀地分成了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分别标上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六个数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有人为甲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乙两人设计了一个游戏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游戏规则如下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5108" name="yt_image_151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83078" y="2971176"/>
            <a:ext cx="2469040" cy="13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427772">
            <a:extLst>
              <a:ext uri="{FF2B5EF4-FFF2-40B4-BE49-F238E27FC236}">
                <a16:creationId xmlns:a16="http://schemas.microsoft.com/office/drawing/2014/main" id="{412ECEF4-A185-0627-DD04-FFC377570FB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yt_shape_15110">
            <a:extLst>
              <a:ext uri="{FF2B5EF4-FFF2-40B4-BE49-F238E27FC236}">
                <a16:creationId xmlns:a16="http://schemas.microsoft.com/office/drawing/2014/main" id="{306468E3-66E5-BA27-F498-28D9C6BF1F2C}"/>
              </a:ext>
            </a:extLst>
          </p:cNvPr>
          <p:cNvSpPr txBox="1"/>
          <p:nvPr/>
        </p:nvSpPr>
        <p:spPr>
          <a:xfrm>
            <a:off x="540119" y="2920563"/>
            <a:ext cx="8508209" cy="32928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同时自由转动转盘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转盘停止后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指针各指向一个数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如果指针恰好指在分界线上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那么重转一次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直到指针指向某数为止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把所指的两个数相乘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若得到的积为偶数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则甲胜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若得到的积为奇数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则乙胜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你认为这样的游戏规则是否公平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若不公平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请你设计一个公平的游戏规则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13" name="yt_shape_15113"/>
          <p:cNvSpPr txBox="1"/>
          <p:nvPr/>
        </p:nvSpPr>
        <p:spPr>
          <a:xfrm>
            <a:off x="540000" y="1700808"/>
            <a:ext cx="415498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不公平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列表如下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15114" name="yt_table_15114" title="H_241.675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338310"/>
              </p:ext>
            </p:extLst>
          </p:nvPr>
        </p:nvGraphicFramePr>
        <p:xfrm>
          <a:off x="540000" y="2114460"/>
          <a:ext cx="11111998" cy="283317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45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83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7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76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7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776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776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915045">
                <a:tc>
                  <a:txBody>
                    <a:bodyPr/>
                    <a:lstStyle/>
                    <a:p>
                      <a:pPr algn="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转盘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  <a:p>
                      <a:pPr algn="l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转盘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FF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533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9533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9533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9533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5116" name="yt_shape_15116"/>
              <p:cNvSpPr txBox="1"/>
              <p:nvPr/>
            </p:nvSpPr>
            <p:spPr>
              <a:xfrm>
                <a:off x="540000" y="4991692"/>
                <a:ext cx="6540252" cy="10446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积为偶数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积为奇数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游戏规则不公平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116" name="yt_shape_151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91692"/>
                <a:ext cx="6540252" cy="1044645"/>
              </a:xfrm>
              <a:prstGeom prst="rect">
                <a:avLst/>
              </a:prstGeom>
              <a:blipFill>
                <a:blip r:embed="rId2"/>
                <a:stretch>
                  <a:fillRect l="-2892" t="-4678" r="-1772" b="-70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5118">
            <a:extLst>
              <a:ext uri="{FF2B5EF4-FFF2-40B4-BE49-F238E27FC236}">
                <a16:creationId xmlns:a16="http://schemas.microsoft.com/office/drawing/2014/main" id="{0341B21C-D950-A003-443C-0A2703CDA36C}"/>
              </a:ext>
            </a:extLst>
          </p:cNvPr>
          <p:cNvSpPr txBox="1"/>
          <p:nvPr/>
        </p:nvSpPr>
        <p:spPr>
          <a:xfrm>
            <a:off x="540119" y="6074712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新游戏规则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把所得的两个数相加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若和为偶数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则甲胜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若和为奇数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则乙胜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规则不唯一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只要公平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合理即可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3" name="yt_shape_15110">
            <a:extLst>
              <a:ext uri="{FF2B5EF4-FFF2-40B4-BE49-F238E27FC236}">
                <a16:creationId xmlns:a16="http://schemas.microsoft.com/office/drawing/2014/main" id="{CE622ACB-BC8C-F467-F342-7CB31023E3B9}"/>
              </a:ext>
            </a:extLst>
          </p:cNvPr>
          <p:cNvSpPr txBox="1"/>
          <p:nvPr/>
        </p:nvSpPr>
        <p:spPr>
          <a:xfrm>
            <a:off x="540000" y="887202"/>
            <a:ext cx="10884590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你认为这样的游戏规则是否公平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若不公平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请你设计一个公平的游戏规则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1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13" grpId="0" build="allAtOnce"/>
      <p:bldP spid="15116" grpId="0" build="allAtOnce"/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19" name="yt_shape_15119"/>
          <p:cNvSpPr txBox="1"/>
          <p:nvPr/>
        </p:nvSpPr>
        <p:spPr>
          <a:xfrm>
            <a:off x="540000" y="900000"/>
            <a:ext cx="377026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概率与代数综合</a:t>
            </a:r>
          </a:p>
        </p:txBody>
      </p:sp>
      <p:sp>
        <p:nvSpPr>
          <p:cNvPr id="15120" name="yt_shape_15120"/>
          <p:cNvSpPr txBox="1"/>
          <p:nvPr/>
        </p:nvSpPr>
        <p:spPr>
          <a:xfrm>
            <a:off x="540119" y="1346084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四张相同的卡片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上面分别写有数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将卡片的背面朝上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并洗匀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121" name="yt_shape_15121"/>
              <p:cNvSpPr txBox="1"/>
              <p:nvPr/>
            </p:nvSpPr>
            <p:spPr>
              <a:xfrm>
                <a:off x="540000" y="2289039"/>
                <a:ext cx="8208979" cy="5863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从中任意抽取一张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抽到的数是奇数的概率是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5121" name="yt_shape_15121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89039"/>
                <a:ext cx="8208979" cy="586379"/>
              </a:xfrm>
              <a:prstGeom prst="rect">
                <a:avLst/>
              </a:prstGeom>
              <a:blipFill>
                <a:blip r:embed="rId2"/>
                <a:stretch>
                  <a:fillRect l="-2303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123" name="yt_shape_15123"/>
          <p:cNvSpPr txBox="1"/>
          <p:nvPr/>
        </p:nvSpPr>
        <p:spPr>
          <a:xfrm>
            <a:off x="540119" y="297872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从中任意抽取一张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并将所取卡片上的数记作一次函数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再从余下的卡片中任意抽取一张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并将所取卡片上的数记作一次函数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利用画树状图或列表的方法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求这个一次函数的图象经过第一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四象限的概率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124" name="yt_shape_15124"/>
          <p:cNvSpPr txBox="1"/>
          <p:nvPr/>
        </p:nvSpPr>
        <p:spPr>
          <a:xfrm>
            <a:off x="540000" y="4401807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画树状图如图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125" name="yt_shape_15125"/>
              <p:cNvSpPr txBox="1"/>
              <p:nvPr/>
            </p:nvSpPr>
            <p:spPr>
              <a:xfrm>
                <a:off x="540119" y="5651752"/>
                <a:ext cx="11111999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种等可能的结果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的情况有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所以这个一次函数的图象经过第一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四象限的概率为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125" name="yt_shape_15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651752"/>
                <a:ext cx="11111999" cy="1121333"/>
              </a:xfrm>
              <a:prstGeom prst="rect">
                <a:avLst/>
              </a:prstGeom>
              <a:blipFill>
                <a:blip r:embed="rId3"/>
                <a:stretch>
                  <a:fillRect l="-1701" t="-4348" r="-1647" b="-6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127" name="yt_image_15127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25447" y="4869160"/>
            <a:ext cx="4141105" cy="66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427813">
            <a:extLst>
              <a:ext uri="{FF2B5EF4-FFF2-40B4-BE49-F238E27FC236}">
                <a16:creationId xmlns:a16="http://schemas.microsoft.com/office/drawing/2014/main" id="{84321528-E428-775E-6A2B-54E22415F287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0CCE93B-06EF-2389-7342-6667048F32E9}"/>
                  </a:ext>
                </a:extLst>
              </p:cNvPr>
              <p:cNvSpPr txBox="1"/>
              <p:nvPr/>
            </p:nvSpPr>
            <p:spPr>
              <a:xfrm>
                <a:off x="7688989" y="2161283"/>
                <a:ext cx="6134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4, 'mathAnswerShape': 1}">
                <a:extLst>
                  <a:ext uri="{FF2B5EF4-FFF2-40B4-BE49-F238E27FC236}">
                    <a16:creationId xmlns:a16="http://schemas.microsoft.com/office/drawing/2014/main" id="{50CCE93B-06EF-2389-7342-6667048F32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8989" y="2161283"/>
                <a:ext cx="613474" cy="6743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24" grpId="0" build="allAtOnce"/>
      <p:bldP spid="15125" grpId="0" build="allAtOnce"/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9" name="yt_shape_15129"/>
          <p:cNvSpPr txBox="1"/>
          <p:nvPr/>
        </p:nvSpPr>
        <p:spPr>
          <a:xfrm>
            <a:off x="540000" y="900000"/>
            <a:ext cx="377026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概率与几何综合</a:t>
            </a:r>
          </a:p>
        </p:txBody>
      </p:sp>
      <p:sp>
        <p:nvSpPr>
          <p:cNvPr id="15130" name="yt_shape_15130"/>
          <p:cNvSpPr txBox="1"/>
          <p:nvPr/>
        </p:nvSpPr>
        <p:spPr>
          <a:xfrm>
            <a:off x="540119" y="1396872"/>
            <a:ext cx="11244513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两个不透明的布袋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袋中有两个完全相同的小球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分别标有数字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袋中有三个完全相同的小球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分别标有数字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袋中随机取出一个小球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记录标有的数字为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袋中随机取出一个小球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记录标有的数字为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这样确定了点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131" name="yt_shape_15131"/>
          <p:cNvSpPr txBox="1"/>
          <p:nvPr/>
        </p:nvSpPr>
        <p:spPr>
          <a:xfrm>
            <a:off x="540000" y="3316570"/>
            <a:ext cx="43778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所有可能的坐标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132" name="yt_shape_15132"/>
          <p:cNvSpPr txBox="1"/>
          <p:nvPr/>
        </p:nvSpPr>
        <p:spPr>
          <a:xfrm>
            <a:off x="540119" y="3795873"/>
            <a:ext cx="10524433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画树状图如图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FF0000"/>
              </a:solidFill>
              <a:effectLst/>
              <a:latin typeface="Times New Roman" pitchFamily="24"/>
              <a:ea typeface="黑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FF0000"/>
              </a:solidFill>
              <a:latin typeface="Times New Roman" pitchFamily="24"/>
              <a:ea typeface="黑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FF0000"/>
              </a:solidFill>
              <a:effectLst/>
              <a:latin typeface="Times New Roman" pitchFamily="24"/>
              <a:ea typeface="黑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所有可能的坐标有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133" name="yt_image_1513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3947" y="4365104"/>
            <a:ext cx="1504105" cy="116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427841">
            <a:extLst>
              <a:ext uri="{FF2B5EF4-FFF2-40B4-BE49-F238E27FC236}">
                <a16:creationId xmlns:a16="http://schemas.microsoft.com/office/drawing/2014/main" id="{2C6B3500-DB3B-ECB5-4C20-2C1679183DF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3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5" name="yt_shape_15135"/>
          <p:cNvSpPr txBox="1"/>
          <p:nvPr/>
        </p:nvSpPr>
        <p:spPr>
          <a:xfrm>
            <a:off x="540000" y="900000"/>
            <a:ext cx="38985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轴上的概率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136" name="yt_shape_15136"/>
              <p:cNvSpPr txBox="1"/>
              <p:nvPr/>
            </p:nvSpPr>
            <p:spPr>
              <a:xfrm>
                <a:off x="540000" y="1379303"/>
                <a:ext cx="7284045" cy="11213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轴上的有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轴上的概率为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136" name="yt_shape_15136" descr="{&quot;rangeId&quot;:2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7284045" cy="1121333"/>
              </a:xfrm>
              <a:prstGeom prst="rect">
                <a:avLst/>
              </a:prstGeom>
              <a:blipFill>
                <a:blip r:embed="rId2"/>
                <a:stretch>
                  <a:fillRect l="-2596" t="-4348" r="-159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138" name="yt_shape_15138"/>
          <p:cNvSpPr txBox="1"/>
          <p:nvPr/>
        </p:nvSpPr>
        <p:spPr>
          <a:xfrm>
            <a:off x="540000" y="2551424"/>
            <a:ext cx="104547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切线的概率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139" name="yt_shape_15139"/>
              <p:cNvSpPr txBox="1"/>
              <p:nvPr/>
            </p:nvSpPr>
            <p:spPr>
              <a:xfrm>
                <a:off x="540119" y="3030727"/>
                <a:ext cx="11111999" cy="16024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外的有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上的有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能作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切线的概率为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139" name="yt_shape_15139" descr="{&quot;rangeId&quot;:2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30727"/>
                <a:ext cx="11111999" cy="1602426"/>
              </a:xfrm>
              <a:prstGeom prst="rect">
                <a:avLst/>
              </a:prstGeom>
              <a:blipFill>
                <a:blip r:embed="rId3"/>
                <a:stretch>
                  <a:fillRect l="-1701" t="-3042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36" grpId="0" build="allAtOnce"/>
      <p:bldP spid="1513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1" name="yt_shape_15141"/>
          <p:cNvSpPr txBox="1"/>
          <p:nvPr/>
        </p:nvSpPr>
        <p:spPr>
          <a:xfrm>
            <a:off x="540000" y="900198"/>
            <a:ext cx="3770263" cy="388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概率与频率综合</a:t>
            </a:r>
          </a:p>
        </p:txBody>
      </p:sp>
      <p:sp>
        <p:nvSpPr>
          <p:cNvPr id="15142" name="yt_shape_15142"/>
          <p:cNvSpPr txBox="1"/>
          <p:nvPr/>
        </p:nvSpPr>
        <p:spPr>
          <a:xfrm>
            <a:off x="540119" y="1339374"/>
            <a:ext cx="11111999" cy="762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某地区林业局要考察一种树苗移植的成活率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对该地区这种树苗移植的成活情况进行调查统计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绘制了如图的统计图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根据图中的信息解决下列问题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5143" name="yt_image_151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023" y="2153076"/>
            <a:ext cx="3549952" cy="185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45" name="yt_shape_15145"/>
          <p:cNvSpPr txBox="1"/>
          <p:nvPr/>
        </p:nvSpPr>
        <p:spPr>
          <a:xfrm>
            <a:off x="540000" y="4063636"/>
            <a:ext cx="10156627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这种树苗成活的频率稳定在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成活的概率估计值为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5146" name="yt_shape_15146"/>
          <p:cNvSpPr txBox="1"/>
          <p:nvPr/>
        </p:nvSpPr>
        <p:spPr>
          <a:xfrm>
            <a:off x="540000" y="4487551"/>
            <a:ext cx="5078313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该地区已经移植这种树苗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147" name="yt_shape_15147"/>
          <p:cNvSpPr txBox="1"/>
          <p:nvPr/>
        </p:nvSpPr>
        <p:spPr>
          <a:xfrm>
            <a:off x="540000" y="4911466"/>
            <a:ext cx="4924425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估计这种树苗成活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5148" name="yt_shape_15148"/>
          <p:cNvSpPr txBox="1"/>
          <p:nvPr/>
        </p:nvSpPr>
        <p:spPr>
          <a:xfrm>
            <a:off x="540000" y="5335381"/>
            <a:ext cx="10464403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如果该地区计划成活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万棵这种树苗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那么还需移植这种树苗约多少万棵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2" name="yt_shape_15149">
            <a:extLst>
              <a:ext uri="{FF2B5EF4-FFF2-40B4-BE49-F238E27FC236}">
                <a16:creationId xmlns:a16="http://schemas.microsoft.com/office/drawing/2014/main" id="{59E97976-39AB-DA7A-0DF0-A0656A7DFECF}"/>
              </a:ext>
            </a:extLst>
          </p:cNvPr>
          <p:cNvSpPr txBox="1"/>
          <p:nvPr/>
        </p:nvSpPr>
        <p:spPr>
          <a:xfrm>
            <a:off x="540119" y="5759297"/>
            <a:ext cx="6001643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万棵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5150">
            <a:extLst>
              <a:ext uri="{FF2B5EF4-FFF2-40B4-BE49-F238E27FC236}">
                <a16:creationId xmlns:a16="http://schemas.microsoft.com/office/drawing/2014/main" id="{1AAB9211-19C5-5320-E3F5-95B32D536DC6}"/>
              </a:ext>
            </a:extLst>
          </p:cNvPr>
          <p:cNvSpPr txBox="1"/>
          <p:nvPr/>
        </p:nvSpPr>
        <p:spPr>
          <a:xfrm>
            <a:off x="540119" y="6183212"/>
            <a:ext cx="5386090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该地区还需移植这种树苗约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万棵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5" name="yt_shape_1683888427879">
            <a:extLst>
              <a:ext uri="{FF2B5EF4-FFF2-40B4-BE49-F238E27FC236}">
                <a16:creationId xmlns:a16="http://schemas.microsoft.com/office/drawing/2014/main" id="{F303C3BC-DCDA-DBCE-4C64-4B55E4308E3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10328"/>
            <a:ext cx="1168464" cy="36436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1697E17-9F6B-944C-44C8-D0EC89D6F469}"/>
              </a:ext>
            </a:extLst>
          </p:cNvPr>
          <p:cNvSpPr txBox="1"/>
          <p:nvPr/>
        </p:nvSpPr>
        <p:spPr>
          <a:xfrm>
            <a:off x="5174389" y="4016830"/>
            <a:ext cx="9420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92904C-12AD-A6ED-F5F1-994F3474D4FC}"/>
              </a:ext>
            </a:extLst>
          </p:cNvPr>
          <p:cNvSpPr txBox="1"/>
          <p:nvPr/>
        </p:nvSpPr>
        <p:spPr>
          <a:xfrm>
            <a:off x="9289189" y="4016830"/>
            <a:ext cx="9420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B3ED458-B541-281C-BC7D-BDC3A6C712B0}"/>
              </a:ext>
            </a:extLst>
          </p:cNvPr>
          <p:cNvSpPr txBox="1"/>
          <p:nvPr/>
        </p:nvSpPr>
        <p:spPr>
          <a:xfrm>
            <a:off x="3497989" y="4864660"/>
            <a:ext cx="9420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1" name="yt_shape_15151"/>
          <p:cNvSpPr txBox="1"/>
          <p:nvPr/>
        </p:nvSpPr>
        <p:spPr>
          <a:xfrm>
            <a:off x="540000" y="900000"/>
            <a:ext cx="377026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概率与统计综合</a:t>
            </a:r>
          </a:p>
        </p:txBody>
      </p:sp>
      <p:sp>
        <p:nvSpPr>
          <p:cNvPr id="15152" name="yt_shape_15152"/>
          <p:cNvSpPr txBox="1"/>
          <p:nvPr/>
        </p:nvSpPr>
        <p:spPr>
          <a:xfrm>
            <a:off x="540119" y="1396872"/>
            <a:ext cx="742808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校园诗歌大赛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结束后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张老师和李老师将所有参赛选手的比赛成绩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得分均为整数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进行整理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并分别绘制成扇形统计图和频数直方图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部分信息如下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5153" name="yt_shape_15153"/>
          <p:cNvSpPr txBox="1"/>
          <p:nvPr/>
        </p:nvSpPr>
        <p:spPr>
          <a:xfrm>
            <a:off x="540119" y="2852936"/>
            <a:ext cx="7284073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本次比赛参赛选手共有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扇形统计图中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这一组人数占总参赛人数的百分比为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8427906">
            <a:extLst>
              <a:ext uri="{FF2B5EF4-FFF2-40B4-BE49-F238E27FC236}">
                <a16:creationId xmlns:a16="http://schemas.microsoft.com/office/drawing/2014/main" id="{FE783916-D422-FC41-3859-0365799BA58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pic>
        <p:nvPicPr>
          <p:cNvPr id="2" name="yt_image_15155">
            <a:extLst>
              <a:ext uri="{FF2B5EF4-FFF2-40B4-BE49-F238E27FC236}">
                <a16:creationId xmlns:a16="http://schemas.microsoft.com/office/drawing/2014/main" id="{D803AC32-0D16-4978-008C-610F0D56CDBF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2224" y="1289948"/>
            <a:ext cx="3528392" cy="3723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5154">
            <a:extLst>
              <a:ext uri="{FF2B5EF4-FFF2-40B4-BE49-F238E27FC236}">
                <a16:creationId xmlns:a16="http://schemas.microsoft.com/office/drawing/2014/main" id="{C4423A5D-E81B-6885-7084-15DDA2C3F509}"/>
              </a:ext>
            </a:extLst>
          </p:cNvPr>
          <p:cNvSpPr txBox="1"/>
          <p:nvPr/>
        </p:nvSpPr>
        <p:spPr>
          <a:xfrm>
            <a:off x="540000" y="4368637"/>
            <a:ext cx="27186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30%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7" name="yt_shape_15157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赛前规定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成绩由高到低前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的参赛选手获奖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某参赛选手的比赛成绩为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试判断他能否获奖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yt_shape_15158"/>
          <p:cNvSpPr txBox="1"/>
          <p:nvPr/>
        </p:nvSpPr>
        <p:spPr>
          <a:xfrm>
            <a:off x="540119" y="1995319"/>
            <a:ext cx="7010107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他不能获奖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这一组人数占总参赛人数的百分比为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24%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分以上的人数占总参赛人数的百分比为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24%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36%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60%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所以获奖成绩应为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分以上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故他不能获奖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159" name="yt_image_1515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39" y="1995319"/>
            <a:ext cx="3395759" cy="3583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61" name="yt_shape_15161"/>
          <p:cNvSpPr txBox="1"/>
          <p:nvPr/>
        </p:nvSpPr>
        <p:spPr>
          <a:xfrm>
            <a:off x="540119" y="900000"/>
            <a:ext cx="11111880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成绩前四名是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名男生和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名女生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若从他们中任选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人作为获奖代表发言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试求恰好选中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女的概率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5162"/>
          <p:cNvSpPr txBox="1"/>
          <p:nvPr/>
        </p:nvSpPr>
        <p:spPr>
          <a:xfrm>
            <a:off x="540119" y="2011799"/>
            <a:ext cx="7010107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画树状图如图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5164" name="yt_image_1516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5167" y="1944102"/>
            <a:ext cx="3526714" cy="3721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5166">
            <a:extLst>
              <a:ext uri="{FF2B5EF4-FFF2-40B4-BE49-F238E27FC236}">
                <a16:creationId xmlns:a16="http://schemas.microsoft.com/office/drawing/2014/main" id="{F14B8995-43F5-6D9B-F743-942C8F64BF6E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8059" y="2564904"/>
            <a:ext cx="3957550" cy="156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162">
                <a:extLst>
                  <a:ext uri="{FF2B5EF4-FFF2-40B4-BE49-F238E27FC236}">
                    <a16:creationId xmlns:a16="http://schemas.microsoft.com/office/drawing/2014/main" id="{DC268CED-B00E-D174-5E24-DBB635B446C8}"/>
                  </a:ext>
                </a:extLst>
              </p:cNvPr>
              <p:cNvSpPr txBox="1"/>
              <p:nvPr/>
            </p:nvSpPr>
            <p:spPr>
              <a:xfrm>
                <a:off x="561780" y="4307835"/>
                <a:ext cx="7010107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由树状图知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种等可能结果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其中恰好选中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女的结果共有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5162">
                <a:extLst>
                  <a:ext uri="{FF2B5EF4-FFF2-40B4-BE49-F238E27FC236}">
                    <a16:creationId xmlns:a16="http://schemas.microsoft.com/office/drawing/2014/main" id="{DC268CED-B00E-D174-5E24-DBB635B446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780" y="4307835"/>
                <a:ext cx="7010107" cy="1122295"/>
              </a:xfrm>
              <a:prstGeom prst="rect">
                <a:avLst/>
              </a:prstGeom>
              <a:blipFill>
                <a:blip r:embed="rId4"/>
                <a:stretch>
                  <a:fillRect l="-2609" t="-4891" r="-522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1360</Words>
  <Application>Microsoft Office PowerPoint</Application>
  <PresentationFormat>宽屏</PresentationFormat>
  <Paragraphs>89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42</cp:revision>
  <dcterms:created xsi:type="dcterms:W3CDTF">2023-05-05T05:33:04Z</dcterms:created>
  <dcterms:modified xsi:type="dcterms:W3CDTF">2023-05-14T09:38:10Z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