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3" r:id="rId3"/>
    <p:sldId id="364" r:id="rId4"/>
    <p:sldId id="366" r:id="rId5"/>
    <p:sldId id="368" r:id="rId6"/>
    <p:sldId id="369" r:id="rId7"/>
    <p:sldId id="373" r:id="rId9"/>
    <p:sldId id="375" r:id="rId10"/>
    <p:sldId id="377" r:id="rId11"/>
    <p:sldId id="379" r:id="rId12"/>
    <p:sldId id="381" r:id="rId13"/>
    <p:sldId id="385" r:id="rId14"/>
    <p:sldId id="388" r:id="rId15"/>
    <p:sldId id="387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6241A-BCDC-4321-8B41-72A7DCC6C7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57F3D-DF8B-4CC3-9CE6-0633A5E0C9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357F3D-DF8B-4CC3-9CE6-0633A5E0C9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1" name="yt_shape_1504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0e23c81-3be0-40f7-93b2-f55bbefa10bb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42" name="yt_shape_15042"/>
              <p:cNvSpPr txBox="1"/>
              <p:nvPr/>
            </p:nvSpPr>
            <p:spPr>
              <a:xfrm>
                <a:off x="540119" y="1661816"/>
                <a:ext cx="11111999" cy="1551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用频率估计概率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其适用范围更广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既可以用于有限的等可能性事件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也可以用于无限的或可能性不相等的事件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只要试验的次数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足够大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频率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就可以作为概率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近似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42" name="yt_shape_15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551130"/>
              </a:xfrm>
              <a:prstGeom prst="rect">
                <a:avLst/>
              </a:prstGeom>
              <a:blipFill rotWithShape="1">
                <a:blip r:embed="rId1"/>
                <a:stretch>
                  <a:fillRect l="-3" t="-1" r="5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41989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27267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近似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0" name="yt_shape_15090"/>
          <p:cNvSpPr txBox="1"/>
          <p:nvPr/>
        </p:nvSpPr>
        <p:spPr>
          <a:xfrm>
            <a:off x="540000" y="4730099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估算本次赛事参加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半程马拉松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人数的概率为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091" name="yt_shape_15091"/>
          <p:cNvSpPr txBox="1"/>
          <p:nvPr/>
        </p:nvSpPr>
        <p:spPr>
          <a:xfrm>
            <a:off x="540000" y="5209402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若参加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欢乐跑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的人数大约有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估计本次参赛选手的人数是多少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092" name="yt_shape_15092"/>
          <p:cNvSpPr txBox="1"/>
          <p:nvPr/>
        </p:nvSpPr>
        <p:spPr>
          <a:xfrm>
            <a:off x="540000" y="5688705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参加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欢乐跑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的人数的概率为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本次参赛选手的人数为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69989" y="46832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5087"/>
          <p:cNvSpPr txBox="1"/>
          <p:nvPr/>
        </p:nvSpPr>
        <p:spPr>
          <a:xfrm>
            <a:off x="540119" y="92538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为估算本次赛事参加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半程马拉松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的人数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小明对部分参赛选手做如下调查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yt_table_15088" title="H_197.01512"/>
          <p:cNvGraphicFramePr>
            <a:graphicFrameLocks noGrp="1"/>
          </p:cNvGraphicFramePr>
          <p:nvPr/>
        </p:nvGraphicFramePr>
        <p:xfrm>
          <a:off x="540000" y="2020703"/>
          <a:ext cx="11111999" cy="25020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6824"/>
                <a:gridCol w="1587035"/>
                <a:gridCol w="1587035"/>
                <a:gridCol w="1587035"/>
                <a:gridCol w="1587035"/>
                <a:gridCol w="1587035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调查总人数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半程马拉松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356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半程马拉松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660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695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712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92" grpId="0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" name="yt_shape_1509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56db5bd-08b9-4b36-b8dd-00fc9edf95ff.png&quot;}"/>
            </a:endParaRPr>
          </a:p>
        </p:txBody>
      </p:sp>
      <p:sp>
        <p:nvSpPr>
          <p:cNvPr id="15094" name="yt_shape_15094"/>
          <p:cNvSpPr txBox="1"/>
          <p:nvPr/>
        </p:nvSpPr>
        <p:spPr>
          <a:xfrm>
            <a:off x="540000" y="1661816"/>
            <a:ext cx="10401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件同型号的产品中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件不合格品和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件合格品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095" name="yt_shape_15095"/>
          <p:cNvSpPr txBox="1"/>
          <p:nvPr/>
        </p:nvSpPr>
        <p:spPr>
          <a:xfrm>
            <a:off x="540000" y="2141119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件产品中随机抽取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件进行检测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求抽到的是不合格品的概率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96" name="yt_shape_15096"/>
              <p:cNvSpPr txBox="1"/>
              <p:nvPr/>
            </p:nvSpPr>
            <p:spPr>
              <a:xfrm>
                <a:off x="540000" y="2620422"/>
                <a:ext cx="166872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96" name="yt_shape_15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0422"/>
                <a:ext cx="1668727" cy="638893"/>
              </a:xfrm>
              <a:prstGeom prst="rect">
                <a:avLst/>
              </a:prstGeom>
              <a:blipFill rotWithShape="1">
                <a:blip r:embed="rId1"/>
                <a:stretch>
                  <a:fillRect l="-15" t="-64" r="-7827" b="-5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98" name="yt_shape_15098"/>
          <p:cNvSpPr txBox="1"/>
          <p:nvPr/>
        </p:nvSpPr>
        <p:spPr>
          <a:xfrm>
            <a:off x="540000" y="3310103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件产品中随机抽取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件进行检测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求抽到的都是合格品的概率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99" name="yt_shape_15099"/>
              <p:cNvSpPr txBox="1"/>
              <p:nvPr/>
            </p:nvSpPr>
            <p:spPr>
              <a:xfrm>
                <a:off x="540000" y="3789406"/>
                <a:ext cx="10464403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画树状图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种情况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抽到的都是合格品的情况有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抽到的都是合格品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99" name="yt_shape_15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9406"/>
                <a:ext cx="10464403" cy="1119987"/>
              </a:xfrm>
              <a:prstGeom prst="rect">
                <a:avLst/>
              </a:prstGeom>
              <a:blipFill rotWithShape="1">
                <a:blip r:embed="rId2"/>
                <a:stretch>
                  <a:fillRect l="-2" t="-32" r="-487" b="-2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42005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96" grpId="0" build="allAtOnce"/>
      <p:bldP spid="1509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1" name="yt_shape_1510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件产品中加入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件合格品后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进行如下试验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件进行检测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然后放回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多次重复这个试验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通过大量重复试验后发现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抽到合格品的频率稳定在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则可以推算出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的值大约是多少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102" name="yt_shape_15102"/>
              <p:cNvSpPr txBox="1"/>
              <p:nvPr/>
            </p:nvSpPr>
            <p:spPr>
              <a:xfrm>
                <a:off x="540000" y="2339566"/>
                <a:ext cx="9079409" cy="25505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大量重复试验后发现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抽到合格品的频率稳定在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抽到合格品的概率等于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是原分式方程的根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且符合题意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的值大约是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102" name="yt_shape_15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9079409" cy="2550506"/>
              </a:xfrm>
              <a:prstGeom prst="rect">
                <a:avLst/>
              </a:prstGeom>
              <a:blipFill rotWithShape="1">
                <a:blip r:embed="rId1"/>
                <a:stretch>
                  <a:fillRect l="-3" t="-9" r="-709" b="-1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0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4" name="yt_shape_1510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b0ef9e8-9cd8-46ea-8144-577ed424983a.png&quot;}"/>
            </a:endParaRPr>
          </a:p>
        </p:txBody>
      </p:sp>
      <p:sp>
        <p:nvSpPr>
          <p:cNvPr id="15105" name="yt_shape_15105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用频率估计概率求元素的个数时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先利用频率估计概率值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再逆用概率公式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得某一情况数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总情况数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进而求解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42007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4" name="yt_shape_1504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6683eaf9-6a95-46e4-9ba7-55f093ea3000.png&quot;}"/>
            </a:endParaRPr>
          </a:p>
        </p:txBody>
      </p:sp>
      <p:sp>
        <p:nvSpPr>
          <p:cNvPr id="15045" name="yt_shape_15045"/>
          <p:cNvSpPr txBox="1"/>
          <p:nvPr/>
        </p:nvSpPr>
        <p:spPr>
          <a:xfrm>
            <a:off x="540000" y="1670985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频率与概率的关系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5046" name="yt_shape_15046"/>
          <p:cNvSpPr txBox="1"/>
          <p:nvPr/>
        </p:nvSpPr>
        <p:spPr>
          <a:xfrm>
            <a:off x="540000" y="2167857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关于频率与概率的关系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47" name="yt_table_15047" title="H_133.66016"/>
          <p:cNvGraphicFramePr>
            <a:graphicFrameLocks noGrp="1"/>
          </p:cNvGraphicFramePr>
          <p:nvPr/>
        </p:nvGraphicFramePr>
        <p:xfrm>
          <a:off x="540000" y="2799524"/>
          <a:ext cx="6426200" cy="1697484"/>
        </p:xfrm>
        <a:graphic>
          <a:graphicData uri="http://schemas.openxmlformats.org/drawingml/2006/table">
            <a:tbl>
              <a:tblPr/>
              <a:tblGrid>
                <a:gridCol w="64262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频率等于概率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当试验次数很大时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频率稳定在概率附近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当试验次数很大时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概率稳定在频率附近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试验得到的频率与概率不可能相等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41992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41993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603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9" name="yt_shape_15049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用频率估计概率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5050" name="yt_shape_1505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做重复试验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抛掷同一枚啤酒瓶盖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经过统计得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凸面向上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的频率约为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则可以由此估计抛掷这枚啤酒瓶盖出现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凹面向上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51" name="yt_table_15051" title="H_33.41504"/>
          <p:cNvGraphicFramePr>
            <a:graphicFrameLocks noGrp="1"/>
          </p:cNvGraphicFramePr>
          <p:nvPr/>
        </p:nvGraphicFramePr>
        <p:xfrm>
          <a:off x="540000" y="2508671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/>
                <a:gridCol w="2481580"/>
                <a:gridCol w="2481580"/>
                <a:gridCol w="1566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41996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08507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" name="yt_shape_1505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盘锦市中考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为了解某地区九年级男生的身高情况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随机抽取了该地区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名九年级男生的身高数据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统计结果如下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54" name="yt_table_15054" title="H_81.52008"/>
          <p:cNvGraphicFramePr>
            <a:graphicFrameLocks noGrp="1"/>
          </p:cNvGraphicFramePr>
          <p:nvPr/>
        </p:nvGraphicFramePr>
        <p:xfrm>
          <a:off x="540000" y="1995319"/>
          <a:ext cx="11111998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2510"/>
                <a:gridCol w="2376077"/>
                <a:gridCol w="2376077"/>
                <a:gridCol w="2376077"/>
                <a:gridCol w="2371257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身高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170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260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5056" name="yt_shape_15056"/>
          <p:cNvSpPr txBox="1"/>
          <p:nvPr/>
        </p:nvSpPr>
        <p:spPr>
          <a:xfrm>
            <a:off x="540119" y="3300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根据以上统计结果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随机抽取该地区一名九年级男生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估计他的身高不低于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170cm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57" name="yt_table_15057" title="H_33.41504"/>
          <p:cNvGraphicFramePr>
            <a:graphicFrameLocks noGrp="1"/>
          </p:cNvGraphicFramePr>
          <p:nvPr/>
        </p:nvGraphicFramePr>
        <p:xfrm>
          <a:off x="540000" y="4412194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/>
                <a:gridCol w="2481580"/>
                <a:gridCol w="2481580"/>
                <a:gridCol w="1566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87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78908" y="37290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5059"/>
          <p:cNvSpPr txBox="1"/>
          <p:nvPr/>
        </p:nvSpPr>
        <p:spPr>
          <a:xfrm>
            <a:off x="540119" y="49411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在一个不透明的口袋中装有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个红球和若干个白球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它们除颜色外其他完全相同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通过多次摸球试验后发现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摸到红球的频率稳定在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附近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则估计口袋中白球大约有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4108" y="584533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9" name="yt_shape_15059"/>
          <p:cNvSpPr txBox="1"/>
          <p:nvPr/>
        </p:nvSpPr>
        <p:spPr>
          <a:xfrm>
            <a:off x="540119" y="900000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小颖和小红两位同学在学习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做投掷骰子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质地均匀的正方体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他们共做了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次试验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试验的结果如下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yt_table_15061" title="H_81.81008"/>
          <p:cNvGraphicFramePr>
            <a:graphicFrameLocks noGrp="1"/>
          </p:cNvGraphicFramePr>
          <p:nvPr/>
        </p:nvGraphicFramePr>
        <p:xfrm>
          <a:off x="540000" y="1897401"/>
          <a:ext cx="11111996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/>
                <a:gridCol w="1235202"/>
                <a:gridCol w="1235890"/>
                <a:gridCol w="1235890"/>
                <a:gridCol w="1235890"/>
                <a:gridCol w="1235890"/>
                <a:gridCol w="1229005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朝上的点数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出现的次数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4" name="yt_shape_15063"/>
          <p:cNvSpPr txBox="1"/>
          <p:nvPr/>
        </p:nvSpPr>
        <p:spPr>
          <a:xfrm>
            <a:off x="540000" y="3068960"/>
            <a:ext cx="723274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的频率和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064"/>
              <p:cNvSpPr txBox="1"/>
              <p:nvPr/>
            </p:nvSpPr>
            <p:spPr>
              <a:xfrm>
                <a:off x="540000" y="3548263"/>
                <a:ext cx="6612388" cy="576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点朝上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点朝上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50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8263"/>
                <a:ext cx="6612388" cy="576248"/>
              </a:xfrm>
              <a:prstGeom prst="rect">
                <a:avLst/>
              </a:prstGeom>
              <a:blipFill rotWithShape="1">
                <a:blip r:embed="rId1"/>
                <a:stretch>
                  <a:fillRect l="-4" t="-90" r="-1099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5066"/>
          <p:cNvSpPr txBox="1"/>
          <p:nvPr/>
        </p:nvSpPr>
        <p:spPr>
          <a:xfrm>
            <a:off x="540119" y="4240830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小颖说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根据上述试验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一次试验中出现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点朝上的概率最大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小红说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如果投掷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点朝上的次数正好是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小颖和小红的说法正确吗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5067"/>
          <p:cNvSpPr txBox="1"/>
          <p:nvPr/>
        </p:nvSpPr>
        <p:spPr>
          <a:xfrm>
            <a:off x="540119" y="5517232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小颖和小红的说法都是错误的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正方形骰子是均匀的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则每个面出现的可能性都是相等的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而且试验估计结果与理论概率不一定一致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8" name="yt_shape_15068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不能正确理解频率与概率的关系致错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69" name="yt_shape_15069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540119" y="1557225"/>
                <a:ext cx="11244513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某人在做掷硬币试验时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投掷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正面朝上有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即正面朝上的频率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则下列说法正确的是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69" name="yt_shape_15069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540119" y="1557225"/>
                <a:ext cx="11244513" cy="1085554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1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71" name="yt_table_15071" title="H_199.28"/>
              <p:cNvGraphicFramePr>
                <a:graphicFrameLocks noGrp="1"/>
              </p:cNvGraphicFramePr>
              <p:nvPr>
                <p:custDataLst>
                  <p:tags r:id="rId4"/>
                </p:custDataLst>
              </p:nvPr>
            </p:nvGraphicFramePr>
            <p:xfrm>
              <a:off x="540000" y="2845931"/>
              <a:ext cx="6453188" cy="2530856"/>
            </p:xfrm>
            <a:graphic>
              <a:graphicData uri="http://schemas.openxmlformats.org/drawingml/2006/table">
                <a:tbl>
                  <a:tblPr/>
                  <a:tblGrid>
                    <a:gridCol w="6453188"/>
                  </a:tblGrid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一定等于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一定不等于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多投掷一次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更接近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随着投掷次数的逐渐增加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稳定在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附近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5071" name="yt_table_15071" title="H_199.28"/>
              <p:cNvGraphicFramePr>
                <a:graphicFrameLocks noGrp="1"/>
              </p:cNvGraphicFramePr>
              <p:nvPr>
                <p:custDataLst>
                  <p:tags r:id="rId5"/>
                </p:custDataLst>
              </p:nvPr>
            </p:nvGraphicFramePr>
            <p:xfrm>
              <a:off x="540000" y="2845931"/>
              <a:ext cx="6453188" cy="2530856"/>
            </p:xfrm>
            <a:graphic>
              <a:graphicData uri="http://schemas.openxmlformats.org/drawingml/2006/table">
                <a:tbl>
                  <a:tblPr/>
                  <a:tblGrid>
                    <a:gridCol w="6453188"/>
                  </a:tblGrid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</a:blipFill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</a:blipFill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</a:blipFill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791744" y="2024894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2" name="yt_shape_1507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d16f70f-6953-4884-b17a-288ba0933875.png&quot;}"/>
            </a:endParaRPr>
          </a:p>
        </p:txBody>
      </p:sp>
      <p:sp>
        <p:nvSpPr>
          <p:cNvPr id="15073" name="yt_shape_1507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为了估计鱼塘中鱼的条数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养鱼者首先从鱼塘中捕获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条鱼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在每条鱼身上做好记号后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把这些鱼放回鱼塘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过些天再从鱼塘中打捞出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条鱼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条鱼中有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条鱼是有记号的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则估计鱼塘中的鱼有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74" name="yt_table_15074" title="H_66.83008"/>
          <p:cNvGraphicFramePr>
            <a:graphicFrameLocks noGrp="1"/>
          </p:cNvGraphicFramePr>
          <p:nvPr/>
        </p:nvGraphicFramePr>
        <p:xfrm>
          <a:off x="540000" y="3244641"/>
          <a:ext cx="4658043" cy="848742"/>
        </p:xfrm>
        <a:graphic>
          <a:graphicData uri="http://schemas.openxmlformats.org/drawingml/2006/table">
            <a:tbl>
              <a:tblPr/>
              <a:tblGrid>
                <a:gridCol w="2803843"/>
                <a:gridCol w="18542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42000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03707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6" name="yt_shape_150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要考察某运动员罚球命中率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下表是多次测试中的统计数据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估计该运动员罚球命中的概率是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aphicFrame>
        <p:nvGraphicFramePr>
          <p:cNvPr id="15077" name="yt_table_15077" title="H_81.81008"/>
          <p:cNvGraphicFramePr>
            <a:graphicFrameLocks noGrp="1"/>
          </p:cNvGraphicFramePr>
          <p:nvPr/>
        </p:nvGraphicFramePr>
        <p:xfrm>
          <a:off x="540000" y="2011799"/>
          <a:ext cx="11111994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27386"/>
                <a:gridCol w="1414216"/>
                <a:gridCol w="1414216"/>
                <a:gridCol w="1414216"/>
                <a:gridCol w="1414216"/>
                <a:gridCol w="1414216"/>
                <a:gridCol w="1413528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罚进个数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293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523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613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823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罚球总数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396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1098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079" name="yt_shape_15079"/>
              <p:cNvSpPr txBox="1"/>
              <p:nvPr/>
            </p:nvSpPr>
            <p:spPr>
              <a:xfrm>
                <a:off x="540119" y="3101346"/>
                <a:ext cx="11111999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在半径为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随意向圆内投掷一个小球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经过大量重复投掷后发现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小球落在阴影部分的频率稳定在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的长约为</a:t>
                </a:r>
                <a:r>
                  <a:rPr lang="zh-CN" altLang="zh-CN" sz="100" b="0" i="1" spc="15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spc="15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2π</a:t>
                </a:r>
                <a:r>
                  <a:rPr lang="zh-CN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15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结果保留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 spc="15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79" name="yt_shape_15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1346"/>
                <a:ext cx="11111999" cy="1589666"/>
              </a:xfrm>
              <a:prstGeom prst="rect">
                <a:avLst/>
              </a:prstGeom>
              <a:blipFill rotWithShape="1">
                <a:blip r:embed="rId1"/>
                <a:stretch>
                  <a:fillRect l="-3" r="5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81" name="yt_image_150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7417" y="4894164"/>
            <a:ext cx="1317164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837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46469" y="3530028"/>
            <a:ext cx="848424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2π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3" name="yt_shape_1508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半程马拉松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的赛事共有两项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半程马拉松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欢乐跑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小明参加了该项赛事的志愿者服务工作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组委会随机将志愿者分配到两个项目组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84" name="yt_shape_15084"/>
              <p:cNvSpPr txBox="1"/>
              <p:nvPr/>
            </p:nvSpPr>
            <p:spPr>
              <a:xfrm>
                <a:off x="540000" y="1842955"/>
                <a:ext cx="8132034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小明被分配到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半程马拉松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项目组的概率为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84" name="yt_shape_15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8132034" cy="586379"/>
              </a:xfrm>
              <a:prstGeom prst="rect">
                <a:avLst/>
              </a:prstGeom>
              <a:blipFill rotWithShape="1">
                <a:blip r:embed="rId1"/>
                <a:stretch>
                  <a:fillRect l="-3" t="-32" r="-838" b="-15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87" name="yt_shape_15087"/>
          <p:cNvSpPr txBox="1"/>
          <p:nvPr/>
        </p:nvSpPr>
        <p:spPr>
          <a:xfrm>
            <a:off x="540119" y="256789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为估算本次赛事参加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半程马拉松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的人数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小明对部分参赛选手做如下调查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088" name="yt_table_15088" title="H_197.01512"/>
          <p:cNvGraphicFramePr>
            <a:graphicFrameLocks noGrp="1"/>
          </p:cNvGraphicFramePr>
          <p:nvPr/>
        </p:nvGraphicFramePr>
        <p:xfrm>
          <a:off x="540000" y="3663212"/>
          <a:ext cx="11111999" cy="25020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6824"/>
                <a:gridCol w="1587035"/>
                <a:gridCol w="1587035"/>
                <a:gridCol w="1587035"/>
                <a:gridCol w="1587035"/>
                <a:gridCol w="1587035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调查总人数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半程马拉松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356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半程马拉松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660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720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695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712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7612789" y="1715199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789" y="1715199"/>
                <a:ext cx="613474" cy="674320"/>
              </a:xfrm>
              <a:prstGeom prst="rect">
                <a:avLst/>
              </a:prstGeom>
              <a:blipFill rotWithShape="1">
                <a:blip r:embed="rId2"/>
                <a:stretch>
                  <a:fillRect l="-67" t="-198" r="77" b="-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31ed5249-d0d3-43d9-ad05-e63f1c01d46c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2270</Words>
  <Application>WPS 演示</Application>
  <PresentationFormat>宽屏</PresentationFormat>
  <Paragraphs>293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Cambria Math</vt:lpstr>
      <vt:lpstr>黑体</vt:lpstr>
      <vt:lpstr>楷体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