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70" r:id="rId5"/>
    <p:sldId id="372" r:id="rId6"/>
    <p:sldId id="373" r:id="rId7"/>
    <p:sldId id="374" r:id="rId8"/>
    <p:sldId id="376" r:id="rId9"/>
    <p:sldId id="377" r:id="rId10"/>
    <p:sldId id="379" r:id="rId11"/>
    <p:sldId id="381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1" name="yt_shape_11451"/>
          <p:cNvSpPr txBox="1"/>
          <p:nvPr/>
        </p:nvSpPr>
        <p:spPr>
          <a:xfrm>
            <a:off x="540000" y="900000"/>
            <a:ext cx="500136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确定函数图象的大致位置</a:t>
            </a:r>
          </a:p>
        </p:txBody>
      </p:sp>
      <p:sp>
        <p:nvSpPr>
          <p:cNvPr id="11452" name="yt_shape_11452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的图象不经过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56" name="yt_table_1145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87303"/>
              </p:ext>
            </p:extLst>
          </p:nvPr>
        </p:nvGraphicFramePr>
        <p:xfrm>
          <a:off x="540000" y="2356307"/>
          <a:ext cx="5285106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</a:tbl>
          </a:graphicData>
        </a:graphic>
      </p:graphicFrame>
      <p:grpSp>
        <p:nvGrpSpPr>
          <p:cNvPr id="11453" name="yt_shape_11453_skip" title="H_147.41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0895" y="2356307"/>
            <a:ext cx="1658955" cy="1872144"/>
            <a:chOff x="0" y="0"/>
            <a:chExt cx="1658955" cy="1872144"/>
          </a:xfrm>
        </p:grpSpPr>
        <p:pic>
          <p:nvPicPr>
            <p:cNvPr id="2" name="yt_image_114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8955" cy="147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55" name="yt_shape_11455"/>
            <p:cNvSpPr txBox="1"/>
            <p:nvPr/>
          </p:nvSpPr>
          <p:spPr>
            <a:xfrm>
              <a:off x="296196" y="1512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129323">
            <a:extLst>
              <a:ext uri="{FF2B5EF4-FFF2-40B4-BE49-F238E27FC236}">
                <a16:creationId xmlns:a16="http://schemas.microsoft.com/office/drawing/2014/main" id="{0F674657-4EB4-0F56-A411-66C61A172E2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8631E0D-57A3-2163-FADD-0F112202C3DC}"/>
              </a:ext>
            </a:extLst>
          </p:cNvPr>
          <p:cNvSpPr txBox="1"/>
          <p:nvPr/>
        </p:nvSpPr>
        <p:spPr>
          <a:xfrm>
            <a:off x="10597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4" name="yt_shape_11524"/>
          <p:cNvSpPr txBox="1"/>
          <p:nvPr/>
        </p:nvSpPr>
        <p:spPr>
          <a:xfrm>
            <a:off x="540119" y="900000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28" name="yt_table_1152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63409"/>
              </p:ext>
            </p:extLst>
          </p:nvPr>
        </p:nvGraphicFramePr>
        <p:xfrm>
          <a:off x="540000" y="1931443"/>
          <a:ext cx="4005263" cy="1697484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有两个异号实数根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</a:tbl>
          </a:graphicData>
        </a:graphic>
      </p:graphicFrame>
      <p:grpSp>
        <p:nvGrpSpPr>
          <p:cNvPr id="11525" name="yt_shape_11525_skip" title="H_136.59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93654" y="1859435"/>
            <a:ext cx="1156084" cy="1734768"/>
            <a:chOff x="0" y="0"/>
            <a:chExt cx="1156084" cy="1734768"/>
          </a:xfrm>
        </p:grpSpPr>
        <p:pic>
          <p:nvPicPr>
            <p:cNvPr id="3" name="yt_image_1152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56084" cy="1338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27" name="yt_shape_11527"/>
            <p:cNvSpPr txBox="1"/>
            <p:nvPr/>
          </p:nvSpPr>
          <p:spPr>
            <a:xfrm>
              <a:off x="-31422" y="13747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530" name="yt_shape_11530"/>
          <p:cNvSpPr txBox="1"/>
          <p:nvPr/>
        </p:nvSpPr>
        <p:spPr>
          <a:xfrm>
            <a:off x="540119" y="3716616"/>
            <a:ext cx="91562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成立的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34" name="yt_table_1153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408191"/>
              </p:ext>
            </p:extLst>
          </p:nvPr>
        </p:nvGraphicFramePr>
        <p:xfrm>
          <a:off x="540000" y="4812506"/>
          <a:ext cx="5994718" cy="848742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2751138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grpSp>
        <p:nvGrpSpPr>
          <p:cNvPr id="11531" name="yt_shape_11531_skip" title="H_162.92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6113" y="4123911"/>
            <a:ext cx="1533708" cy="2069136"/>
            <a:chOff x="0" y="0"/>
            <a:chExt cx="1533708" cy="2069136"/>
          </a:xfrm>
        </p:grpSpPr>
        <p:pic>
          <p:nvPicPr>
            <p:cNvPr id="2" name="yt_image_1153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3708" cy="167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33" name="yt_shape_11533"/>
            <p:cNvSpPr txBox="1"/>
            <p:nvPr/>
          </p:nvSpPr>
          <p:spPr>
            <a:xfrm>
              <a:off x="157390" y="17091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549660E-21C9-77DA-6B6C-86C6E0F03944}"/>
              </a:ext>
            </a:extLst>
          </p:cNvPr>
          <p:cNvSpPr txBox="1"/>
          <p:nvPr/>
        </p:nvSpPr>
        <p:spPr>
          <a:xfrm>
            <a:off x="292764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319A97-D618-E3B3-0E04-4EC4801C93EC}"/>
              </a:ext>
            </a:extLst>
          </p:cNvPr>
          <p:cNvSpPr txBox="1"/>
          <p:nvPr/>
        </p:nvSpPr>
        <p:spPr>
          <a:xfrm>
            <a:off x="1703512" y="41490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6" name="yt_shape_11536"/>
          <p:cNvSpPr txBox="1"/>
          <p:nvPr/>
        </p:nvSpPr>
        <p:spPr>
          <a:xfrm>
            <a:off x="540119" y="900000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贺州市中考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的不等式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40" name="yt_table_11540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234701"/>
              </p:ext>
            </p:extLst>
          </p:nvPr>
        </p:nvGraphicFramePr>
        <p:xfrm>
          <a:off x="540000" y="2019548"/>
          <a:ext cx="2751138" cy="1697484"/>
        </p:xfrm>
        <a:graphic>
          <a:graphicData uri="http://schemas.openxmlformats.org/drawingml/2006/table">
            <a:tbl>
              <a:tblPr/>
              <a:tblGrid>
                <a:gridCol w="2751138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</a:tbl>
          </a:graphicData>
        </a:graphic>
      </p:graphicFrame>
      <p:grpSp>
        <p:nvGrpSpPr>
          <p:cNvPr id="11537" name="yt_shape_11537_skip" title="H_123.176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0604" y="2019548"/>
            <a:ext cx="1239152" cy="1564344"/>
            <a:chOff x="0" y="0"/>
            <a:chExt cx="1239152" cy="1564344"/>
          </a:xfrm>
        </p:grpSpPr>
        <p:pic>
          <p:nvPicPr>
            <p:cNvPr id="2" name="yt_image_115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9152" cy="1168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39" name="yt_shape_11539"/>
            <p:cNvSpPr txBox="1"/>
            <p:nvPr/>
          </p:nvSpPr>
          <p:spPr>
            <a:xfrm>
              <a:off x="10112" y="12043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F89CE5-A800-BC96-3313-868F4B6A6ECD}"/>
              </a:ext>
            </a:extLst>
          </p:cNvPr>
          <p:cNvSpPr txBox="1"/>
          <p:nvPr/>
        </p:nvSpPr>
        <p:spPr>
          <a:xfrm>
            <a:off x="9192344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542">
            <a:extLst>
              <a:ext uri="{FF2B5EF4-FFF2-40B4-BE49-F238E27FC236}">
                <a16:creationId xmlns:a16="http://schemas.microsoft.com/office/drawing/2014/main" id="{F9276F77-18FA-243A-68C9-EC1C9BF3AC58}"/>
              </a:ext>
            </a:extLst>
          </p:cNvPr>
          <p:cNvSpPr txBox="1"/>
          <p:nvPr/>
        </p:nvSpPr>
        <p:spPr>
          <a:xfrm>
            <a:off x="540119" y="3779701"/>
            <a:ext cx="865222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则下列结论中正确的是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1546_skip" title="H_133.66016">
            <a:extLst>
              <a:ext uri="{FF2B5EF4-FFF2-40B4-BE49-F238E27FC236}">
                <a16:creationId xmlns:a16="http://schemas.microsoft.com/office/drawing/2014/main" id="{01F2D71F-8BD2-5AD8-FC24-9BAFEEFC32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316147"/>
              </p:ext>
            </p:extLst>
          </p:nvPr>
        </p:nvGraphicFramePr>
        <p:xfrm>
          <a:off x="540000" y="4827860"/>
          <a:ext cx="5662613" cy="1697484"/>
        </p:xfrm>
        <a:graphic>
          <a:graphicData uri="http://schemas.openxmlformats.org/drawingml/2006/table">
            <a:tbl>
              <a:tblPr/>
              <a:tblGrid>
                <a:gridCol w="5662613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的两个根为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的取值范围是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</a:tbl>
          </a:graphicData>
        </a:graphic>
      </p:graphicFrame>
      <p:grpSp>
        <p:nvGrpSpPr>
          <p:cNvPr id="6" name="yt_shape_11543_skip" title="H_168.99591">
            <a:extLst>
              <a:ext uri="{FF2B5EF4-FFF2-40B4-BE49-F238E27FC236}">
                <a16:creationId xmlns:a16="http://schemas.microsoft.com/office/drawing/2014/main" id="{BA8D5B25-0F46-B73B-A940-33CA9933685C}"/>
              </a:ext>
            </a:extLst>
          </p:cNvPr>
          <p:cNvGrpSpPr/>
          <p:nvPr/>
        </p:nvGrpSpPr>
        <p:grpSpPr>
          <a:xfrm>
            <a:off x="9561116" y="4005064"/>
            <a:ext cx="2088828" cy="2146248"/>
            <a:chOff x="0" y="0"/>
            <a:chExt cx="2088828" cy="2146248"/>
          </a:xfrm>
        </p:grpSpPr>
        <p:pic>
          <p:nvPicPr>
            <p:cNvPr id="7" name="yt_image_11543">
              <a:extLst>
                <a:ext uri="{FF2B5EF4-FFF2-40B4-BE49-F238E27FC236}">
                  <a16:creationId xmlns:a16="http://schemas.microsoft.com/office/drawing/2014/main" id="{C3CBEC56-BA09-2BD8-59DC-2A15C00272C9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88828" cy="1750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1545">
              <a:extLst>
                <a:ext uri="{FF2B5EF4-FFF2-40B4-BE49-F238E27FC236}">
                  <a16:creationId xmlns:a16="http://schemas.microsoft.com/office/drawing/2014/main" id="{906C9F35-7B22-E096-9536-F0B5450365BD}"/>
                </a:ext>
              </a:extLst>
            </p:cNvPr>
            <p:cNvSpPr txBox="1"/>
            <p:nvPr/>
          </p:nvSpPr>
          <p:spPr>
            <a:xfrm>
              <a:off x="434950" y="17862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EE0C7B1B-2B93-19A9-2F87-C0DF5D6853E9}"/>
              </a:ext>
            </a:extLst>
          </p:cNvPr>
          <p:cNvSpPr txBox="1"/>
          <p:nvPr/>
        </p:nvSpPr>
        <p:spPr>
          <a:xfrm>
            <a:off x="4704602" y="42083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" name="yt_shape_11458"/>
          <p:cNvSpPr txBox="1"/>
          <p:nvPr/>
        </p:nvSpPr>
        <p:spPr>
          <a:xfrm>
            <a:off x="540119" y="900000"/>
            <a:ext cx="1153254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在同一坐标系中的图象可能是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459" name="yt_image_114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75983"/>
          <a:stretch/>
        </p:blipFill>
        <p:spPr bwMode="auto">
          <a:xfrm>
            <a:off x="551384" y="1556792"/>
            <a:ext cx="1131552" cy="130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31718B-7A01-5E6E-1030-D7B593DA6491}"/>
              </a:ext>
            </a:extLst>
          </p:cNvPr>
          <p:cNvSpPr txBox="1"/>
          <p:nvPr/>
        </p:nvSpPr>
        <p:spPr>
          <a:xfrm>
            <a:off x="11136560" y="855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yt_image_11459">
            <a:extLst>
              <a:ext uri="{FF2B5EF4-FFF2-40B4-BE49-F238E27FC236}">
                <a16:creationId xmlns:a16="http://schemas.microsoft.com/office/drawing/2014/main" id="{E604F342-292F-FD0A-2F22-34880E3E0C81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24963" r="50582"/>
          <a:stretch/>
        </p:blipFill>
        <p:spPr bwMode="auto">
          <a:xfrm>
            <a:off x="2653717" y="1556792"/>
            <a:ext cx="1152129" cy="130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1459">
            <a:extLst>
              <a:ext uri="{FF2B5EF4-FFF2-40B4-BE49-F238E27FC236}">
                <a16:creationId xmlns:a16="http://schemas.microsoft.com/office/drawing/2014/main" id="{46F4B0AA-4957-BFE1-A9FA-65FE8199FFD7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0945" r="26129"/>
          <a:stretch/>
        </p:blipFill>
        <p:spPr bwMode="auto">
          <a:xfrm>
            <a:off x="4799855" y="1556792"/>
            <a:ext cx="1080121" cy="130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1459">
            <a:extLst>
              <a:ext uri="{FF2B5EF4-FFF2-40B4-BE49-F238E27FC236}">
                <a16:creationId xmlns:a16="http://schemas.microsoft.com/office/drawing/2014/main" id="{2012B005-2C99-ABBB-785E-68D85350284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77074"/>
          <a:stretch/>
        </p:blipFill>
        <p:spPr bwMode="auto">
          <a:xfrm>
            <a:off x="6888086" y="1556792"/>
            <a:ext cx="1080122" cy="130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461">
            <a:extLst>
              <a:ext uri="{FF2B5EF4-FFF2-40B4-BE49-F238E27FC236}">
                <a16:creationId xmlns:a16="http://schemas.microsoft.com/office/drawing/2014/main" id="{48B9CC49-F30A-C42E-1ABF-43129EB6D38B}"/>
              </a:ext>
            </a:extLst>
          </p:cNvPr>
          <p:cNvSpPr txBox="1"/>
          <p:nvPr/>
        </p:nvSpPr>
        <p:spPr>
          <a:xfrm>
            <a:off x="540119" y="2996952"/>
            <a:ext cx="1102848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的图象相交于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7" name="yt_shape_11462" title="H_149.55591">
            <a:extLst>
              <a:ext uri="{FF2B5EF4-FFF2-40B4-BE49-F238E27FC236}">
                <a16:creationId xmlns:a16="http://schemas.microsoft.com/office/drawing/2014/main" id="{55957EB8-418A-7345-DCEE-CA6B4E1D4F75}"/>
              </a:ext>
            </a:extLst>
          </p:cNvPr>
          <p:cNvGrpSpPr/>
          <p:nvPr/>
        </p:nvGrpSpPr>
        <p:grpSpPr>
          <a:xfrm>
            <a:off x="10043382" y="4159120"/>
            <a:ext cx="1525226" cy="1899360"/>
            <a:chOff x="0" y="0"/>
            <a:chExt cx="1525226" cy="1899360"/>
          </a:xfrm>
        </p:grpSpPr>
        <p:pic>
          <p:nvPicPr>
            <p:cNvPr id="8" name="yt_image_11462">
              <a:extLst>
                <a:ext uri="{FF2B5EF4-FFF2-40B4-BE49-F238E27FC236}">
                  <a16:creationId xmlns:a16="http://schemas.microsoft.com/office/drawing/2014/main" id="{044EC19D-F8A8-D0E5-A769-1EA3D0201682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5226" cy="150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1464">
              <a:extLst>
                <a:ext uri="{FF2B5EF4-FFF2-40B4-BE49-F238E27FC236}">
                  <a16:creationId xmlns:a16="http://schemas.microsoft.com/office/drawing/2014/main" id="{B0C54AE7-E15C-5024-8B2A-13E0FC073FBF}"/>
                </a:ext>
              </a:extLst>
            </p:cNvPr>
            <p:cNvSpPr txBox="1"/>
            <p:nvPr/>
          </p:nvSpPr>
          <p:spPr>
            <a:xfrm>
              <a:off x="229332" y="15393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0" name="yt_image_11466">
            <a:extLst>
              <a:ext uri="{FF2B5EF4-FFF2-40B4-BE49-F238E27FC236}">
                <a16:creationId xmlns:a16="http://schemas.microsoft.com/office/drawing/2014/main" id="{9BEACD95-8E34-3A71-B195-82CD458BB36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77185"/>
          <a:stretch/>
        </p:blipFill>
        <p:spPr bwMode="auto">
          <a:xfrm>
            <a:off x="540000" y="4085792"/>
            <a:ext cx="1091504" cy="113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EC26324-E2B5-3F7B-024A-BC1B5ADD27B6}"/>
              </a:ext>
            </a:extLst>
          </p:cNvPr>
          <p:cNvSpPr txBox="1"/>
          <p:nvPr/>
        </p:nvSpPr>
        <p:spPr>
          <a:xfrm>
            <a:off x="5839268" y="34256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2" name="yt_image_11466">
            <a:extLst>
              <a:ext uri="{FF2B5EF4-FFF2-40B4-BE49-F238E27FC236}">
                <a16:creationId xmlns:a16="http://schemas.microsoft.com/office/drawing/2014/main" id="{10E79884-341B-8C3E-6994-B77B0B6EE03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24105" r="50308"/>
          <a:stretch/>
        </p:blipFill>
        <p:spPr bwMode="auto">
          <a:xfrm>
            <a:off x="2619333" y="4085792"/>
            <a:ext cx="1224137" cy="113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1466">
            <a:extLst>
              <a:ext uri="{FF2B5EF4-FFF2-40B4-BE49-F238E27FC236}">
                <a16:creationId xmlns:a16="http://schemas.microsoft.com/office/drawing/2014/main" id="{133B1B97-DE3C-F73D-9638-1270812943D3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1176" r="24741"/>
          <a:stretch/>
        </p:blipFill>
        <p:spPr bwMode="auto">
          <a:xfrm>
            <a:off x="4779574" y="4085792"/>
            <a:ext cx="1152128" cy="113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1466">
            <a:extLst>
              <a:ext uri="{FF2B5EF4-FFF2-40B4-BE49-F238E27FC236}">
                <a16:creationId xmlns:a16="http://schemas.microsoft.com/office/drawing/2014/main" id="{0F1CF78F-33C1-E907-03BA-B2B3D026320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78504"/>
          <a:stretch/>
        </p:blipFill>
        <p:spPr bwMode="auto">
          <a:xfrm>
            <a:off x="6939814" y="4085792"/>
            <a:ext cx="1028394" cy="113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" name="yt_shape_11468"/>
          <p:cNvSpPr txBox="1"/>
          <p:nvPr/>
        </p:nvSpPr>
        <p:spPr>
          <a:xfrm>
            <a:off x="540000" y="900000"/>
            <a:ext cx="68480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利用二次函数图象确定系数之间的关系</a:t>
            </a:r>
          </a:p>
        </p:txBody>
      </p:sp>
      <p:sp>
        <p:nvSpPr>
          <p:cNvPr id="11469" name="yt_shape_11469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73" name="yt_table_1147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391624"/>
              </p:ext>
            </p:extLst>
          </p:nvPr>
        </p:nvGraphicFramePr>
        <p:xfrm>
          <a:off x="540000" y="2507624"/>
          <a:ext cx="8876666" cy="848742"/>
        </p:xfrm>
        <a:graphic>
          <a:graphicData uri="http://schemas.openxmlformats.org/drawingml/2006/table">
            <a:tbl>
              <a:tblPr/>
              <a:tblGrid>
                <a:gridCol w="4849285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4027381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grpSp>
        <p:nvGrpSpPr>
          <p:cNvPr id="11470" name="yt_shape_11470_skip" title="H_129.24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84153" y="2492896"/>
            <a:ext cx="1365631" cy="1641456"/>
            <a:chOff x="0" y="0"/>
            <a:chExt cx="1365631" cy="1641456"/>
          </a:xfrm>
        </p:grpSpPr>
        <p:pic>
          <p:nvPicPr>
            <p:cNvPr id="2" name="yt_image_1147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5631" cy="1245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2" name="yt_shape_11472"/>
            <p:cNvSpPr txBox="1"/>
            <p:nvPr/>
          </p:nvSpPr>
          <p:spPr>
            <a:xfrm>
              <a:off x="149534" y="12814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129358">
            <a:extLst>
              <a:ext uri="{FF2B5EF4-FFF2-40B4-BE49-F238E27FC236}">
                <a16:creationId xmlns:a16="http://schemas.microsoft.com/office/drawing/2014/main" id="{F4250A59-771F-05FE-1439-8B1D8248B22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6F580E-30F8-9C5D-2E4E-6F6BC270047A}"/>
              </a:ext>
            </a:extLst>
          </p:cNvPr>
          <p:cNvSpPr txBox="1"/>
          <p:nvPr/>
        </p:nvSpPr>
        <p:spPr>
          <a:xfrm>
            <a:off x="9101982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475">
            <a:extLst>
              <a:ext uri="{FF2B5EF4-FFF2-40B4-BE49-F238E27FC236}">
                <a16:creationId xmlns:a16="http://schemas.microsoft.com/office/drawing/2014/main" id="{03BC54E7-9FE1-B862-E7D7-0E781AAEABD7}"/>
              </a:ext>
            </a:extLst>
          </p:cNvPr>
          <p:cNvSpPr txBox="1"/>
          <p:nvPr/>
        </p:nvSpPr>
        <p:spPr>
          <a:xfrm>
            <a:off x="540119" y="4269648"/>
            <a:ext cx="1153254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｜＋｜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6" name="yt_table_11479_skip" title="H_33.41504">
            <a:extLst>
              <a:ext uri="{FF2B5EF4-FFF2-40B4-BE49-F238E27FC236}">
                <a16:creationId xmlns:a16="http://schemas.microsoft.com/office/drawing/2014/main" id="{3A902711-179A-2F7C-463B-13EA26A3BC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645116"/>
              </p:ext>
            </p:extLst>
          </p:nvPr>
        </p:nvGraphicFramePr>
        <p:xfrm>
          <a:off x="540000" y="4926440"/>
          <a:ext cx="8364312" cy="424371"/>
        </p:xfrm>
        <a:graphic>
          <a:graphicData uri="http://schemas.openxmlformats.org/drawingml/2006/table">
            <a:tbl>
              <a:tblPr/>
              <a:tblGrid>
                <a:gridCol w="235480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481949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2338345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1189218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</a:tbl>
          </a:graphicData>
        </a:graphic>
      </p:graphicFrame>
      <p:grpSp>
        <p:nvGrpSpPr>
          <p:cNvPr id="7" name="yt_shape_11476_skip" title="H_142.20851">
            <a:extLst>
              <a:ext uri="{FF2B5EF4-FFF2-40B4-BE49-F238E27FC236}">
                <a16:creationId xmlns:a16="http://schemas.microsoft.com/office/drawing/2014/main" id="{7FA5A579-B9AF-4D1E-421D-BFA30CF377F3}"/>
              </a:ext>
            </a:extLst>
          </p:cNvPr>
          <p:cNvGrpSpPr/>
          <p:nvPr/>
        </p:nvGrpSpPr>
        <p:grpSpPr>
          <a:xfrm>
            <a:off x="10200021" y="4869160"/>
            <a:ext cx="1449795" cy="1818359"/>
            <a:chOff x="0" y="0"/>
            <a:chExt cx="1508423" cy="1891892"/>
          </a:xfrm>
        </p:grpSpPr>
        <p:pic>
          <p:nvPicPr>
            <p:cNvPr id="8" name="yt_image_11476">
              <a:extLst>
                <a:ext uri="{FF2B5EF4-FFF2-40B4-BE49-F238E27FC236}">
                  <a16:creationId xmlns:a16="http://schemas.microsoft.com/office/drawing/2014/main" id="{17F6E5D9-9AF8-C5EA-9C5A-1D887276021D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08423" cy="1410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1478">
              <a:extLst>
                <a:ext uri="{FF2B5EF4-FFF2-40B4-BE49-F238E27FC236}">
                  <a16:creationId xmlns:a16="http://schemas.microsoft.com/office/drawing/2014/main" id="{956572FF-C12E-805C-076C-F4D33679C6A9}"/>
                </a:ext>
              </a:extLst>
            </p:cNvPr>
            <p:cNvSpPr txBox="1"/>
            <p:nvPr/>
          </p:nvSpPr>
          <p:spPr>
            <a:xfrm>
              <a:off x="136471" y="1446048"/>
              <a:ext cx="1287460" cy="44584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15EA0A3A-DC3A-9603-D27F-62CC400F08F4}"/>
              </a:ext>
            </a:extLst>
          </p:cNvPr>
          <p:cNvSpPr txBox="1"/>
          <p:nvPr/>
        </p:nvSpPr>
        <p:spPr>
          <a:xfrm>
            <a:off x="11136560" y="42063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1" name="yt_shape_114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85" name="yt_table_1148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402594"/>
              </p:ext>
            </p:extLst>
          </p:nvPr>
        </p:nvGraphicFramePr>
        <p:xfrm>
          <a:off x="540000" y="1932186"/>
          <a:ext cx="8419466" cy="848742"/>
        </p:xfrm>
        <a:graphic>
          <a:graphicData uri="http://schemas.openxmlformats.org/drawingml/2006/table">
            <a:tbl>
              <a:tblPr/>
              <a:tblGrid>
                <a:gridCol w="4688188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3731278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</a:tbl>
          </a:graphicData>
        </a:graphic>
      </p:graphicFrame>
      <p:grpSp>
        <p:nvGrpSpPr>
          <p:cNvPr id="11482" name="yt_shape_11482_skip" title="H_169.86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93715" y="1989321"/>
            <a:ext cx="1256118" cy="1871727"/>
            <a:chOff x="-12856" y="0"/>
            <a:chExt cx="1607290" cy="2395006"/>
          </a:xfrm>
        </p:grpSpPr>
        <p:pic>
          <p:nvPicPr>
            <p:cNvPr id="2" name="yt_image_1148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4434" cy="1761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84" name="yt_shape_11484"/>
            <p:cNvSpPr txBox="1"/>
            <p:nvPr/>
          </p:nvSpPr>
          <p:spPr>
            <a:xfrm>
              <a:off x="-12856" y="1797264"/>
              <a:ext cx="1594433" cy="59774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0DFA3C-D007-CDE9-21CD-3A8090920878}"/>
              </a:ext>
            </a:extLst>
          </p:cNvPr>
          <p:cNvSpPr txBox="1"/>
          <p:nvPr/>
        </p:nvSpPr>
        <p:spPr>
          <a:xfrm>
            <a:off x="80859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487">
            <a:extLst>
              <a:ext uri="{FF2B5EF4-FFF2-40B4-BE49-F238E27FC236}">
                <a16:creationId xmlns:a16="http://schemas.microsoft.com/office/drawing/2014/main" id="{F07F25E1-CFD6-F74E-7C46-F109E9173F54}"/>
              </a:ext>
            </a:extLst>
          </p:cNvPr>
          <p:cNvSpPr txBox="1"/>
          <p:nvPr/>
        </p:nvSpPr>
        <p:spPr>
          <a:xfrm>
            <a:off x="540119" y="40050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其中正确的个数是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1491_skip" title="H_33.41504">
            <a:extLst>
              <a:ext uri="{FF2B5EF4-FFF2-40B4-BE49-F238E27FC236}">
                <a16:creationId xmlns:a16="http://schemas.microsoft.com/office/drawing/2014/main" id="{54EA2F04-CB84-F758-2E21-1B04A657B8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575617"/>
              </p:ext>
            </p:extLst>
          </p:nvPr>
        </p:nvGraphicFramePr>
        <p:xfrm>
          <a:off x="540000" y="5050664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p:grpSp>
        <p:nvGrpSpPr>
          <p:cNvPr id="6" name="yt_shape_11488_skip" title="H_133.1263">
            <a:extLst>
              <a:ext uri="{FF2B5EF4-FFF2-40B4-BE49-F238E27FC236}">
                <a16:creationId xmlns:a16="http://schemas.microsoft.com/office/drawing/2014/main" id="{D74D4958-EF35-AA30-F10E-5CEA02B20E97}"/>
              </a:ext>
            </a:extLst>
          </p:cNvPr>
          <p:cNvGrpSpPr/>
          <p:nvPr/>
        </p:nvGrpSpPr>
        <p:grpSpPr>
          <a:xfrm>
            <a:off x="10398677" y="5112327"/>
            <a:ext cx="1313947" cy="1485025"/>
            <a:chOff x="-176025" y="0"/>
            <a:chExt cx="1681285" cy="1941413"/>
          </a:xfrm>
        </p:grpSpPr>
        <p:pic>
          <p:nvPicPr>
            <p:cNvPr id="7" name="yt_image_11488">
              <a:extLst>
                <a:ext uri="{FF2B5EF4-FFF2-40B4-BE49-F238E27FC236}">
                  <a16:creationId xmlns:a16="http://schemas.microsoft.com/office/drawing/2014/main" id="{65E65505-0261-674D-5073-E1917D56C312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7618" cy="1294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1490">
              <a:extLst>
                <a:ext uri="{FF2B5EF4-FFF2-40B4-BE49-F238E27FC236}">
                  <a16:creationId xmlns:a16="http://schemas.microsoft.com/office/drawing/2014/main" id="{73480A9F-EEBD-8C06-3AE1-120F6F6ABA91}"/>
                </a:ext>
              </a:extLst>
            </p:cNvPr>
            <p:cNvSpPr txBox="1"/>
            <p:nvPr/>
          </p:nvSpPr>
          <p:spPr>
            <a:xfrm>
              <a:off x="-176025" y="1330705"/>
              <a:ext cx="1681285" cy="61070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5A60829F-F0EB-EA60-8E56-3C94E79C9834}"/>
              </a:ext>
            </a:extLst>
          </p:cNvPr>
          <p:cNvSpPr txBox="1"/>
          <p:nvPr/>
        </p:nvSpPr>
        <p:spPr>
          <a:xfrm>
            <a:off x="7222382" y="44337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93" name="yt_shape_11493"/>
              <p:cNvSpPr txBox="1"/>
              <p:nvPr/>
            </p:nvSpPr>
            <p:spPr>
              <a:xfrm>
                <a:off x="540119" y="900000"/>
                <a:ext cx="11460537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有下列判断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其中正确的个数有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493" name="yt_shape_114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60537" cy="1119024"/>
              </a:xfrm>
              <a:prstGeom prst="rect">
                <a:avLst/>
              </a:prstGeom>
              <a:blipFill>
                <a:blip r:embed="rId2"/>
                <a:stretch>
                  <a:fillRect l="-1649" t="-4918" r="-1064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98" name="yt_table_11498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803709"/>
              </p:ext>
            </p:extLst>
          </p:nvPr>
        </p:nvGraphicFramePr>
        <p:xfrm>
          <a:off x="540000" y="2253360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grpSp>
        <p:nvGrpSpPr>
          <p:cNvPr id="11495" name="yt_shape_11495_skip" title="H_177.61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0758" y="2253360"/>
            <a:ext cx="1619083" cy="2255760"/>
            <a:chOff x="0" y="0"/>
            <a:chExt cx="1619083" cy="2255760"/>
          </a:xfrm>
        </p:grpSpPr>
        <p:pic>
          <p:nvPicPr>
            <p:cNvPr id="2" name="yt_image_114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9083" cy="18597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97" name="yt_shape_11497"/>
            <p:cNvSpPr txBox="1"/>
            <p:nvPr/>
          </p:nvSpPr>
          <p:spPr>
            <a:xfrm>
              <a:off x="276260" y="18957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8092EFC-0677-1724-841E-6EBE8B79A9C3}"/>
              </a:ext>
            </a:extLst>
          </p:cNvPr>
          <p:cNvSpPr txBox="1"/>
          <p:nvPr/>
        </p:nvSpPr>
        <p:spPr>
          <a:xfrm>
            <a:off x="11026294" y="14595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00" name="yt_shape_11500"/>
              <p:cNvSpPr txBox="1"/>
              <p:nvPr/>
            </p:nvSpPr>
            <p:spPr>
              <a:xfrm>
                <a:off x="540119" y="900000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对称轴为直线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则下列结论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其中正确的有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500" name="yt_shape_115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66784"/>
              </a:xfrm>
              <a:prstGeom prst="rect">
                <a:avLst/>
              </a:prstGeom>
              <a:blipFill>
                <a:blip r:embed="rId2"/>
                <a:stretch>
                  <a:fillRect l="-1701" t="-2655" r="-110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05" name="yt_table_1150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969036"/>
              </p:ext>
            </p:extLst>
          </p:nvPr>
        </p:nvGraphicFramePr>
        <p:xfrm>
          <a:off x="540000" y="3201216"/>
          <a:ext cx="3761106" cy="848742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grpSp>
        <p:nvGrpSpPr>
          <p:cNvPr id="11502" name="yt_shape_11502_skip" title="H_137.004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564" y="3201216"/>
            <a:ext cx="1737302" cy="1739952"/>
            <a:chOff x="0" y="0"/>
            <a:chExt cx="1737302" cy="1739952"/>
          </a:xfrm>
        </p:grpSpPr>
        <p:pic>
          <p:nvPicPr>
            <p:cNvPr id="2" name="yt_image_1150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7302" cy="1343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04" name="yt_shape_11504"/>
            <p:cNvSpPr txBox="1"/>
            <p:nvPr/>
          </p:nvSpPr>
          <p:spPr>
            <a:xfrm>
              <a:off x="335370" y="13799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48AA4B2-7C52-682F-C3B0-341BF50A9E68}"/>
              </a:ext>
            </a:extLst>
          </p:cNvPr>
          <p:cNvSpPr txBox="1"/>
          <p:nvPr/>
        </p:nvSpPr>
        <p:spPr>
          <a:xfrm>
            <a:off x="1059708" y="24756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7" name="yt_shape_11507"/>
          <p:cNvSpPr txBox="1"/>
          <p:nvPr/>
        </p:nvSpPr>
        <p:spPr>
          <a:xfrm>
            <a:off x="540000" y="900000"/>
            <a:ext cx="68480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利用二次函数图象求二次函数的解析式</a:t>
            </a:r>
          </a:p>
        </p:txBody>
      </p:sp>
      <p:sp>
        <p:nvSpPr>
          <p:cNvPr id="11508" name="yt_shape_11508"/>
          <p:cNvSpPr txBox="1"/>
          <p:nvPr/>
        </p:nvSpPr>
        <p:spPr>
          <a:xfrm>
            <a:off x="540119" y="139687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平面直角坐标系中的二次函数图象所对应的函数解析式可能为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510" name="yt_table_11510_skip" title="H_199.2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320727"/>
                  </p:ext>
                </p:extLst>
              </p:nvPr>
            </p:nvGraphicFramePr>
            <p:xfrm>
              <a:off x="540000" y="1906256"/>
              <a:ext cx="3590925" cy="2530856"/>
            </p:xfrm>
            <a:graphic>
              <a:graphicData uri="http://schemas.openxmlformats.org/drawingml/2006/table">
                <a:tbl>
                  <a:tblPr/>
                  <a:tblGrid>
                    <a:gridCol w="3590925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510" name="yt_table_11510_skip" title="H_199.2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320727"/>
                  </p:ext>
                </p:extLst>
              </p:nvPr>
            </p:nvGraphicFramePr>
            <p:xfrm>
              <a:off x="540000" y="1906256"/>
              <a:ext cx="3590925" cy="2530856"/>
            </p:xfrm>
            <a:graphic>
              <a:graphicData uri="http://schemas.openxmlformats.org/drawingml/2006/table">
                <a:tbl>
                  <a:tblPr/>
                  <a:tblGrid>
                    <a:gridCol w="3590925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000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0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509" name="yt_image_11509_skip" title="H_126.997795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7708" y="1906256"/>
            <a:ext cx="1692147" cy="161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29406">
            <a:extLst>
              <a:ext uri="{FF2B5EF4-FFF2-40B4-BE49-F238E27FC236}">
                <a16:creationId xmlns:a16="http://schemas.microsoft.com/office/drawing/2014/main" id="{0B417CC1-E481-DDEB-3069-D5BE1CF6895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F8B80D-058F-294E-2ABE-7EB2948E650F}"/>
              </a:ext>
            </a:extLst>
          </p:cNvPr>
          <p:cNvSpPr txBox="1"/>
          <p:nvPr/>
        </p:nvSpPr>
        <p:spPr>
          <a:xfrm>
            <a:off x="10660907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1" name="yt_shape_11511"/>
              <p:cNvSpPr txBox="1"/>
              <p:nvPr/>
            </p:nvSpPr>
            <p:spPr>
              <a:xfrm>
                <a:off x="540119" y="900000"/>
                <a:ext cx="11111999" cy="16065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恩施州中考改编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一个二次函数的图象经过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则这个二次函数的解析式是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11" name="yt_shape_11511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6530"/>
              </a:xfrm>
              <a:prstGeom prst="rect">
                <a:avLst/>
              </a:prstGeom>
              <a:blipFill>
                <a:blip r:embed="rId2"/>
                <a:stretch>
                  <a:fillRect l="-1701" t="-4563" r="-1372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16" name="yt_shape_11516"/>
          <p:cNvSpPr txBox="1"/>
          <p:nvPr/>
        </p:nvSpPr>
        <p:spPr>
          <a:xfrm>
            <a:off x="540000" y="464839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13" name="yt_shape_11513" title="H_148.68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8915" y="2709682"/>
            <a:ext cx="1514169" cy="1888344"/>
            <a:chOff x="0" y="0"/>
            <a:chExt cx="1514169" cy="1888344"/>
          </a:xfrm>
        </p:grpSpPr>
        <p:pic>
          <p:nvPicPr>
            <p:cNvPr id="2" name="yt_image_1151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4169" cy="1492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15" name="yt_shape_11515"/>
            <p:cNvSpPr txBox="1"/>
            <p:nvPr/>
          </p:nvSpPr>
          <p:spPr>
            <a:xfrm>
              <a:off x="147620" y="15283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840C421-3D39-2205-268F-E8BA96A68F31}"/>
                  </a:ext>
                </a:extLst>
              </p:cNvPr>
              <p:cNvSpPr txBox="1"/>
              <p:nvPr/>
            </p:nvSpPr>
            <p:spPr>
              <a:xfrm>
                <a:off x="3498108" y="1723220"/>
                <a:ext cx="2748661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6840C421-3D39-2205-268F-E8BA96A68F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108" y="1723220"/>
                <a:ext cx="2748661" cy="680098"/>
              </a:xfrm>
              <a:prstGeom prst="rect">
                <a:avLst/>
              </a:prstGeom>
              <a:blipFill>
                <a:blip r:embed="rId4"/>
                <a:stretch>
                  <a:fillRect l="-3548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7" name="yt_shape_11517"/>
          <p:cNvSpPr txBox="1"/>
          <p:nvPr/>
        </p:nvSpPr>
        <p:spPr>
          <a:xfrm>
            <a:off x="540000" y="900000"/>
            <a:ext cx="9002464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利用一次函数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二次函数图象解一元二次方程或不等式</a:t>
            </a:r>
          </a:p>
        </p:txBody>
      </p:sp>
      <p:sp>
        <p:nvSpPr>
          <p:cNvPr id="11518" name="yt_shape_11518"/>
          <p:cNvSpPr txBox="1"/>
          <p:nvPr/>
        </p:nvSpPr>
        <p:spPr>
          <a:xfrm>
            <a:off x="540119" y="1396872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22" name="yt_table_11522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202669"/>
              </p:ext>
            </p:extLst>
          </p:nvPr>
        </p:nvGraphicFramePr>
        <p:xfrm>
          <a:off x="540000" y="1988840"/>
          <a:ext cx="2751138" cy="1697484"/>
        </p:xfrm>
        <a:graphic>
          <a:graphicData uri="http://schemas.openxmlformats.org/drawingml/2006/table">
            <a:tbl>
              <a:tblPr/>
              <a:tblGrid>
                <a:gridCol w="2751138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</a:tbl>
          </a:graphicData>
        </a:graphic>
      </p:graphicFrame>
      <p:grpSp>
        <p:nvGrpSpPr>
          <p:cNvPr id="11519" name="yt_shape_11519_skip" title="H_149.55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7206" y="1988840"/>
            <a:ext cx="1582626" cy="1899360"/>
            <a:chOff x="0" y="0"/>
            <a:chExt cx="1582626" cy="1899360"/>
          </a:xfrm>
        </p:grpSpPr>
        <p:pic>
          <p:nvPicPr>
            <p:cNvPr id="2" name="yt_image_1151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2626" cy="150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21" name="yt_shape_11521"/>
            <p:cNvSpPr txBox="1"/>
            <p:nvPr/>
          </p:nvSpPr>
          <p:spPr>
            <a:xfrm>
              <a:off x="181849" y="153936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129439">
            <a:extLst>
              <a:ext uri="{FF2B5EF4-FFF2-40B4-BE49-F238E27FC236}">
                <a16:creationId xmlns:a16="http://schemas.microsoft.com/office/drawing/2014/main" id="{B2ABC6C4-956F-52F2-2F94-4BA749C191D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986F6E-E4AA-9F47-8E44-7DA90BA3A1B6}"/>
              </a:ext>
            </a:extLst>
          </p:cNvPr>
          <p:cNvSpPr txBox="1"/>
          <p:nvPr/>
        </p:nvSpPr>
        <p:spPr>
          <a:xfrm>
            <a:off x="10992544" y="13460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1250</Words>
  <Application>Microsoft Office PowerPoint</Application>
  <PresentationFormat>宽屏</PresentationFormat>
  <Paragraphs>102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43</cp:revision>
  <dcterms:created xsi:type="dcterms:W3CDTF">2023-05-05T05:33:04Z</dcterms:created>
  <dcterms:modified xsi:type="dcterms:W3CDTF">2023-05-13T18:39:20Z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