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70" r:id="rId5"/>
    <p:sldId id="371" r:id="rId6"/>
    <p:sldId id="372" r:id="rId7"/>
    <p:sldId id="375" r:id="rId8"/>
    <p:sldId id="376" r:id="rId9"/>
    <p:sldId id="378" r:id="rId10"/>
    <p:sldId id="381" r:id="rId11"/>
    <p:sldId id="382" r:id="rId12"/>
    <p:sldId id="394" r:id="rId13"/>
    <p:sldId id="384" r:id="rId14"/>
    <p:sldId id="386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7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0" name="yt_shape_1378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b516b53d-19d4-49cc-bf5c-2ac82e714c32.png&quot;}"/>
            </a:endParaRPr>
          </a:p>
        </p:txBody>
      </p:sp>
      <p:sp>
        <p:nvSpPr>
          <p:cNvPr id="13781" name="yt_shape_13781"/>
          <p:cNvSpPr txBox="1"/>
          <p:nvPr/>
        </p:nvSpPr>
        <p:spPr>
          <a:xfrm>
            <a:off x="540119" y="1661817"/>
            <a:ext cx="1138852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经过圆外一点作圆的切线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这点和切点之间的线段的长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叫做这点到圆的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切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      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782" name="yt_shape_13782"/>
          <p:cNvSpPr txBox="1"/>
          <p:nvPr/>
        </p:nvSpPr>
        <p:spPr>
          <a:xfrm>
            <a:off x="540119" y="21709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从圆外一点可以引圆的两条切线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它们的切线长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这一点和圆心的连线平分两条切线的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夹角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783" name="yt_shape_13783"/>
          <p:cNvSpPr txBox="1"/>
          <p:nvPr/>
        </p:nvSpPr>
        <p:spPr>
          <a:xfrm>
            <a:off x="540119" y="31304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与三角形各边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都相切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的圆叫三角形的内切圆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内切圆的圆心是三角形三条角平分线的交点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叫做三角形的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内心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315840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60496" y="1591524"/>
            <a:ext cx="9285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切线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长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60507" y="212416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88508" y="259965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夹角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88508" y="308360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都相切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17308" y="355908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内心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0" name="yt_shape_1386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1f694a3a-bdc5-4563-acde-359a9c103a14.png&quot;}"/>
            </a:endParaRPr>
          </a:p>
        </p:txBody>
      </p:sp>
      <p:sp>
        <p:nvSpPr>
          <p:cNvPr id="13861" name="yt_shape_13861"/>
          <p:cNvSpPr txBox="1"/>
          <p:nvPr/>
        </p:nvSpPr>
        <p:spPr>
          <a:xfrm>
            <a:off x="540119" y="1661816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分别与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862" name="yt_shape_13862"/>
          <p:cNvSpPr txBox="1"/>
          <p:nvPr/>
        </p:nvSpPr>
        <p:spPr>
          <a:xfrm>
            <a:off x="540000" y="2492896"/>
            <a:ext cx="417582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316009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863"/>
              <p:cNvSpPr txBox="1"/>
              <p:nvPr/>
            </p:nvSpPr>
            <p:spPr>
              <a:xfrm>
                <a:off x="540119" y="2924944"/>
                <a:ext cx="8254422" cy="37806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分别与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相切于点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DCB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BOM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MN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NMC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BOM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的半径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的切线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38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24944"/>
                <a:ext cx="8254422" cy="3780650"/>
              </a:xfrm>
              <a:prstGeom prst="rect">
                <a:avLst/>
              </a:prstGeom>
              <a:blipFill rotWithShape="1">
                <a:blip r:embed="rId2"/>
                <a:stretch>
                  <a:fillRect l="-4" t="-4" r="5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38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71465" y="2708920"/>
            <a:ext cx="2584166" cy="1588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7" name="yt_shape_13867"/>
          <p:cNvSpPr txBox="1"/>
          <p:nvPr/>
        </p:nvSpPr>
        <p:spPr>
          <a:xfrm>
            <a:off x="540000" y="900000"/>
            <a:ext cx="65338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868"/>
              <p:cNvSpPr txBox="1"/>
              <p:nvPr/>
            </p:nvSpPr>
            <p:spPr>
              <a:xfrm>
                <a:off x="540000" y="1531667"/>
                <a:ext cx="6078780" cy="32939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是直角三角形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·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2cm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的半径为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2cm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38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078780" cy="3293979"/>
              </a:xfrm>
              <a:prstGeom prst="rect">
                <a:avLst/>
              </a:prstGeom>
              <a:blipFill rotWithShape="1">
                <a:blip r:embed="rId1"/>
                <a:stretch>
                  <a:fillRect l="-4" t="-1" r="-916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70" name="yt_image_138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1647" y="1124744"/>
            <a:ext cx="2320352" cy="1426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72" name="yt_image_138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12296" y="2734045"/>
            <a:ext cx="2237733" cy="142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4" name="yt_shape_13874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00251fce-5a37-4674-b968-095876bac20f.png&quot;}"/>
            </a:endParaRPr>
          </a:p>
        </p:txBody>
      </p:sp>
      <p:sp>
        <p:nvSpPr>
          <p:cNvPr id="13875" name="yt_shape_13875"/>
          <p:cNvSpPr txBox="1"/>
          <p:nvPr/>
        </p:nvSpPr>
        <p:spPr>
          <a:xfrm>
            <a:off x="4018508" y="1415723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题变式与拓展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876" name="yt_shape_13876"/>
          <p:cNvSpPr txBox="1"/>
          <p:nvPr/>
        </p:nvSpPr>
        <p:spPr>
          <a:xfrm>
            <a:off x="540000" y="1895026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【变式训练】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877" name="yt_shape_13877"/>
          <p:cNvSpPr txBox="1"/>
          <p:nvPr/>
        </p:nvSpPr>
        <p:spPr>
          <a:xfrm>
            <a:off x="540119" y="2374329"/>
            <a:ext cx="1146040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的内切圆半径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881" name="yt_shape_13881"/>
          <p:cNvSpPr txBox="1"/>
          <p:nvPr/>
        </p:nvSpPr>
        <p:spPr>
          <a:xfrm>
            <a:off x="540000" y="51942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3878" name="yt_shape_13878" title="H_130.5241"/>
          <p:cNvGrpSpPr/>
          <p:nvPr/>
        </p:nvGrpSpPr>
        <p:grpSpPr>
          <a:xfrm>
            <a:off x="5317706" y="2996952"/>
            <a:ext cx="1556587" cy="1657656"/>
            <a:chOff x="0" y="0"/>
            <a:chExt cx="1556587" cy="1657656"/>
          </a:xfrm>
        </p:grpSpPr>
        <p:pic>
          <p:nvPicPr>
            <p:cNvPr id="2" name="yt_image_13878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556587" cy="1261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80" name="yt_shape_13880"/>
            <p:cNvSpPr txBox="1"/>
            <p:nvPr/>
          </p:nvSpPr>
          <p:spPr>
            <a:xfrm>
              <a:off x="245012" y="12976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31604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41260"/>
            <a:ext cx="5334064" cy="3779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136560" y="232354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2" name="yt_shape_1388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的内切圆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分别相切于点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886" name="yt_shape_13886"/>
          <p:cNvSpPr txBox="1"/>
          <p:nvPr/>
        </p:nvSpPr>
        <p:spPr>
          <a:xfrm>
            <a:off x="540000" y="37088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3883" name="yt_shape_13883" title="H_129.6567"/>
          <p:cNvGrpSpPr/>
          <p:nvPr/>
        </p:nvGrpSpPr>
        <p:grpSpPr>
          <a:xfrm>
            <a:off x="5323546" y="2011799"/>
            <a:ext cx="1544907" cy="1646640"/>
            <a:chOff x="0" y="0"/>
            <a:chExt cx="1544907" cy="1646640"/>
          </a:xfrm>
        </p:grpSpPr>
        <p:pic>
          <p:nvPicPr>
            <p:cNvPr id="2" name="yt_image_1388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544907" cy="1250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85" name="yt_shape_13885"/>
            <p:cNvSpPr txBox="1"/>
            <p:nvPr/>
          </p:nvSpPr>
          <p:spPr>
            <a:xfrm>
              <a:off x="239172" y="12866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457582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887"/>
          <p:cNvSpPr txBox="1"/>
          <p:nvPr/>
        </p:nvSpPr>
        <p:spPr>
          <a:xfrm>
            <a:off x="540000" y="3735477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【拓展训练】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888"/>
              <p:cNvSpPr txBox="1"/>
              <p:nvPr/>
            </p:nvSpPr>
            <p:spPr>
              <a:xfrm>
                <a:off x="540119" y="4214780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的内心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yt_shape_138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14780"/>
                <a:ext cx="11111999" cy="945708"/>
              </a:xfrm>
              <a:prstGeom prst="rect">
                <a:avLst/>
              </a:prstGeom>
              <a:blipFill rotWithShape="1">
                <a:blip r:embed="rId2"/>
                <a:stretch>
                  <a:fillRect l="-3" t="-30" r="5" b="-1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38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7924" y="5363640"/>
            <a:ext cx="1576150" cy="130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1059708" y="4653136"/>
                <a:ext cx="1173989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4653136"/>
                <a:ext cx="1173989" cy="519634"/>
              </a:xfrm>
              <a:prstGeom prst="rect">
                <a:avLst/>
              </a:prstGeom>
              <a:blipFill rotWithShape="1">
                <a:blip r:embed="rId4"/>
                <a:stretch>
                  <a:fillRect l="-45" t="-94" r="34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4" name="yt_shape_13784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8b6b04c8-6a7d-4a3a-8216-e3ea6a2b98ff.png&quot;}"/>
            </a:endParaRPr>
          </a:p>
        </p:txBody>
      </p:sp>
      <p:sp>
        <p:nvSpPr>
          <p:cNvPr id="13785" name="yt_shape_13785"/>
          <p:cNvSpPr txBox="1"/>
          <p:nvPr/>
        </p:nvSpPr>
        <p:spPr>
          <a:xfrm>
            <a:off x="540000" y="1670985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切线长定理及其应用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786" name="yt_shape_13786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切点分别为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的延长线交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下列结论不一定成立的是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790" name="yt_table_13790_skip" title="H_66.83008"/>
          <p:cNvGraphicFramePr>
            <a:graphicFrameLocks noGrp="1"/>
          </p:cNvGraphicFramePr>
          <p:nvPr/>
        </p:nvGraphicFramePr>
        <p:xfrm>
          <a:off x="540000" y="3301896"/>
          <a:ext cx="5993130" cy="848742"/>
        </p:xfrm>
        <a:graphic>
          <a:graphicData uri="http://schemas.openxmlformats.org/drawingml/2006/table">
            <a:tbl>
              <a:tblPr/>
              <a:tblGrid>
                <a:gridCol w="2954655"/>
                <a:gridCol w="3038475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PA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PB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BPD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APD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PD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PC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CD</a:t>
                      </a:r>
                      <a:endParaRPr lang="en-US" altLang="zh-CN" sz="2400" b="0" i="1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3787" name="yt_shape_13787_skip" title="H_146.0863"/>
          <p:cNvGrpSpPr/>
          <p:nvPr/>
        </p:nvGrpSpPr>
        <p:grpSpPr>
          <a:xfrm>
            <a:off x="9895436" y="3301896"/>
            <a:ext cx="1754433" cy="1855296"/>
            <a:chOff x="0" y="0"/>
            <a:chExt cx="1754433" cy="1855296"/>
          </a:xfrm>
        </p:grpSpPr>
        <p:pic>
          <p:nvPicPr>
            <p:cNvPr id="2" name="yt_image_13787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754433" cy="1459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89" name="yt_shape_13789"/>
            <p:cNvSpPr txBox="1"/>
            <p:nvPr/>
          </p:nvSpPr>
          <p:spPr>
            <a:xfrm>
              <a:off x="343935" y="14952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31586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88831588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25408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2" name="yt_shape_1379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796" name="yt_shape_13796"/>
          <p:cNvSpPr txBox="1"/>
          <p:nvPr/>
        </p:nvSpPr>
        <p:spPr>
          <a:xfrm>
            <a:off x="540000" y="36706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3793" name="yt_shape_13793" title="H_126.6463"/>
          <p:cNvGrpSpPr/>
          <p:nvPr/>
        </p:nvGrpSpPr>
        <p:grpSpPr>
          <a:xfrm>
            <a:off x="5196911" y="2011799"/>
            <a:ext cx="1798176" cy="1608408"/>
            <a:chOff x="0" y="0"/>
            <a:chExt cx="1798176" cy="1608408"/>
          </a:xfrm>
        </p:grpSpPr>
        <p:pic>
          <p:nvPicPr>
            <p:cNvPr id="2" name="yt_image_1379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798176" cy="1212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95" name="yt_shape_13795"/>
            <p:cNvSpPr txBox="1"/>
            <p:nvPr/>
          </p:nvSpPr>
          <p:spPr>
            <a:xfrm>
              <a:off x="365807" y="12484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345583" y="132868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7" name="yt_shape_1379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为了测量一个圆形铁环的半径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某同学采用了如下办法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将铁环平放在水平桌面上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用一个锐角为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的三角板和一个刻度尺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按如图所示的方法得到相关数据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进而可求得铁环的半径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若三角板与圆相切且测得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求铁环的半径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798" name="yt_image_1379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663952" y="2380950"/>
            <a:ext cx="1987929" cy="169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800"/>
          <p:cNvSpPr txBox="1"/>
          <p:nvPr/>
        </p:nvSpPr>
        <p:spPr>
          <a:xfrm>
            <a:off x="540000" y="2426807"/>
            <a:ext cx="42752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设圆心为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OP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3801"/>
          <p:cNvSpPr txBox="1"/>
          <p:nvPr/>
        </p:nvSpPr>
        <p:spPr>
          <a:xfrm>
            <a:off x="540000" y="2906110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三角板有一个锐角为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3802"/>
          <p:cNvSpPr txBox="1"/>
          <p:nvPr/>
        </p:nvSpPr>
        <p:spPr>
          <a:xfrm>
            <a:off x="540000" y="3385413"/>
            <a:ext cx="22510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PAO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3803"/>
          <p:cNvSpPr txBox="1"/>
          <p:nvPr/>
        </p:nvSpPr>
        <p:spPr>
          <a:xfrm>
            <a:off x="540000" y="3864716"/>
            <a:ext cx="26645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相切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yt_shape_13804"/>
          <p:cNvSpPr txBox="1"/>
          <p:nvPr/>
        </p:nvSpPr>
        <p:spPr>
          <a:xfrm>
            <a:off x="540000" y="4344019"/>
            <a:ext cx="45416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OPA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805"/>
              <p:cNvSpPr txBox="1"/>
              <p:nvPr/>
            </p:nvSpPr>
            <p:spPr>
              <a:xfrm>
                <a:off x="540000" y="4823322"/>
                <a:ext cx="619291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7" name="yt_shape_138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23322"/>
                <a:ext cx="6192914" cy="465577"/>
              </a:xfrm>
              <a:prstGeom prst="rect">
                <a:avLst/>
              </a:prstGeom>
              <a:blipFill rotWithShape="1">
                <a:blip r:embed="rId2"/>
                <a:stretch>
                  <a:fillRect l="-4" t="-107" r="-1538" b="-4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807"/>
              <p:cNvSpPr txBox="1"/>
              <p:nvPr/>
            </p:nvSpPr>
            <p:spPr>
              <a:xfrm>
                <a:off x="540000" y="5339687"/>
                <a:ext cx="320934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即铁环的半径为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" name="yt_shape_138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39687"/>
                <a:ext cx="3209340" cy="465577"/>
              </a:xfrm>
              <a:prstGeom prst="rect">
                <a:avLst/>
              </a:prstGeom>
              <a:blipFill rotWithShape="1">
                <a:blip r:embed="rId3"/>
                <a:stretch>
                  <a:fillRect l="-8" t="-130" r="-3809" b="-4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38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95878" y="4292065"/>
            <a:ext cx="1724076" cy="144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1" name="yt_shape_13811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三角形的内切圆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812" name="yt_shape_13812"/>
          <p:cNvSpPr txBox="1"/>
          <p:nvPr/>
        </p:nvSpPr>
        <p:spPr>
          <a:xfrm>
            <a:off x="540000" y="1396872"/>
            <a:ext cx="81240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的内切圆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816" name="yt_table_13816_skip" title="H_133.66016"/>
          <p:cNvGraphicFramePr>
            <a:graphicFrameLocks noGrp="1"/>
          </p:cNvGraphicFramePr>
          <p:nvPr/>
        </p:nvGraphicFramePr>
        <p:xfrm>
          <a:off x="540000" y="2091556"/>
          <a:ext cx="4614863" cy="1697484"/>
        </p:xfrm>
        <a:graphic>
          <a:graphicData uri="http://schemas.openxmlformats.org/drawingml/2006/table">
            <a:tbl>
              <a:tblPr/>
              <a:tblGrid>
                <a:gridCol w="46148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三条边的垂直平分线的交点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三条角平分线的交点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三条中线的交点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三条高的交点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3813" name="yt_shape_13813_skip" title="H_121.49291"/>
          <p:cNvGrpSpPr/>
          <p:nvPr/>
        </p:nvGrpSpPr>
        <p:grpSpPr>
          <a:xfrm>
            <a:off x="9723779" y="2091556"/>
            <a:ext cx="1926129" cy="1542960"/>
            <a:chOff x="0" y="0"/>
            <a:chExt cx="1926129" cy="1542960"/>
          </a:xfrm>
        </p:grpSpPr>
        <p:pic>
          <p:nvPicPr>
            <p:cNvPr id="2" name="yt_image_1381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926129" cy="1146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15" name="yt_shape_13815"/>
            <p:cNvSpPr txBox="1"/>
            <p:nvPr/>
          </p:nvSpPr>
          <p:spPr>
            <a:xfrm>
              <a:off x="429783" y="11829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31592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82639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818"/>
          <p:cNvSpPr txBox="1"/>
          <p:nvPr/>
        </p:nvSpPr>
        <p:spPr>
          <a:xfrm>
            <a:off x="540119" y="3852328"/>
            <a:ext cx="113883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内切于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切点分别为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grpSp>
        <p:nvGrpSpPr>
          <p:cNvPr id="6" name="yt_shape_13819" title="H_155.1685"/>
          <p:cNvGrpSpPr/>
          <p:nvPr/>
        </p:nvGrpSpPr>
        <p:grpSpPr>
          <a:xfrm>
            <a:off x="5273202" y="4482696"/>
            <a:ext cx="1645594" cy="1970640"/>
            <a:chOff x="0" y="0"/>
            <a:chExt cx="1645594" cy="1970640"/>
          </a:xfrm>
        </p:grpSpPr>
        <p:pic>
          <p:nvPicPr>
            <p:cNvPr id="7" name="yt_image_138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45594" cy="1574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3821"/>
            <p:cNvSpPr txBox="1"/>
            <p:nvPr/>
          </p:nvSpPr>
          <p:spPr>
            <a:xfrm>
              <a:off x="289516" y="16106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0992544" y="3807593"/>
            <a:ext cx="6593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3" name="yt_shape_13823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的内切圆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BOC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spc="15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824" name="yt_image_1382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925427" y="1988840"/>
            <a:ext cx="1726691" cy="141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826"/>
              <p:cNvSpPr txBox="1"/>
              <p:nvPr/>
            </p:nvSpPr>
            <p:spPr>
              <a:xfrm>
                <a:off x="540000" y="1932270"/>
                <a:ext cx="8925520" cy="3224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的内切圆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平分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平分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125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38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32270"/>
                <a:ext cx="8925520" cy="3224922"/>
              </a:xfrm>
              <a:prstGeom prst="rect">
                <a:avLst/>
              </a:prstGeom>
              <a:blipFill rotWithShape="1">
                <a:blip r:embed="rId2"/>
                <a:stretch>
                  <a:fillRect l="-3" t="-19" r="-738" b="-9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8" name="yt_shape_13828"/>
          <p:cNvSpPr txBox="1"/>
          <p:nvPr/>
        </p:nvSpPr>
        <p:spPr>
          <a:xfrm>
            <a:off x="540000" y="9000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考虑问题不全面致错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829" name="yt_shape_13829"/>
          <p:cNvSpPr txBox="1"/>
          <p:nvPr>
            <p:custDataLst>
              <p:tags r:id="rId1"/>
            </p:custDataLst>
          </p:nvPr>
        </p:nvSpPr>
        <p:spPr>
          <a:xfrm>
            <a:off x="494399" y="15972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切点分别是点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上异于点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13830" name="yt_image_13830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7513" y="2709029"/>
            <a:ext cx="1925532" cy="128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736801" y="2025912"/>
            <a:ext cx="21499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2" name="yt_shape_13832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d51c59db-d53a-4ac8-a415-5d09d964355c.png&quot;}"/>
            </a:endParaRPr>
          </a:p>
        </p:txBody>
      </p:sp>
      <p:sp>
        <p:nvSpPr>
          <p:cNvPr id="13833" name="yt_shape_13833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济宁市中考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的内心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37" name="yt_table_13837_skip" title="H_36.30504"/>
              <p:cNvGraphicFramePr>
                <a:graphicFrameLocks noGrp="1"/>
              </p:cNvGraphicFramePr>
              <p:nvPr/>
            </p:nvGraphicFramePr>
            <p:xfrm>
              <a:off x="540000" y="2792736"/>
              <a:ext cx="7937120" cy="461074"/>
            </p:xfrm>
            <a:graphic>
              <a:graphicData uri="http://schemas.openxmlformats.org/drawingml/2006/table">
                <a:tbl>
                  <a:tblPr/>
                  <a:tblGrid>
                    <a:gridCol w="2410270"/>
                    <a:gridCol w="2392807"/>
                    <a:gridCol w="2024380"/>
                    <a:gridCol w="1109663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4</a:t>
                          </a:r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3837" name="yt_table_13837_skip" title="H_36.30504"/>
              <p:cNvGraphicFramePr>
                <a:graphicFrameLocks noGrp="1"/>
              </p:cNvGraphicFramePr>
              <p:nvPr/>
            </p:nvGraphicFramePr>
            <p:xfrm>
              <a:off x="540000" y="2792736"/>
              <a:ext cx="7937120" cy="461074"/>
            </p:xfrm>
            <a:graphic>
              <a:graphicData uri="http://schemas.openxmlformats.org/drawingml/2006/table">
                <a:tbl>
                  <a:tblPr/>
                  <a:tblGrid>
                    <a:gridCol w="2410270"/>
                    <a:gridCol w="2392807"/>
                    <a:gridCol w="2024380"/>
                    <a:gridCol w="1109663"/>
                  </a:tblGrid>
                  <a:tr h="4870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4</a:t>
                          </a:r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3834" name="yt_shape_13834_skip" title="H_152.15811"/>
          <p:cNvGrpSpPr/>
          <p:nvPr/>
        </p:nvGrpSpPr>
        <p:grpSpPr>
          <a:xfrm>
            <a:off x="9933021" y="2792736"/>
            <a:ext cx="1716840" cy="1932408"/>
            <a:chOff x="0" y="0"/>
            <a:chExt cx="1716840" cy="1932408"/>
          </a:xfrm>
        </p:grpSpPr>
        <p:pic>
          <p:nvPicPr>
            <p:cNvPr id="2" name="yt_image_1383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6840" cy="1536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36" name="yt_shape_13836"/>
            <p:cNvSpPr txBox="1"/>
            <p:nvPr/>
          </p:nvSpPr>
          <p:spPr>
            <a:xfrm>
              <a:off x="325139" y="15724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31596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63308" y="2081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838"/>
          <p:cNvSpPr txBox="1"/>
          <p:nvPr/>
        </p:nvSpPr>
        <p:spPr>
          <a:xfrm>
            <a:off x="540119" y="3356992"/>
            <a:ext cx="850820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的切线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219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93130" y="3785674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219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7" name="yt_shape_13839" title="H_167.26111"/>
          <p:cNvGrpSpPr/>
          <p:nvPr/>
        </p:nvGrpSpPr>
        <p:grpSpPr>
          <a:xfrm>
            <a:off x="5290591" y="4473136"/>
            <a:ext cx="1610816" cy="2124216"/>
            <a:chOff x="0" y="0"/>
            <a:chExt cx="1610816" cy="2124216"/>
          </a:xfrm>
        </p:grpSpPr>
        <p:pic>
          <p:nvPicPr>
            <p:cNvPr id="8" name="yt_image_138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10816" cy="1728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3841"/>
            <p:cNvSpPr txBox="1"/>
            <p:nvPr/>
          </p:nvSpPr>
          <p:spPr>
            <a:xfrm>
              <a:off x="272127" y="17642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843" name="yt_shape_13843"/>
              <p:cNvSpPr txBox="1"/>
              <p:nvPr/>
            </p:nvSpPr>
            <p:spPr>
              <a:xfrm>
                <a:off x="540119" y="900000"/>
                <a:ext cx="11111999" cy="9677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的内切圆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分别相切于点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𝐸𝐹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判断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的形状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并证明你的结论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843" name="yt_shape_138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67765"/>
              </a:xfrm>
              <a:prstGeom prst="rect">
                <a:avLst/>
              </a:prstGeom>
              <a:blipFill rotWithShape="1">
                <a:blip r:embed="rId1"/>
                <a:stretch>
                  <a:fillRect l="-3" t="-21" r="5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45" name="yt_image_138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8948" y="2060848"/>
            <a:ext cx="1603170" cy="165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847"/>
          <p:cNvSpPr txBox="1"/>
          <p:nvPr/>
        </p:nvSpPr>
        <p:spPr>
          <a:xfrm>
            <a:off x="540000" y="1940007"/>
            <a:ext cx="68897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为等腰三角形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3848"/>
          <p:cNvSpPr txBox="1"/>
          <p:nvPr/>
        </p:nvSpPr>
        <p:spPr>
          <a:xfrm>
            <a:off x="540000" y="2419310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的内切圆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分别相切于点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3849"/>
          <p:cNvSpPr txBox="1"/>
          <p:nvPr/>
        </p:nvSpPr>
        <p:spPr>
          <a:xfrm>
            <a:off x="540000" y="2898613"/>
            <a:ext cx="41710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3850"/>
          <p:cNvSpPr txBox="1"/>
          <p:nvPr/>
        </p:nvSpPr>
        <p:spPr>
          <a:xfrm>
            <a:off x="540000" y="3377916"/>
            <a:ext cx="15901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851"/>
              <p:cNvSpPr txBox="1"/>
              <p:nvPr/>
            </p:nvSpPr>
            <p:spPr>
              <a:xfrm>
                <a:off x="540000" y="3857219"/>
                <a:ext cx="4023602" cy="487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𝐸𝐹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共线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" name="yt_shape_138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57219"/>
                <a:ext cx="4023602" cy="487634"/>
              </a:xfrm>
              <a:prstGeom prst="rect">
                <a:avLst/>
              </a:prstGeom>
              <a:blipFill rotWithShape="1">
                <a:blip r:embed="rId3"/>
                <a:stretch>
                  <a:fillRect l="-6" t="-47" r="-2229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3853"/>
          <p:cNvSpPr txBox="1"/>
          <p:nvPr/>
        </p:nvSpPr>
        <p:spPr>
          <a:xfrm>
            <a:off x="540000" y="4395641"/>
            <a:ext cx="16911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yt_shape_13854"/>
          <p:cNvSpPr txBox="1"/>
          <p:nvPr/>
        </p:nvSpPr>
        <p:spPr>
          <a:xfrm>
            <a:off x="540000" y="4874944"/>
            <a:ext cx="69201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yt_shape_13855"/>
          <p:cNvSpPr txBox="1"/>
          <p:nvPr/>
        </p:nvSpPr>
        <p:spPr>
          <a:xfrm>
            <a:off x="540000" y="5354247"/>
            <a:ext cx="26994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yt_shape_13856"/>
          <p:cNvSpPr txBox="1"/>
          <p:nvPr/>
        </p:nvSpPr>
        <p:spPr>
          <a:xfrm>
            <a:off x="540000" y="5833550"/>
            <a:ext cx="16911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yt_shape_13857"/>
          <p:cNvSpPr txBox="1"/>
          <p:nvPr/>
        </p:nvSpPr>
        <p:spPr>
          <a:xfrm>
            <a:off x="540000" y="6312853"/>
            <a:ext cx="3145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为等腰三角形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" name="yt_image_1385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48948" y="3905357"/>
            <a:ext cx="1635188" cy="162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b26e3d6d-1c35-45b0-9051-acdfb62221dd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2104</Words>
  <Application>WPS 演示</Application>
  <PresentationFormat>宽屏</PresentationFormat>
  <Paragraphs>187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Cambria Math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2023-05-05T05:33:00Z</dcterms:created>
  <dcterms:modified xsi:type="dcterms:W3CDTF">2023-05-15T02:50:07Z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