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8" r:id="rId5"/>
    <p:sldId id="369" r:id="rId6"/>
    <p:sldId id="371" r:id="rId7"/>
    <p:sldId id="372" r:id="rId8"/>
    <p:sldId id="374" r:id="rId9"/>
    <p:sldId id="375" r:id="rId10"/>
    <p:sldId id="384" r:id="rId11"/>
    <p:sldId id="376" r:id="rId12"/>
    <p:sldId id="378" r:id="rId13"/>
    <p:sldId id="379" r:id="rId14"/>
    <p:sldId id="380" r:id="rId15"/>
    <p:sldId id="382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bin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5" name="yt_shape_14455"/>
          <p:cNvSpPr txBox="1"/>
          <p:nvPr/>
        </p:nvSpPr>
        <p:spPr>
          <a:xfrm>
            <a:off x="540000" y="900000"/>
            <a:ext cx="469359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直接利用公式法求面积</a:t>
            </a:r>
          </a:p>
        </p:txBody>
      </p:sp>
      <p:sp>
        <p:nvSpPr>
          <p:cNvPr id="14456" name="yt_shape_14456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的圆周角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58" name="yt_table_14458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411599"/>
              </p:ext>
            </p:extLst>
          </p:nvPr>
        </p:nvGraphicFramePr>
        <p:xfrm>
          <a:off x="540000" y="2523604"/>
          <a:ext cx="1703388" cy="1697484"/>
        </p:xfrm>
        <a:graphic>
          <a:graphicData uri="http://schemas.openxmlformats.org/drawingml/2006/table">
            <a:tbl>
              <a:tblPr/>
              <a:tblGrid>
                <a:gridCol w="1703388">
                  <a:extLst>
                    <a:ext uri="{9D8B030D-6E8A-4147-A177-3AD203B41FA5}">
                      <a16:colId xmlns:a16="http://schemas.microsoft.com/office/drawing/2014/main" val="105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9"/>
                  </a:ext>
                </a:extLst>
              </a:tr>
            </a:tbl>
          </a:graphicData>
        </a:graphic>
      </p:graphicFrame>
      <p:pic>
        <p:nvPicPr>
          <p:cNvPr id="14457" name="yt_image_14457_skip" title="H_122.7118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07334" y="2523604"/>
            <a:ext cx="1342445" cy="155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368043">
            <a:extLst>
              <a:ext uri="{FF2B5EF4-FFF2-40B4-BE49-F238E27FC236}">
                <a16:creationId xmlns:a16="http://schemas.microsoft.com/office/drawing/2014/main" id="{FCB99BEC-A19B-33F1-0774-9C4D3F45511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B379E1C-289E-0F9B-2412-4043B77108F8}"/>
              </a:ext>
            </a:extLst>
          </p:cNvPr>
          <p:cNvSpPr txBox="1"/>
          <p:nvPr/>
        </p:nvSpPr>
        <p:spPr>
          <a:xfrm>
            <a:off x="197410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9" name="yt_shape_14519"/>
          <p:cNvSpPr txBox="1"/>
          <p:nvPr/>
        </p:nvSpPr>
        <p:spPr>
          <a:xfrm>
            <a:off x="540000" y="900000"/>
            <a:ext cx="89944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求阴影部分的面积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520"/>
              <p:cNvSpPr txBox="1"/>
              <p:nvPr/>
            </p:nvSpPr>
            <p:spPr>
              <a:xfrm>
                <a:off x="540000" y="1531667"/>
                <a:ext cx="6499856" cy="40670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是菱形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520" descr="{&quot;rangeId&quot;:1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499856" cy="4067011"/>
              </a:xfrm>
              <a:prstGeom prst="rect">
                <a:avLst/>
              </a:prstGeom>
              <a:blipFill>
                <a:blip r:embed="rId2"/>
                <a:stretch>
                  <a:fillRect l="-2908" t="-1199" r="-1970" b="-1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22" name="yt_image_1452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7589" y="1531667"/>
            <a:ext cx="2014410" cy="166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4524">
            <a:extLst>
              <a:ext uri="{FF2B5EF4-FFF2-40B4-BE49-F238E27FC236}">
                <a16:creationId xmlns:a16="http://schemas.microsoft.com/office/drawing/2014/main" id="{4D4E9C75-208E-C34B-F5A8-A8EE321FAB35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4350" y="3374485"/>
            <a:ext cx="1907649" cy="1519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6" name="yt_shape_14526"/>
          <p:cNvSpPr txBox="1"/>
          <p:nvPr/>
        </p:nvSpPr>
        <p:spPr>
          <a:xfrm>
            <a:off x="540000" y="900000"/>
            <a:ext cx="59246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利用图形变换求阴影部分的面积</a:t>
            </a:r>
          </a:p>
        </p:txBody>
      </p:sp>
      <p:sp>
        <p:nvSpPr>
          <p:cNvPr id="14527" name="yt_shape_14527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到了点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则图中阴影部分的面积是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529" name="yt_table_14529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8325038"/>
              </p:ext>
            </p:extLst>
          </p:nvPr>
        </p:nvGraphicFramePr>
        <p:xfrm>
          <a:off x="540000" y="2523604"/>
          <a:ext cx="1263650" cy="1697484"/>
        </p:xfrm>
        <a:graphic>
          <a:graphicData uri="http://schemas.openxmlformats.org/drawingml/2006/table">
            <a:tbl>
              <a:tblPr/>
              <a:tblGrid>
                <a:gridCol w="1263650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8"/>
                  </a:ext>
                </a:extLst>
              </a:tr>
            </a:tbl>
          </a:graphicData>
        </a:graphic>
      </p:graphicFrame>
      <p:pic>
        <p:nvPicPr>
          <p:cNvPr id="14528" name="yt_image_14528_skip" title="H_117.507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99267" y="2523604"/>
            <a:ext cx="1650580" cy="149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368185">
            <a:extLst>
              <a:ext uri="{FF2B5EF4-FFF2-40B4-BE49-F238E27FC236}">
                <a16:creationId xmlns:a16="http://schemas.microsoft.com/office/drawing/2014/main" id="{D87A1375-7838-22BD-75D0-476BC637A29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0FF63B-B336-EDD8-19BA-D21EF7F4F565}"/>
              </a:ext>
            </a:extLst>
          </p:cNvPr>
          <p:cNvSpPr txBox="1"/>
          <p:nvPr/>
        </p:nvSpPr>
        <p:spPr>
          <a:xfrm>
            <a:off x="3193308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1" name="yt_shape_14531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的三等分点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的三等分点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现分别以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长为半径画弧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则阴影部分的面积为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535" name="yt_shape_14535"/>
          <p:cNvSpPr txBox="1"/>
          <p:nvPr/>
        </p:nvSpPr>
        <p:spPr>
          <a:xfrm>
            <a:off x="540000" y="433217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32" name="yt_shape_14532" title="H_140.93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9872" y="2491930"/>
            <a:ext cx="1932255" cy="1789848"/>
            <a:chOff x="0" y="0"/>
            <a:chExt cx="1932255" cy="1789848"/>
          </a:xfrm>
        </p:grpSpPr>
        <p:pic>
          <p:nvPicPr>
            <p:cNvPr id="2" name="yt_image_1453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32255" cy="1393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34" name="yt_shape_14534"/>
            <p:cNvSpPr txBox="1"/>
            <p:nvPr/>
          </p:nvSpPr>
          <p:spPr>
            <a:xfrm>
              <a:off x="356663" y="142984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D4C982D-A2BE-1604-7B96-A8C23E72B4E2}"/>
              </a:ext>
            </a:extLst>
          </p:cNvPr>
          <p:cNvSpPr txBox="1"/>
          <p:nvPr/>
        </p:nvSpPr>
        <p:spPr>
          <a:xfrm>
            <a:off x="4496646" y="1804170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6" name="yt_shape_14536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的三个顶点都在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的网格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仍落在格点上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则图中阴影部分的面积约是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4540" name="yt_shape_14540"/>
          <p:cNvSpPr txBox="1"/>
          <p:nvPr/>
        </p:nvSpPr>
        <p:spPr>
          <a:xfrm>
            <a:off x="540000" y="451810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37" name="yt_shape_14537" title="H_155.5766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9211" y="2491930"/>
            <a:ext cx="1833577" cy="1975824"/>
            <a:chOff x="0" y="0"/>
            <a:chExt cx="1833577" cy="1975824"/>
          </a:xfrm>
        </p:grpSpPr>
        <p:pic>
          <p:nvPicPr>
            <p:cNvPr id="2" name="yt_image_1453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33577" cy="1579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39" name="yt_shape_14539"/>
            <p:cNvSpPr txBox="1"/>
            <p:nvPr/>
          </p:nvSpPr>
          <p:spPr>
            <a:xfrm>
              <a:off x="307324" y="16158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42D08F3-DDC0-5A4B-DB67-D1E7F2786332}"/>
              </a:ext>
            </a:extLst>
          </p:cNvPr>
          <p:cNvSpPr txBox="1"/>
          <p:nvPr/>
        </p:nvSpPr>
        <p:spPr>
          <a:xfrm>
            <a:off x="4412508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" name="yt_shape_14541"/>
          <p:cNvSpPr txBox="1"/>
          <p:nvPr/>
        </p:nvSpPr>
        <p:spPr>
          <a:xfrm>
            <a:off x="540000" y="900000"/>
            <a:ext cx="715580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求阴影部分的面积</a:t>
            </a:r>
          </a:p>
        </p:txBody>
      </p:sp>
      <p:sp>
        <p:nvSpPr>
          <p:cNvPr id="14542" name="yt_shape_14542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一块六边形绿化园地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六个角都有半径为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的圆形喷水池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则这六个喷水池占去的绿化园地的面积为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544" name="yt_table_14544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176550"/>
              </p:ext>
            </p:extLst>
          </p:nvPr>
        </p:nvGraphicFramePr>
        <p:xfrm>
          <a:off x="540000" y="2527376"/>
          <a:ext cx="1576388" cy="1697484"/>
        </p:xfrm>
        <a:graphic>
          <a:graphicData uri="http://schemas.openxmlformats.org/drawingml/2006/table">
            <a:tbl>
              <a:tblPr/>
              <a:tblGrid>
                <a:gridCol w="1576388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πm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2πm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4πm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6πm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2"/>
                  </a:ext>
                </a:extLst>
              </a:tr>
            </a:tbl>
          </a:graphicData>
        </a:graphic>
      </p:graphicFrame>
      <p:pic>
        <p:nvPicPr>
          <p:cNvPr id="14543" name="yt_image_14543_skip" title="H_144.7029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6792" y="2527376"/>
            <a:ext cx="1753077" cy="183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368226">
            <a:extLst>
              <a:ext uri="{FF2B5EF4-FFF2-40B4-BE49-F238E27FC236}">
                <a16:creationId xmlns:a16="http://schemas.microsoft.com/office/drawing/2014/main" id="{4653F2D9-96DD-4006-DEAF-5C8C34DA94C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C65046-0D9A-4113-2643-71849003957D}"/>
              </a:ext>
            </a:extLst>
          </p:cNvPr>
          <p:cNvSpPr txBox="1"/>
          <p:nvPr/>
        </p:nvSpPr>
        <p:spPr>
          <a:xfrm>
            <a:off x="5022108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6" name="yt_shape_14546"/>
          <p:cNvSpPr txBox="1"/>
          <p:nvPr/>
        </p:nvSpPr>
        <p:spPr>
          <a:xfrm>
            <a:off x="540000" y="900000"/>
            <a:ext cx="107737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三个小正方形的边长都为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求图中阴影部分面积的和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4547" name="yt_image_1454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4771" y="1531667"/>
            <a:ext cx="1942457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549" name="yt_shape_14549"/>
              <p:cNvSpPr txBox="1"/>
              <p:nvPr/>
            </p:nvSpPr>
            <p:spPr>
              <a:xfrm>
                <a:off x="540000" y="2386794"/>
                <a:ext cx="9848850" cy="11862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因为三个扇形的半径都为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三个圆心角的和为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所以阴影部分面积的和为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135×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549" name="yt_shape_145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86794"/>
                <a:ext cx="9848850" cy="1186222"/>
              </a:xfrm>
              <a:prstGeom prst="rect">
                <a:avLst/>
              </a:prstGeom>
              <a:blipFill>
                <a:blip r:embed="rId3"/>
                <a:stretch>
                  <a:fillRect l="-1920" t="-4639" r="-929" b="-7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0" name="yt_shape_14460"/>
          <p:cNvSpPr txBox="1"/>
          <p:nvPr/>
        </p:nvSpPr>
        <p:spPr>
          <a:xfrm>
            <a:off x="540000" y="900000"/>
            <a:ext cx="807913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直接利用规则图形面积的和差求阴影部分的面积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61" name="yt_shape_14461"/>
              <p:cNvSpPr txBox="1"/>
              <p:nvPr/>
            </p:nvSpPr>
            <p:spPr>
              <a:xfrm>
                <a:off x="540119" y="1396872"/>
                <a:ext cx="11111999" cy="14388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包头市中考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则图中阴影部分的面积为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461" name="yt_shape_14461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1438855"/>
              </a:xfrm>
              <a:prstGeom prst="rect">
                <a:avLst/>
              </a:prstGeom>
              <a:blipFill>
                <a:blip r:embed="rId2"/>
                <a:stretch>
                  <a:fillRect l="-1701" t="-847" r="-1592" b="-12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466" name="yt_table_14466_skip" title="H_80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41474195"/>
                  </p:ext>
                </p:extLst>
              </p:nvPr>
            </p:nvGraphicFramePr>
            <p:xfrm>
              <a:off x="540000" y="3060928"/>
              <a:ext cx="4197668" cy="1018731"/>
            </p:xfrm>
            <a:graphic>
              <a:graphicData uri="http://schemas.openxmlformats.org/drawingml/2006/table">
                <a:tbl>
                  <a:tblPr/>
                  <a:tblGrid>
                    <a:gridCol w="2556193">
                      <a:extLst>
                        <a:ext uri="{9D8B030D-6E8A-4147-A177-3AD203B41FA5}">
                          <a16:colId xmlns:a16="http://schemas.microsoft.com/office/drawing/2014/main" val="10542"/>
                        </a:ext>
                      </a:extLst>
                    </a:gridCol>
                    <a:gridCol w="1641475">
                      <a:extLst>
                        <a:ext uri="{9D8B030D-6E8A-4147-A177-3AD203B41FA5}">
                          <a16:colId xmlns:a16="http://schemas.microsoft.com/office/drawing/2014/main" val="105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466" name="yt_table_14466_skip" title="H_80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41474195"/>
                  </p:ext>
                </p:extLst>
              </p:nvPr>
            </p:nvGraphicFramePr>
            <p:xfrm>
              <a:off x="540000" y="3060928"/>
              <a:ext cx="4197668" cy="1018731"/>
            </p:xfrm>
            <a:graphic>
              <a:graphicData uri="http://schemas.openxmlformats.org/drawingml/2006/table">
                <a:tbl>
                  <a:tblPr/>
                  <a:tblGrid>
                    <a:gridCol w="2556193">
                      <a:extLst>
                        <a:ext uri="{9D8B030D-6E8A-4147-A177-3AD203B41FA5}">
                          <a16:colId xmlns:a16="http://schemas.microsoft.com/office/drawing/2014/main" val="10542"/>
                        </a:ext>
                      </a:extLst>
                    </a:gridCol>
                    <a:gridCol w="1641475">
                      <a:extLst>
                        <a:ext uri="{9D8B030D-6E8A-4147-A177-3AD203B41FA5}">
                          <a16:colId xmlns:a16="http://schemas.microsoft.com/office/drawing/2014/main" val="1054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0"/>
                      </a:ext>
                    </a:extLst>
                  </a:tr>
                  <a:tr h="5943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9592" r="-64286" b="-163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5556" t="-79592" b="-163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463" name="yt_shape_14463_skip" title="H_125.370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7377" y="3060928"/>
            <a:ext cx="1802503" cy="1592208"/>
            <a:chOff x="0" y="0"/>
            <a:chExt cx="1802503" cy="1592208"/>
          </a:xfrm>
        </p:grpSpPr>
        <p:pic>
          <p:nvPicPr>
            <p:cNvPr id="2" name="yt_image_14463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02503" cy="1196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65" name="yt_shape_14465"/>
            <p:cNvSpPr txBox="1"/>
            <p:nvPr/>
          </p:nvSpPr>
          <p:spPr>
            <a:xfrm>
              <a:off x="367970" y="12322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8368070">
            <a:extLst>
              <a:ext uri="{FF2B5EF4-FFF2-40B4-BE49-F238E27FC236}">
                <a16:creationId xmlns:a16="http://schemas.microsoft.com/office/drawing/2014/main" id="{65102C8E-7907-53C1-9D39-504068FD310D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98BE37D-66F3-DEA4-82EA-89302A1EA7F4}"/>
              </a:ext>
            </a:extLst>
          </p:cNvPr>
          <p:cNvSpPr txBox="1"/>
          <p:nvPr/>
        </p:nvSpPr>
        <p:spPr>
          <a:xfrm>
            <a:off x="9201996" y="2350636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67" name="yt_shape_14467"/>
              <p:cNvSpPr txBox="1"/>
              <p:nvPr/>
            </p:nvSpPr>
            <p:spPr>
              <a:xfrm>
                <a:off x="540119" y="900000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在扇形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垂足分别为点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则图中阴影部分的面积为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67" name="yt_shape_14467" descr="{&quot;rangeId&quot;: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8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72" name="yt_shape_14472"/>
          <p:cNvSpPr txBox="1"/>
          <p:nvPr/>
        </p:nvSpPr>
        <p:spPr>
          <a:xfrm>
            <a:off x="540000" y="402835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69" name="yt_shape_14469" title="H_148.688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3846" y="2188728"/>
            <a:ext cx="1904306" cy="1888344"/>
            <a:chOff x="0" y="0"/>
            <a:chExt cx="1904306" cy="1888344"/>
          </a:xfrm>
        </p:grpSpPr>
        <p:pic>
          <p:nvPicPr>
            <p:cNvPr id="2" name="yt_image_1446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04306" cy="1492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71" name="yt_shape_14471"/>
            <p:cNvSpPr txBox="1"/>
            <p:nvPr/>
          </p:nvSpPr>
          <p:spPr>
            <a:xfrm>
              <a:off x="418872" y="15283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4AE2ECC-61FC-D760-1DA2-C895FEC206C1}"/>
              </a:ext>
            </a:extLst>
          </p:cNvPr>
          <p:cNvSpPr txBox="1"/>
          <p:nvPr/>
        </p:nvSpPr>
        <p:spPr>
          <a:xfrm>
            <a:off x="8357446" y="1405771"/>
            <a:ext cx="1096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473" name="yt_shape_14473"/>
              <p:cNvSpPr txBox="1"/>
              <p:nvPr/>
            </p:nvSpPr>
            <p:spPr>
              <a:xfrm>
                <a:off x="540119" y="900000"/>
                <a:ext cx="11111999" cy="7734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垂直平分半径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为垂足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4473" name="yt_shape_144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773481"/>
              </a:xfrm>
              <a:prstGeom prst="rect">
                <a:avLst/>
              </a:prstGeom>
              <a:blipFill>
                <a:blip r:embed="rId2"/>
                <a:stretch>
                  <a:fillRect l="-1701" t="-14961" b="-228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75" name="yt_shape_14475"/>
          <p:cNvSpPr txBox="1"/>
          <p:nvPr/>
        </p:nvSpPr>
        <p:spPr>
          <a:xfrm>
            <a:off x="540000" y="1772816"/>
            <a:ext cx="279082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476"/>
              <p:cNvSpPr txBox="1"/>
              <p:nvPr/>
            </p:nvSpPr>
            <p:spPr>
              <a:xfrm>
                <a:off x="540119" y="2204864"/>
                <a:ext cx="8004153" cy="26433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𝑟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4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04864"/>
                <a:ext cx="8004153" cy="2643352"/>
              </a:xfrm>
              <a:prstGeom prst="rect">
                <a:avLst/>
              </a:prstGeom>
              <a:blipFill>
                <a:blip r:embed="rId3"/>
                <a:stretch>
                  <a:fillRect l="-2361" t="-4388" r="-685" b="-6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78" name="yt_image_1447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1286" y="1916832"/>
            <a:ext cx="1940713" cy="1773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4480">
            <a:extLst>
              <a:ext uri="{FF2B5EF4-FFF2-40B4-BE49-F238E27FC236}">
                <a16:creationId xmlns:a16="http://schemas.microsoft.com/office/drawing/2014/main" id="{3EC21897-F616-530B-AC8D-F0CFB598D5FB}"/>
              </a:ext>
            </a:extLst>
          </p:cNvPr>
          <p:cNvSpPr txBox="1"/>
          <p:nvPr/>
        </p:nvSpPr>
        <p:spPr>
          <a:xfrm>
            <a:off x="540000" y="4941168"/>
            <a:ext cx="400109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求图中阴影部分的面积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481">
                <a:extLst>
                  <a:ext uri="{FF2B5EF4-FFF2-40B4-BE49-F238E27FC236}">
                    <a16:creationId xmlns:a16="http://schemas.microsoft.com/office/drawing/2014/main" id="{D3F42CDA-6E60-3542-214E-430342318BBF}"/>
                  </a:ext>
                </a:extLst>
              </p:cNvPr>
              <p:cNvSpPr txBox="1"/>
              <p:nvPr/>
            </p:nvSpPr>
            <p:spPr>
              <a:xfrm>
                <a:off x="540119" y="5445224"/>
                <a:ext cx="7140057" cy="13150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90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481">
                <a:extLst>
                  <a:ext uri="{FF2B5EF4-FFF2-40B4-BE49-F238E27FC236}">
                    <a16:creationId xmlns:a16="http://schemas.microsoft.com/office/drawing/2014/main" id="{D3F42CDA-6E60-3542-214E-430342318B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445224"/>
                <a:ext cx="7140057" cy="1315040"/>
              </a:xfrm>
              <a:prstGeom prst="rect">
                <a:avLst/>
              </a:prstGeom>
              <a:blipFill>
                <a:blip r:embed="rId5"/>
                <a:stretch>
                  <a:fillRect l="-2647" t="-8333" r="-1110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4485">
            <a:extLst>
              <a:ext uri="{FF2B5EF4-FFF2-40B4-BE49-F238E27FC236}">
                <a16:creationId xmlns:a16="http://schemas.microsoft.com/office/drawing/2014/main" id="{4201E8A3-73E8-EAF1-53D3-2D521329E83D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83871" y="4063848"/>
            <a:ext cx="1795541" cy="152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7" name="yt_shape_14487"/>
          <p:cNvSpPr txBox="1"/>
          <p:nvPr/>
        </p:nvSpPr>
        <p:spPr>
          <a:xfrm>
            <a:off x="540000" y="900000"/>
            <a:ext cx="561692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利用割补法求阴影部分的面积</a:t>
            </a:r>
          </a:p>
        </p:txBody>
      </p:sp>
      <p:sp>
        <p:nvSpPr>
          <p:cNvPr id="14488" name="yt_shape_14488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小方格都是边长为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则以格点为圆心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的两种弧围成的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叶状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阴影图案的面积为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92" name="yt_table_14492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479671"/>
              </p:ext>
            </p:extLst>
          </p:nvPr>
        </p:nvGraphicFramePr>
        <p:xfrm>
          <a:off x="540000" y="2560520"/>
          <a:ext cx="4373880" cy="848742"/>
        </p:xfrm>
        <a:graphic>
          <a:graphicData uri="http://schemas.openxmlformats.org/drawingml/2006/table">
            <a:tbl>
              <a:tblPr/>
              <a:tblGrid>
                <a:gridCol w="2653030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  <a:gridCol w="1720850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2π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3"/>
                  </a:ext>
                </a:extLst>
              </a:tr>
            </a:tbl>
          </a:graphicData>
        </a:graphic>
      </p:graphicFrame>
      <p:grpSp>
        <p:nvGrpSpPr>
          <p:cNvPr id="14489" name="yt_shape_14489_skip" title="H_108.07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07751" y="2560520"/>
            <a:ext cx="1942160" cy="1372536"/>
            <a:chOff x="0" y="0"/>
            <a:chExt cx="1942160" cy="1372536"/>
          </a:xfrm>
        </p:grpSpPr>
        <p:pic>
          <p:nvPicPr>
            <p:cNvPr id="2" name="yt_image_1448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42160" cy="976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91" name="yt_shape_14491"/>
            <p:cNvSpPr txBox="1"/>
            <p:nvPr/>
          </p:nvSpPr>
          <p:spPr>
            <a:xfrm>
              <a:off x="437799" y="10125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8368111">
            <a:extLst>
              <a:ext uri="{FF2B5EF4-FFF2-40B4-BE49-F238E27FC236}">
                <a16:creationId xmlns:a16="http://schemas.microsoft.com/office/drawing/2014/main" id="{7B5BF5F7-F234-3DB0-35DE-D5F938888A6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2E34240-26C2-2F2B-49FF-E0C8E45899B1}"/>
              </a:ext>
            </a:extLst>
          </p:cNvPr>
          <p:cNvSpPr txBox="1"/>
          <p:nvPr/>
        </p:nvSpPr>
        <p:spPr>
          <a:xfrm>
            <a:off x="532690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94" name="yt_shape_14494"/>
              <p:cNvSpPr txBox="1"/>
              <p:nvPr/>
            </p:nvSpPr>
            <p:spPr>
              <a:xfrm>
                <a:off x="540119" y="900000"/>
                <a:ext cx="11111999" cy="16024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大庆市中考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的任意一条直径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的长为半径作弧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顺次连接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得到六边形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的面积与阴影区域的面积的比值为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94" name="yt_shape_14494" descr="{&quot;rangeId&quot;:9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02426"/>
              </a:xfrm>
              <a:prstGeom prst="rect">
                <a:avLst/>
              </a:prstGeom>
              <a:blipFill>
                <a:blip r:embed="rId2"/>
                <a:stretch>
                  <a:fillRect l="-1701" t="-4563" r="-1537" b="-4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99" name="yt_shape_14499"/>
          <p:cNvSpPr txBox="1"/>
          <p:nvPr/>
        </p:nvSpPr>
        <p:spPr>
          <a:xfrm>
            <a:off x="540000" y="470454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96" name="yt_shape_14496" title="H_153.43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9650" y="2705578"/>
            <a:ext cx="1732698" cy="1948608"/>
            <a:chOff x="0" y="0"/>
            <a:chExt cx="1732698" cy="1948608"/>
          </a:xfrm>
        </p:grpSpPr>
        <p:pic>
          <p:nvPicPr>
            <p:cNvPr id="2" name="yt_image_1449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32698" cy="15526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98" name="yt_shape_14498"/>
            <p:cNvSpPr txBox="1"/>
            <p:nvPr/>
          </p:nvSpPr>
          <p:spPr>
            <a:xfrm>
              <a:off x="333068" y="15886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5E793DA-1AB9-6252-775A-708B6D9726DA}"/>
                  </a:ext>
                </a:extLst>
              </p:cNvPr>
              <p:cNvSpPr txBox="1"/>
              <p:nvPr/>
            </p:nvSpPr>
            <p:spPr>
              <a:xfrm>
                <a:off x="9818326" y="1723220"/>
                <a:ext cx="1186688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hasSerialNum': 1, 'mathAnswerShape': 1, 'pageBreak': True}">
                <a:extLst>
                  <a:ext uri="{FF2B5EF4-FFF2-40B4-BE49-F238E27FC236}">
                    <a16:creationId xmlns:a16="http://schemas.microsoft.com/office/drawing/2014/main" id="{95E793DA-1AB9-6252-775A-708B6D9726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18326" y="1723220"/>
                <a:ext cx="1186688" cy="677812"/>
              </a:xfrm>
              <a:prstGeom prst="rect">
                <a:avLst/>
              </a:prstGeom>
              <a:blipFill>
                <a:blip r:embed="rId4"/>
                <a:stretch>
                  <a:fillRect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0" name="yt_shape_14500"/>
          <p:cNvSpPr txBox="1"/>
          <p:nvPr/>
        </p:nvSpPr>
        <p:spPr>
          <a:xfrm>
            <a:off x="540000" y="900000"/>
            <a:ext cx="561692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利用等积法求阴影部分的面积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01" name="yt_shape_14501"/>
              <p:cNvSpPr txBox="1"/>
              <p:nvPr/>
            </p:nvSpPr>
            <p:spPr>
              <a:xfrm>
                <a:off x="540119" y="1396872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的扇形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垂足分别为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则图中阴影部分的面积为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501" name="yt_shape_14501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r="-1098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506" name="yt_table_14506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7067"/>
              </p:ext>
            </p:extLst>
          </p:nvPr>
        </p:nvGraphicFramePr>
        <p:xfrm>
          <a:off x="540000" y="2642808"/>
          <a:ext cx="7968616" cy="424371"/>
        </p:xfrm>
        <a:graphic>
          <a:graphicData uri="http://schemas.openxmlformats.org/drawingml/2006/table">
            <a:tbl>
              <a:tblPr/>
              <a:tblGrid>
                <a:gridCol w="2348230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  <a:gridCol w="2178368">
                  <a:extLst>
                    <a:ext uri="{9D8B030D-6E8A-4147-A177-3AD203B41FA5}">
                      <a16:colId xmlns:a16="http://schemas.microsoft.com/office/drawing/2014/main" val="10547"/>
                    </a:ext>
                  </a:extLst>
                </a:gridCol>
                <a:gridCol w="2178368">
                  <a:extLst>
                    <a:ext uri="{9D8B030D-6E8A-4147-A177-3AD203B41FA5}">
                      <a16:colId xmlns:a16="http://schemas.microsoft.com/office/drawing/2014/main" val="10548"/>
                    </a:ext>
                  </a:extLst>
                </a:gridCol>
                <a:gridCol w="1263650">
                  <a:extLst>
                    <a:ext uri="{9D8B030D-6E8A-4147-A177-3AD203B41FA5}">
                      <a16:colId xmlns:a16="http://schemas.microsoft.com/office/drawing/2014/main" val="105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"/>
                  </a:ext>
                </a:extLst>
              </a:tr>
            </a:tbl>
          </a:graphicData>
        </a:graphic>
      </p:graphicFrame>
      <p:grpSp>
        <p:nvGrpSpPr>
          <p:cNvPr id="14503" name="yt_shape_14503_skip" title="H_146.95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6769" y="2642808"/>
            <a:ext cx="1473039" cy="1866312"/>
            <a:chOff x="0" y="0"/>
            <a:chExt cx="1473039" cy="1866312"/>
          </a:xfrm>
        </p:grpSpPr>
        <p:pic>
          <p:nvPicPr>
            <p:cNvPr id="2" name="yt_image_14503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73039" cy="1470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05" name="yt_shape_14505"/>
            <p:cNvSpPr txBox="1"/>
            <p:nvPr/>
          </p:nvSpPr>
          <p:spPr>
            <a:xfrm>
              <a:off x="203238" y="15063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8368141">
            <a:extLst>
              <a:ext uri="{FF2B5EF4-FFF2-40B4-BE49-F238E27FC236}">
                <a16:creationId xmlns:a16="http://schemas.microsoft.com/office/drawing/2014/main" id="{E2EF4645-57E3-5D34-5E5A-C10A1F2A401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1867A3E-9D45-7C88-813C-AFCD30097BAF}"/>
              </a:ext>
            </a:extLst>
          </p:cNvPr>
          <p:cNvSpPr txBox="1"/>
          <p:nvPr/>
        </p:nvSpPr>
        <p:spPr>
          <a:xfrm>
            <a:off x="8933707" y="190264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08" name="yt_shape_14508"/>
              <p:cNvSpPr txBox="1"/>
              <p:nvPr/>
            </p:nvSpPr>
            <p:spPr>
              <a:xfrm>
                <a:off x="540119" y="900000"/>
                <a:ext cx="11111999" cy="10700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的等边三角形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为直径画圆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分别交边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则图中阴影部分的面积是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08" name="yt_shape_14508" descr="{&quot;rangeId&quot;:1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0037"/>
              </a:xfrm>
              <a:prstGeom prst="rect">
                <a:avLst/>
              </a:prstGeom>
              <a:blipFill>
                <a:blip r:embed="rId2"/>
                <a:stretch>
                  <a:fillRect l="-1701" t="-6857" r="-549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13" name="yt_shape_14513"/>
          <p:cNvSpPr txBox="1"/>
          <p:nvPr/>
        </p:nvSpPr>
        <p:spPr>
          <a:xfrm>
            <a:off x="540000" y="43177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10" name="yt_shape_14510" title="H_160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1973" y="2225447"/>
            <a:ext cx="1408053" cy="2041920"/>
            <a:chOff x="0" y="0"/>
            <a:chExt cx="1408053" cy="2041920"/>
          </a:xfrm>
        </p:grpSpPr>
        <p:pic>
          <p:nvPicPr>
            <p:cNvPr id="2" name="yt_image_1451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08053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12" name="yt_shape_14512"/>
            <p:cNvSpPr txBox="1"/>
            <p:nvPr/>
          </p:nvSpPr>
          <p:spPr>
            <a:xfrm>
              <a:off x="170745" y="16819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6BEF496-0F16-2C0E-A311-DE0DE99508B5}"/>
                  </a:ext>
                </a:extLst>
              </p:cNvPr>
              <p:cNvSpPr txBox="1"/>
              <p:nvPr/>
            </p:nvSpPr>
            <p:spPr>
              <a:xfrm>
                <a:off x="6450858" y="1247732"/>
                <a:ext cx="767461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hasSerialNum': 1, 'mathAnswerShape': 1, 'pageBreak': True}">
                <a:extLst>
                  <a:ext uri="{FF2B5EF4-FFF2-40B4-BE49-F238E27FC236}">
                    <a16:creationId xmlns:a16="http://schemas.microsoft.com/office/drawing/2014/main" id="{A6BEF496-0F16-2C0E-A311-DE0DE99508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0858" y="1247732"/>
                <a:ext cx="767461" cy="677812"/>
              </a:xfrm>
              <a:prstGeom prst="rect">
                <a:avLst/>
              </a:prstGeom>
              <a:blipFill>
                <a:blip r:embed="rId4"/>
                <a:stretch>
                  <a:fillRect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4" name="yt_shape_1451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515" name="yt_shape_14515"/>
          <p:cNvSpPr txBox="1"/>
          <p:nvPr/>
        </p:nvSpPr>
        <p:spPr>
          <a:xfrm>
            <a:off x="540000" y="1859435"/>
            <a:ext cx="39145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4516"/>
          <p:cNvSpPr txBox="1"/>
          <p:nvPr/>
        </p:nvSpPr>
        <p:spPr>
          <a:xfrm>
            <a:off x="540000" y="2491102"/>
            <a:ext cx="5163273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517" name="yt_image_1451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7589" y="2491102"/>
            <a:ext cx="2014410" cy="166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1355</Words>
  <Application>Microsoft Office PowerPoint</Application>
  <PresentationFormat>宽屏</PresentationFormat>
  <Paragraphs>90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41</cp:revision>
  <dcterms:created xsi:type="dcterms:W3CDTF">2023-05-05T05:33:04Z</dcterms:created>
  <dcterms:modified xsi:type="dcterms:W3CDTF">2023-05-14T08:26:13Z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