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6" r:id="rId4"/>
    <p:sldId id="368" r:id="rId5"/>
    <p:sldId id="369" r:id="rId6"/>
    <p:sldId id="372" r:id="rId7"/>
    <p:sldId id="373" r:id="rId8"/>
    <p:sldId id="374" r:id="rId9"/>
    <p:sldId id="376" r:id="rId10"/>
    <p:sldId id="378" r:id="rId11"/>
    <p:sldId id="379" r:id="rId12"/>
    <p:sldId id="380" r:id="rId13"/>
    <p:sldId id="381" r:id="rId14"/>
    <p:sldId id="384" r:id="rId15"/>
    <p:sldId id="385" r:id="rId16"/>
    <p:sldId id="383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3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2" name="yt_shape_1224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cdd6fb51-639a-4d44-8a0e-cf420f6ce27a.png&quot;}"/>
            </a:endParaRPr>
          </a:p>
        </p:txBody>
      </p:sp>
      <p:sp>
        <p:nvSpPr>
          <p:cNvPr id="12243" name="yt_shape_12243"/>
          <p:cNvSpPr txBox="1"/>
          <p:nvPr/>
        </p:nvSpPr>
        <p:spPr>
          <a:xfrm>
            <a:off x="540000" y="1661816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旋转的概念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44" name="yt_shape_12244"/>
          <p:cNvSpPr txBox="1"/>
          <p:nvPr/>
        </p:nvSpPr>
        <p:spPr>
          <a:xfrm>
            <a:off x="540119" y="21411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把一个平面图形绕着平面内某一点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转动一个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角度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叫做图形的旋转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旋转中心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转动的角叫做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旋转角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如果图形上的点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经过旋转变为点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那么这两个点叫做这个旋转的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对应点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245" name="yt_shape_12245"/>
          <p:cNvSpPr txBox="1"/>
          <p:nvPr/>
        </p:nvSpPr>
        <p:spPr>
          <a:xfrm>
            <a:off x="540000" y="3580685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46" name="yt_shape_12246"/>
          <p:cNvSpPr txBox="1"/>
          <p:nvPr/>
        </p:nvSpPr>
        <p:spPr>
          <a:xfrm>
            <a:off x="540000" y="4059988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对应点到旋转中心的距离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47" name="yt_shape_12247"/>
          <p:cNvSpPr txBox="1"/>
          <p:nvPr/>
        </p:nvSpPr>
        <p:spPr>
          <a:xfrm>
            <a:off x="540000" y="4539291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对应点与旋转中心所连线段的夹角等于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旋转角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48" name="yt_shape_12248"/>
          <p:cNvSpPr txBox="1"/>
          <p:nvPr/>
        </p:nvSpPr>
        <p:spPr>
          <a:xfrm>
            <a:off x="540000" y="5018594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后的图形全等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20324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66771" y="209431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角度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9708" y="256980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108" y="25698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7308" y="304528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对应点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9589" y="40131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8389" y="44924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94" name="yt_shape_12294"/>
              <p:cNvSpPr txBox="1"/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将矩形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逆时针旋转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得到矩形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的对应点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落在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294" name="yt_shape_122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  <a:blipFill rotWithShape="1">
                <a:blip r:embed="rId1"/>
                <a:stretch>
                  <a:fillRect l="-3" t="-22" r="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6" name="yt_image_122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1634" y="2049950"/>
            <a:ext cx="1188730" cy="149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659071" y="1324111"/>
                <a:ext cx="1005713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9071" y="1324111"/>
                <a:ext cx="1005713" cy="520713"/>
              </a:xfrm>
              <a:prstGeom prst="rect">
                <a:avLst/>
              </a:prstGeom>
              <a:blipFill rotWithShape="1">
                <a:blip r:embed="rId3"/>
                <a:stretch>
                  <a:fillRect l="-21" t="-26" r="8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yt_shape_1229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逆时针旋转一定角度后与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恰好成为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99" name="yt_shape_12299"/>
          <p:cNvSpPr txBox="1"/>
          <p:nvPr/>
        </p:nvSpPr>
        <p:spPr>
          <a:xfrm>
            <a:off x="540000" y="1859435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指出旋转中心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并直接写出旋转角度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2300"/>
          <p:cNvSpPr txBox="1"/>
          <p:nvPr/>
        </p:nvSpPr>
        <p:spPr>
          <a:xfrm>
            <a:off x="540000" y="2491102"/>
            <a:ext cx="6189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旋转中心是点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旋转角度是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301" name="yt_image_1230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42907" y="2491102"/>
            <a:ext cx="2309092" cy="92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3" name="yt_shape_12303"/>
          <p:cNvSpPr txBox="1"/>
          <p:nvPr/>
        </p:nvSpPr>
        <p:spPr>
          <a:xfrm>
            <a:off x="540000" y="2996952"/>
            <a:ext cx="46310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304"/>
              <p:cNvSpPr txBox="1"/>
              <p:nvPr/>
            </p:nvSpPr>
            <p:spPr>
              <a:xfrm>
                <a:off x="540000" y="3628619"/>
                <a:ext cx="7795404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可知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由旋转可知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23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8619"/>
                <a:ext cx="7795404" cy="2559419"/>
              </a:xfrm>
              <a:prstGeom prst="rect">
                <a:avLst/>
              </a:prstGeom>
              <a:blipFill rotWithShape="1">
                <a:blip r:embed="rId2"/>
                <a:stretch>
                  <a:fillRect l="-3" t="-9" r="-997" b="-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yt_shape_12308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791f701-f5e6-4e84-92ab-045f36735d1a.png&quot;}"/>
            </a:endParaRPr>
          </a:p>
        </p:txBody>
      </p:sp>
      <p:sp>
        <p:nvSpPr>
          <p:cNvPr id="12309" name="yt_shape_12309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310" name="yt_image_1231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12769" y="2773615"/>
            <a:ext cx="5966460" cy="190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0339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yt_shape_12312"/>
          <p:cNvSpPr txBox="1"/>
          <p:nvPr/>
        </p:nvSpPr>
        <p:spPr>
          <a:xfrm>
            <a:off x="540119" y="4869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判断点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是否在直线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2" name="yt_shape_123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判断点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是否在直线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313" name="yt_image_1231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78704" y="2011799"/>
            <a:ext cx="2434590" cy="198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5" name="yt_shape_12315"/>
          <p:cNvSpPr txBox="1"/>
          <p:nvPr/>
        </p:nvSpPr>
        <p:spPr>
          <a:xfrm>
            <a:off x="540000" y="4050968"/>
            <a:ext cx="952183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理由如下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BMC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线段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逆时针旋转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后落在直线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6" name="yt_shape_12316"/>
          <p:cNvSpPr txBox="1"/>
          <p:nvPr/>
        </p:nvSpPr>
        <p:spPr>
          <a:xfrm>
            <a:off x="540000" y="900000"/>
            <a:ext cx="10906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为邻边的正方形的面积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317" name="yt_image_1231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255838" y="1484784"/>
            <a:ext cx="2312769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319"/>
              <p:cNvSpPr txBox="1"/>
              <p:nvPr/>
            </p:nvSpPr>
            <p:spPr>
              <a:xfrm>
                <a:off x="540000" y="1484784"/>
                <a:ext cx="8258671" cy="28673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由旋转的性质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MCN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NC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BMC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MCN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是等腰直角三角形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23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4784"/>
                <a:ext cx="8258671" cy="2867323"/>
              </a:xfrm>
              <a:prstGeom prst="rect">
                <a:avLst/>
              </a:prstGeom>
              <a:blipFill rotWithShape="1">
                <a:blip r:embed="rId2"/>
                <a:stretch>
                  <a:fillRect l="-3" t="-5" r="-875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23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56705" y="3196696"/>
            <a:ext cx="2311903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yt_shape_12323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4fcc485-74d3-4e45-b4b6-ed4c42e45bd1.png&quot;}"/>
            </a:endParaRPr>
          </a:p>
        </p:txBody>
      </p:sp>
      <p:sp>
        <p:nvSpPr>
          <p:cNvPr id="12324" name="yt_shape_12324"/>
          <p:cNvSpPr txBox="1"/>
          <p:nvPr/>
        </p:nvSpPr>
        <p:spPr>
          <a:xfrm>
            <a:off x="540000" y="137013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一个图形经过旋转后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会形成等腰三角形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当旋转角度为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构成等边三角形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旋转角度为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构成等腰直角三角形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再利用其性质解题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20342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yt_shape_1224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75cd7eb-7afe-4d2c-a163-f971baa8123a.png&quot;}"/>
            </a:endParaRPr>
          </a:p>
        </p:txBody>
      </p:sp>
      <p:sp>
        <p:nvSpPr>
          <p:cNvPr id="12250" name="yt_shape_12250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旋转的有关概念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251" name="yt_shape_12251"/>
          <p:cNvSpPr txBox="1"/>
          <p:nvPr/>
        </p:nvSpPr>
        <p:spPr>
          <a:xfrm>
            <a:off x="540000" y="2167857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下列运动形式属于旋转的是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252" name="yt_table_12252" title="H_133.66016"/>
          <p:cNvGraphicFramePr>
            <a:graphicFrameLocks noGrp="1"/>
          </p:cNvGraphicFramePr>
          <p:nvPr/>
        </p:nvGraphicFramePr>
        <p:xfrm>
          <a:off x="540000" y="2799524"/>
          <a:ext cx="4902200" cy="1697484"/>
        </p:xfrm>
        <a:graphic>
          <a:graphicData uri="http://schemas.openxmlformats.org/drawingml/2006/table">
            <a:tbl>
              <a:tblPr/>
              <a:tblGrid>
                <a:gridCol w="49022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火箭腾空而起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复兴号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高铁在铁轨上飞驰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时钟上指针的转动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冰球在冰面上滚动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20326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20328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219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4" name="yt_shape_12254"/>
          <p:cNvSpPr txBox="1"/>
          <p:nvPr/>
        </p:nvSpPr>
        <p:spPr>
          <a:xfrm>
            <a:off x="540000" y="900000"/>
            <a:ext cx="66797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A'OB'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255" name="yt_image_1225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42112" y="1531667"/>
            <a:ext cx="1707775" cy="14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7" name="yt_shape_12257"/>
          <p:cNvSpPr txBox="1"/>
          <p:nvPr/>
        </p:nvSpPr>
        <p:spPr>
          <a:xfrm>
            <a:off x="540000" y="3019402"/>
            <a:ext cx="4441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B'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58" name="yt_shape_12258"/>
          <p:cNvSpPr txBox="1"/>
          <p:nvPr/>
        </p:nvSpPr>
        <p:spPr>
          <a:xfrm>
            <a:off x="540000" y="3498705"/>
            <a:ext cx="89367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旋转中心是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旋转角是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AOA'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BOB'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59" name="yt_shape_12259"/>
          <p:cNvSpPr txBox="1"/>
          <p:nvPr/>
        </p:nvSpPr>
        <p:spPr>
          <a:xfrm>
            <a:off x="540000" y="3978008"/>
            <a:ext cx="8483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的对应角是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的对应线段是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OB'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31327" y="2972596"/>
            <a:ext cx="7357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B'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0789" y="3451899"/>
            <a:ext cx="705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9852" y="3451899"/>
            <a:ext cx="3018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1327" y="3931202"/>
            <a:ext cx="7357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6151" y="3931202"/>
            <a:ext cx="651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OB'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0" name="yt_shape_12260"/>
          <p:cNvSpPr txBox="1"/>
          <p:nvPr/>
        </p:nvSpPr>
        <p:spPr>
          <a:xfrm>
            <a:off x="540000" y="900000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旋转的性质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261" name="yt_shape_12261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按顺时针方向旋转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265" name="yt_table_12265_skip" title="H_33.41504"/>
          <p:cNvGraphicFramePr>
            <a:graphicFrameLocks noGrp="1"/>
          </p:cNvGraphicFramePr>
          <p:nvPr/>
        </p:nvGraphicFramePr>
        <p:xfrm>
          <a:off x="540000" y="2356307"/>
          <a:ext cx="8868369" cy="424371"/>
        </p:xfrm>
        <a:graphic>
          <a:graphicData uri="http://schemas.openxmlformats.org/drawingml/2006/table">
            <a:tbl>
              <a:tblPr/>
              <a:tblGrid>
                <a:gridCol w="2446811"/>
                <a:gridCol w="2430219"/>
                <a:gridCol w="2430219"/>
                <a:gridCol w="156112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2262" name="yt_shape_12262_skip" title="H_109.8085"/>
          <p:cNvGrpSpPr/>
          <p:nvPr/>
        </p:nvGrpSpPr>
        <p:grpSpPr>
          <a:xfrm>
            <a:off x="9898520" y="2492896"/>
            <a:ext cx="1751349" cy="1396556"/>
            <a:chOff x="0" y="0"/>
            <a:chExt cx="1748856" cy="1394568"/>
          </a:xfrm>
        </p:grpSpPr>
        <p:pic>
          <p:nvPicPr>
            <p:cNvPr id="2" name="yt_image_1226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748856" cy="998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4" name="yt_shape_12264"/>
            <p:cNvSpPr txBox="1"/>
            <p:nvPr/>
          </p:nvSpPr>
          <p:spPr>
            <a:xfrm>
              <a:off x="341147" y="10345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0331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97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267"/>
          <p:cNvSpPr txBox="1"/>
          <p:nvPr/>
        </p:nvSpPr>
        <p:spPr>
          <a:xfrm>
            <a:off x="540119" y="4069645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逆时针旋转得到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AB'C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落在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边上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的长度是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yt_table_12271_skip" title="H_36.30504"/>
              <p:cNvGraphicFramePr>
                <a:graphicFrameLocks noGrp="1"/>
              </p:cNvGraphicFramePr>
              <p:nvPr/>
            </p:nvGraphicFramePr>
            <p:xfrm>
              <a:off x="540000" y="5085184"/>
              <a:ext cx="9346950" cy="461074"/>
            </p:xfrm>
            <a:graphic>
              <a:graphicData uri="http://schemas.openxmlformats.org/drawingml/2006/table">
                <a:tbl>
                  <a:tblPr/>
                  <a:tblGrid>
                    <a:gridCol w="2433188"/>
                    <a:gridCol w="2442549"/>
                    <a:gridCol w="2468430"/>
                    <a:gridCol w="2002783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1cm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2cm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cm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cm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yt_table_12271_skip" title="H_36.30504"/>
              <p:cNvGraphicFramePr>
                <a:graphicFrameLocks noGrp="1"/>
              </p:cNvGraphicFramePr>
              <p:nvPr/>
            </p:nvGraphicFramePr>
            <p:xfrm>
              <a:off x="540000" y="5085184"/>
              <a:ext cx="9346950" cy="461074"/>
            </p:xfrm>
            <a:graphic>
              <a:graphicData uri="http://schemas.openxmlformats.org/drawingml/2006/table">
                <a:tbl>
                  <a:tblPr/>
                  <a:tblGrid>
                    <a:gridCol w="2433188"/>
                    <a:gridCol w="2442549"/>
                    <a:gridCol w="2468430"/>
                    <a:gridCol w="2002783"/>
                  </a:tblGrid>
                  <a:tr h="48704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1cm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2cm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7" name="yt_shape_12268_skip" title="H_123.6359"/>
          <p:cNvGrpSpPr/>
          <p:nvPr/>
        </p:nvGrpSpPr>
        <p:grpSpPr>
          <a:xfrm>
            <a:off x="10336335" y="5144485"/>
            <a:ext cx="1313438" cy="1570176"/>
            <a:chOff x="0" y="0"/>
            <a:chExt cx="1313438" cy="1570176"/>
          </a:xfrm>
        </p:grpSpPr>
        <p:pic>
          <p:nvPicPr>
            <p:cNvPr id="8" name="yt_image_1226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13438" cy="117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270"/>
            <p:cNvSpPr txBox="1"/>
            <p:nvPr/>
          </p:nvSpPr>
          <p:spPr>
            <a:xfrm>
              <a:off x="123438" y="12101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459773" y="45239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小明坐在秋千上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秋千旋转了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小明的位置也从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点运动到了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2273" name="yt_image_1227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16124" y="2011799"/>
            <a:ext cx="1559750" cy="134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725496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5" name="yt_shape_1227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CC'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276" name="yt_image_1227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65806" y="2011799"/>
            <a:ext cx="1860386" cy="127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278" name="yt_shape_12278"/>
              <p:cNvSpPr txBox="1"/>
              <p:nvPr/>
            </p:nvSpPr>
            <p:spPr>
              <a:xfrm>
                <a:off x="540000" y="3340809"/>
                <a:ext cx="5823710" cy="21769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旋转角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CAC'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ACC'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46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ACC'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CC'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278" name="yt_shape_122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40809"/>
                <a:ext cx="5823710" cy="2176943"/>
              </a:xfrm>
              <a:prstGeom prst="rect">
                <a:avLst/>
              </a:prstGeom>
              <a:blipFill rotWithShape="1">
                <a:blip r:embed="rId2"/>
                <a:stretch>
                  <a:fillRect l="-4" t="-3" r="-1673" b="-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7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0" name="yt_shape_12280"/>
          <p:cNvSpPr txBox="1"/>
          <p:nvPr/>
        </p:nvSpPr>
        <p:spPr>
          <a:xfrm>
            <a:off x="540000" y="90000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考虑问题不全面导致漏解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281" name="yt_shape_12281"/>
          <p:cNvSpPr txBox="1"/>
          <p:nvPr>
            <p:custDataLst>
              <p:tags r:id="rId1"/>
            </p:custDataLst>
          </p:nvPr>
        </p:nvSpPr>
        <p:spPr>
          <a:xfrm>
            <a:off x="479159" y="14848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绕直角顶点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对应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299161" y="191351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2" name="yt_shape_1228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5fe4a96-96dd-465d-a68a-fbf1dac95d82.png&quot;}"/>
            </a:endParaRPr>
          </a:p>
        </p:txBody>
      </p:sp>
      <p:sp>
        <p:nvSpPr>
          <p:cNvPr id="12283" name="yt_shape_12283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边上任意一点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逆时针旋转得到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的对应点为点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则下列结论一定正确的是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287" name="yt_table_12287_skip" title="H_66.83008"/>
          <p:cNvGraphicFramePr>
            <a:graphicFrameLocks noGrp="1"/>
          </p:cNvGraphicFramePr>
          <p:nvPr/>
        </p:nvGraphicFramePr>
        <p:xfrm>
          <a:off x="540000" y="3092277"/>
          <a:ext cx="6129655" cy="848742"/>
        </p:xfrm>
        <a:graphic>
          <a:graphicData uri="http://schemas.openxmlformats.org/drawingml/2006/table">
            <a:tbl>
              <a:tblPr/>
              <a:tblGrid>
                <a:gridCol w="4021455"/>
                <a:gridCol w="21082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AN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AB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NC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AMN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ACN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MN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AC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2284" name="yt_shape_12284_skip" title="H_134.8611"/>
          <p:cNvGrpSpPr/>
          <p:nvPr/>
        </p:nvGrpSpPr>
        <p:grpSpPr>
          <a:xfrm>
            <a:off x="10431159" y="3092277"/>
            <a:ext cx="1218592" cy="1712736"/>
            <a:chOff x="0" y="0"/>
            <a:chExt cx="1218592" cy="1712736"/>
          </a:xfrm>
        </p:grpSpPr>
        <p:pic>
          <p:nvPicPr>
            <p:cNvPr id="2" name="yt_image_1228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218592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6" name="yt_shape_12286"/>
            <p:cNvSpPr txBox="1"/>
            <p:nvPr/>
          </p:nvSpPr>
          <p:spPr>
            <a:xfrm>
              <a:off x="76015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0336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69308" y="25568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yt_shape_1228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将边长为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后得到正方形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依此方式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连续旋转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次得到正方形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2023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2023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93" name="yt_table_12293_skip" title="H_112.43008"/>
              <p:cNvGraphicFramePr>
                <a:graphicFrameLocks noGrp="1"/>
              </p:cNvGraphicFramePr>
              <p:nvPr/>
            </p:nvGraphicFramePr>
            <p:xfrm>
              <a:off x="540000" y="2339566"/>
              <a:ext cx="6291708" cy="1427862"/>
            </p:xfrm>
            <a:graphic>
              <a:graphicData uri="http://schemas.openxmlformats.org/drawingml/2006/table">
                <a:tbl>
                  <a:tblPr/>
                  <a:tblGrid>
                    <a:gridCol w="3734245"/>
                    <a:gridCol w="2557463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293" name="yt_table_12293_skip" title="H_112.43008"/>
              <p:cNvGraphicFramePr>
                <a:graphicFrameLocks noGrp="1"/>
              </p:cNvGraphicFramePr>
              <p:nvPr/>
            </p:nvGraphicFramePr>
            <p:xfrm>
              <a:off x="540000" y="2339566"/>
              <a:ext cx="6291708" cy="1427862"/>
            </p:xfrm>
            <a:graphic>
              <a:graphicData uri="http://schemas.openxmlformats.org/drawingml/2006/table">
                <a:tbl>
                  <a:tblPr/>
                  <a:tblGrid>
                    <a:gridCol w="3734245"/>
                    <a:gridCol w="2557463"/>
                  </a:tblGrid>
                  <a:tr h="7594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7594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）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2290" name="yt_shape_12290_skip" title="H_157.7707"/>
          <p:cNvGrpSpPr/>
          <p:nvPr/>
        </p:nvGrpSpPr>
        <p:grpSpPr>
          <a:xfrm>
            <a:off x="9924806" y="2339566"/>
            <a:ext cx="1725057" cy="2003688"/>
            <a:chOff x="0" y="0"/>
            <a:chExt cx="1725057" cy="2003688"/>
          </a:xfrm>
        </p:grpSpPr>
        <p:pic>
          <p:nvPicPr>
            <p:cNvPr id="2" name="yt_image_1229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5057" cy="1607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2" name="yt_shape_12292"/>
            <p:cNvSpPr txBox="1"/>
            <p:nvPr/>
          </p:nvSpPr>
          <p:spPr>
            <a:xfrm>
              <a:off x="329247" y="16436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104783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64c59747-5a28-4542-bffb-56a6eb21747b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2094</Words>
  <Application>WPS 演示</Application>
  <PresentationFormat>宽屏</PresentationFormat>
  <Paragraphs>182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45</cp:revision>
  <dcterms:created xsi:type="dcterms:W3CDTF">2023-05-05T05:33:00Z</dcterms:created>
  <dcterms:modified xsi:type="dcterms:W3CDTF">2023-05-15T02:48:03Z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