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7" r:id="rId4"/>
    <p:sldId id="368" r:id="rId5"/>
    <p:sldId id="370" r:id="rId6"/>
    <p:sldId id="371" r:id="rId7"/>
    <p:sldId id="378" r:id="rId8"/>
    <p:sldId id="373" r:id="rId9"/>
    <p:sldId id="375" r:id="rId10"/>
    <p:sldId id="381" r:id="rId11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" name="yt_shape_10649"/>
          <p:cNvSpPr txBox="1"/>
          <p:nvPr/>
        </p:nvSpPr>
        <p:spPr>
          <a:xfrm>
            <a:off x="540000" y="900000"/>
            <a:ext cx="284693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传播问题</a:t>
            </a:r>
          </a:p>
        </p:txBody>
      </p:sp>
      <p:sp>
        <p:nvSpPr>
          <p:cNvPr id="10650" name="yt_shape_10650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某生物试验室需培育一群有益菌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个活体样本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经过两轮培植后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总和达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其中每个有益菌每一次可分裂出若干个相同数目的有益菌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651" name="yt_shape_10651"/>
          <p:cNvSpPr txBox="1"/>
          <p:nvPr/>
        </p:nvSpPr>
        <p:spPr>
          <a:xfrm>
            <a:off x="540000" y="2356307"/>
            <a:ext cx="78483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每轮分裂中平均每个有益菌可分裂出多少个有益菌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0652" name="yt_shape_10652"/>
          <p:cNvSpPr txBox="1"/>
          <p:nvPr/>
        </p:nvSpPr>
        <p:spPr>
          <a:xfrm>
            <a:off x="540119" y="2835610"/>
            <a:ext cx="11244513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设每轮分裂中平均每个有益菌可分裂出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个有益菌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每轮分裂中平均每个有益菌可分裂出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个有益菌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653" name="yt_shape_10653"/>
          <p:cNvSpPr txBox="1"/>
          <p:nvPr/>
        </p:nvSpPr>
        <p:spPr>
          <a:xfrm>
            <a:off x="540000" y="4755308"/>
            <a:ext cx="84638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按照这样的分裂速度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经过三轮培植后有多少个有益菌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0654" name="yt_shape_10654"/>
          <p:cNvSpPr txBox="1"/>
          <p:nvPr/>
        </p:nvSpPr>
        <p:spPr>
          <a:xfrm>
            <a:off x="540000" y="5234611"/>
            <a:ext cx="57964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480000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655" name="yt_shape_10655"/>
          <p:cNvSpPr txBox="1"/>
          <p:nvPr/>
        </p:nvSpPr>
        <p:spPr>
          <a:xfrm>
            <a:off x="540000" y="5713914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经过三轮培植后有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480000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个有益菌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888043568">
            <a:extLst>
              <a:ext uri="{FF2B5EF4-FFF2-40B4-BE49-F238E27FC236}">
                <a16:creationId xmlns:a16="http://schemas.microsoft.com/office/drawing/2014/main" id="{BAF75740-B73B-0F09-7D10-23C4362DC3A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2" grpId="0" build="allAtOnce"/>
      <p:bldP spid="10654" grpId="0" build="allAtOnce"/>
      <p:bldP spid="1065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8" name="yt_shape_10708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是否存在时间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709"/>
              <p:cNvSpPr txBox="1"/>
              <p:nvPr/>
            </p:nvSpPr>
            <p:spPr>
              <a:xfrm>
                <a:off x="540000" y="1995319"/>
                <a:ext cx="8701100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不存在时间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使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的面积等于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5cm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依题意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整理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该方程无解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即不存在时间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使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的面积等于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5cm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3" name="yt_shape_10709" descr="{&quot;rangeId&quot;:13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95319"/>
                <a:ext cx="8701100" cy="2546916"/>
              </a:xfrm>
              <a:prstGeom prst="rect">
                <a:avLst/>
              </a:prstGeom>
              <a:blipFill>
                <a:blip r:embed="rId2"/>
                <a:stretch>
                  <a:fillRect l="-2172" t="-1914" r="-1121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711" name="yt_image_10711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30715" y="1995319"/>
            <a:ext cx="1721284" cy="90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6" name="yt_shape_10656"/>
          <p:cNvSpPr txBox="1"/>
          <p:nvPr/>
        </p:nvSpPr>
        <p:spPr>
          <a:xfrm>
            <a:off x="540000" y="900000"/>
            <a:ext cx="284693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数字问题</a:t>
            </a:r>
          </a:p>
        </p:txBody>
      </p:sp>
      <p:sp>
        <p:nvSpPr>
          <p:cNvPr id="10657" name="yt_shape_10657"/>
          <p:cNvSpPr txBox="1"/>
          <p:nvPr/>
        </p:nvSpPr>
        <p:spPr>
          <a:xfrm>
            <a:off x="540119" y="1396872"/>
            <a:ext cx="11532545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一个两位数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个位数字比十位数字大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且个位数字的平方刚好等于这个两位数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求这个两位数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658" name="yt_shape_10658"/>
          <p:cNvSpPr txBox="1"/>
          <p:nvPr/>
        </p:nvSpPr>
        <p:spPr>
          <a:xfrm>
            <a:off x="540119" y="2339827"/>
            <a:ext cx="11532545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设这个两位数的个位数字为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则十位数字为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0659" name="yt_shape_10659"/>
          <p:cNvSpPr txBox="1"/>
          <p:nvPr/>
        </p:nvSpPr>
        <p:spPr>
          <a:xfrm>
            <a:off x="540000" y="3299262"/>
            <a:ext cx="562333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660" name="yt_shape_10660"/>
          <p:cNvSpPr txBox="1"/>
          <p:nvPr/>
        </p:nvSpPr>
        <p:spPr>
          <a:xfrm>
            <a:off x="540000" y="4258697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这个两位数是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888043596">
            <a:extLst>
              <a:ext uri="{FF2B5EF4-FFF2-40B4-BE49-F238E27FC236}">
                <a16:creationId xmlns:a16="http://schemas.microsoft.com/office/drawing/2014/main" id="{3A0B9AC4-A17A-1053-1287-F8A5DCEB2A8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8" grpId="0" build="allAtOnce"/>
      <p:bldP spid="10659" grpId="0" build="allAtOnce"/>
      <p:bldP spid="1066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1" name="yt_shape_10661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山西省中考改编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日是建党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周年纪念日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在本月日历表上可以用一个方框圈出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若圈出的四个数中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最小数与最大数的乘积为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求这个最小数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请用方程知识解答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662" name="yt_image_1066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4152" y="2420888"/>
            <a:ext cx="4035585" cy="243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64" name="yt_shape_10664"/>
          <p:cNvSpPr txBox="1"/>
          <p:nvPr/>
        </p:nvSpPr>
        <p:spPr>
          <a:xfrm>
            <a:off x="540000" y="2408828"/>
            <a:ext cx="627415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设这个最小数为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则最大数为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依题意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整理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2" name="yt_shape_10665">
            <a:extLst>
              <a:ext uri="{FF2B5EF4-FFF2-40B4-BE49-F238E27FC236}">
                <a16:creationId xmlns:a16="http://schemas.microsoft.com/office/drawing/2014/main" id="{2CBA6222-4595-20AA-9F1B-A57617BDB80B}"/>
              </a:ext>
            </a:extLst>
          </p:cNvPr>
          <p:cNvSpPr txBox="1"/>
          <p:nvPr/>
        </p:nvSpPr>
        <p:spPr>
          <a:xfrm>
            <a:off x="540000" y="3889334"/>
            <a:ext cx="57098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不合题意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0666">
            <a:extLst>
              <a:ext uri="{FF2B5EF4-FFF2-40B4-BE49-F238E27FC236}">
                <a16:creationId xmlns:a16="http://schemas.microsoft.com/office/drawing/2014/main" id="{E2BC069D-812C-29B2-68FC-050CEFF8E350}"/>
              </a:ext>
            </a:extLst>
          </p:cNvPr>
          <p:cNvSpPr txBox="1"/>
          <p:nvPr/>
        </p:nvSpPr>
        <p:spPr>
          <a:xfrm>
            <a:off x="540000" y="4368637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这个最小数为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6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6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64" grpId="0" build="allAtOnce"/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7" name="yt_shape_10667"/>
          <p:cNvSpPr txBox="1"/>
          <p:nvPr/>
        </p:nvSpPr>
        <p:spPr>
          <a:xfrm>
            <a:off x="540000" y="900000"/>
            <a:ext cx="377026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平均变化率问题</a:t>
            </a:r>
          </a:p>
        </p:txBody>
      </p:sp>
      <p:sp>
        <p:nvSpPr>
          <p:cNvPr id="10668" name="yt_shape_10668"/>
          <p:cNvSpPr txBox="1"/>
          <p:nvPr/>
        </p:nvSpPr>
        <p:spPr>
          <a:xfrm>
            <a:off x="540000" y="1396872"/>
            <a:ext cx="90794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年的人均收入为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年的人均收入为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669" name="yt_shape_10669"/>
          <p:cNvSpPr txBox="1"/>
          <p:nvPr/>
        </p:nvSpPr>
        <p:spPr>
          <a:xfrm>
            <a:off x="540000" y="1876175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年该村人均收入的年平均增长率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670" name="yt_shape_10670"/>
          <p:cNvSpPr txBox="1"/>
          <p:nvPr/>
        </p:nvSpPr>
        <p:spPr>
          <a:xfrm>
            <a:off x="540000" y="2355478"/>
            <a:ext cx="8446223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年到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年该村人均收入的年平均增长率为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24200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10%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不合题意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年到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年该村人均收入的年平均增长率为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10%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671" name="yt_shape_10671"/>
          <p:cNvSpPr txBox="1"/>
          <p:nvPr/>
        </p:nvSpPr>
        <p:spPr>
          <a:xfrm>
            <a:off x="540119" y="42751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假设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年该村人均收入的增长率与前两年的年平均增长率相同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请你预测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年该村的人均收入是多少元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0672" name="yt_shape_10672"/>
          <p:cNvSpPr txBox="1"/>
          <p:nvPr/>
        </p:nvSpPr>
        <p:spPr>
          <a:xfrm>
            <a:off x="540000" y="5234611"/>
            <a:ext cx="62581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24200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10%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26620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673" name="yt_shape_10673"/>
          <p:cNvSpPr txBox="1"/>
          <p:nvPr/>
        </p:nvSpPr>
        <p:spPr>
          <a:xfrm>
            <a:off x="540000" y="5713914"/>
            <a:ext cx="58477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预测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年该村的人均收入是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26620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888043633">
            <a:extLst>
              <a:ext uri="{FF2B5EF4-FFF2-40B4-BE49-F238E27FC236}">
                <a16:creationId xmlns:a16="http://schemas.microsoft.com/office/drawing/2014/main" id="{1247E670-6D44-0C1B-495C-5AFF6AB6DEB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6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6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6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70" grpId="0" build="allAtOnce"/>
      <p:bldP spid="10672" grpId="0" build="allAtOnce"/>
      <p:bldP spid="1067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4" name="yt_shape_10674"/>
          <p:cNvSpPr txBox="1"/>
          <p:nvPr/>
        </p:nvSpPr>
        <p:spPr>
          <a:xfrm>
            <a:off x="540119" y="900000"/>
            <a:ext cx="11111999" cy="8275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某种商品的标价为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经过两次降价后的价格为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并且两次降价的百分率相同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675" name="yt_shape_10675"/>
          <p:cNvSpPr txBox="1"/>
          <p:nvPr/>
        </p:nvSpPr>
        <p:spPr>
          <a:xfrm>
            <a:off x="540000" y="1804049"/>
            <a:ext cx="5078313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求该种商品每次降价的百分率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676" name="yt_shape_10676"/>
          <p:cNvSpPr txBox="1"/>
          <p:nvPr/>
        </p:nvSpPr>
        <p:spPr>
          <a:xfrm>
            <a:off x="540000" y="2308105"/>
            <a:ext cx="6735818" cy="17304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设该种商品每次降价的百分率为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10%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不合题意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该种商品每次降价的百分率为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10%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0677">
            <a:extLst>
              <a:ext uri="{FF2B5EF4-FFF2-40B4-BE49-F238E27FC236}">
                <a16:creationId xmlns:a16="http://schemas.microsoft.com/office/drawing/2014/main" id="{B07C1795-F228-9BD4-2B13-686F3E764EAC}"/>
              </a:ext>
            </a:extLst>
          </p:cNvPr>
          <p:cNvSpPr txBox="1"/>
          <p:nvPr/>
        </p:nvSpPr>
        <p:spPr>
          <a:xfrm>
            <a:off x="540119" y="4108305"/>
            <a:ext cx="11111999" cy="844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若该种商品进价为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两次降价共售出此种商品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为使两次降价销售的总利润不少于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3120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问第一次降价后至少要售出该种商品多少件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3" name="yt_shape_10678">
            <a:extLst>
              <a:ext uri="{FF2B5EF4-FFF2-40B4-BE49-F238E27FC236}">
                <a16:creationId xmlns:a16="http://schemas.microsoft.com/office/drawing/2014/main" id="{0C0BC687-0E7D-8942-1BB1-148EC9907DE9}"/>
              </a:ext>
            </a:extLst>
          </p:cNvPr>
          <p:cNvSpPr txBox="1"/>
          <p:nvPr/>
        </p:nvSpPr>
        <p:spPr>
          <a:xfrm>
            <a:off x="540119" y="5044409"/>
            <a:ext cx="11111999" cy="12872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设第一次降价后售出该种商品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件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[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10%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]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3120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0679">
            <a:extLst>
              <a:ext uri="{FF2B5EF4-FFF2-40B4-BE49-F238E27FC236}">
                <a16:creationId xmlns:a16="http://schemas.microsoft.com/office/drawing/2014/main" id="{899C0FBC-19DA-630C-4AB6-F0A041850FBF}"/>
              </a:ext>
            </a:extLst>
          </p:cNvPr>
          <p:cNvSpPr txBox="1"/>
          <p:nvPr/>
        </p:nvSpPr>
        <p:spPr>
          <a:xfrm>
            <a:off x="540000" y="6412561"/>
            <a:ext cx="6001643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第一次降价后至少要售出该种商品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件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6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76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0" name="yt_shape_10680"/>
          <p:cNvSpPr txBox="1"/>
          <p:nvPr/>
        </p:nvSpPr>
        <p:spPr>
          <a:xfrm>
            <a:off x="540000" y="900000"/>
            <a:ext cx="284693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利润问题</a:t>
            </a:r>
          </a:p>
        </p:txBody>
      </p:sp>
      <p:sp>
        <p:nvSpPr>
          <p:cNvPr id="10681" name="yt_shape_10681"/>
          <p:cNvSpPr txBox="1"/>
          <p:nvPr/>
        </p:nvSpPr>
        <p:spPr>
          <a:xfrm>
            <a:off x="540119" y="139687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在水果销售旺季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某水果店购进一批优质水果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进价为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售价不低于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根据销售情况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发现该水果一天的销售量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与该天的售价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满足如下表所示的一次函数关系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graphicFrame>
        <p:nvGraphicFramePr>
          <p:cNvPr id="10682" name="yt_table_10682" title="H_154.82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9743793"/>
              </p:ext>
            </p:extLst>
          </p:nvPr>
        </p:nvGraphicFramePr>
        <p:xfrm>
          <a:off x="540000" y="2988802"/>
          <a:ext cx="11111997" cy="196627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739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58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77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77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销售量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千克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售价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克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yt_shape_1683888043667">
            <a:extLst>
              <a:ext uri="{FF2B5EF4-FFF2-40B4-BE49-F238E27FC236}">
                <a16:creationId xmlns:a16="http://schemas.microsoft.com/office/drawing/2014/main" id="{DD3F8455-3D4D-C0B0-E60B-8C3D85C3541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2" name="yt_shape_10684">
            <a:extLst>
              <a:ext uri="{FF2B5EF4-FFF2-40B4-BE49-F238E27FC236}">
                <a16:creationId xmlns:a16="http://schemas.microsoft.com/office/drawing/2014/main" id="{2D6374F9-7162-98A6-1C2F-AD28971DC6A1}"/>
              </a:ext>
            </a:extLst>
          </p:cNvPr>
          <p:cNvSpPr txBox="1"/>
          <p:nvPr/>
        </p:nvSpPr>
        <p:spPr>
          <a:xfrm>
            <a:off x="540000" y="5188425"/>
            <a:ext cx="9164368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某天这种水果的售价为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求当天该水果的销售量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4" name="yt_shape_10684"/>
          <p:cNvSpPr txBox="1"/>
          <p:nvPr/>
        </p:nvSpPr>
        <p:spPr>
          <a:xfrm>
            <a:off x="540000" y="900000"/>
            <a:ext cx="9164368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某天这种水果的售价为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求当天该水果的销售量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85" name="yt_shape_10685"/>
              <p:cNvSpPr txBox="1"/>
              <p:nvPr/>
            </p:nvSpPr>
            <p:spPr>
              <a:xfrm>
                <a:off x="540000" y="1379303"/>
                <a:ext cx="6718186" cy="31622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之间的函数关系式为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24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=80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之间的函数关系式为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当天该水果的销售量为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千克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685" name="yt_shape_106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6718186" cy="3162212"/>
              </a:xfrm>
              <a:prstGeom prst="rect">
                <a:avLst/>
              </a:prstGeom>
              <a:blipFill>
                <a:blip r:embed="rId2"/>
                <a:stretch>
                  <a:fillRect l="-2813" t="-2505" r="-1724" b="-5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0687">
            <a:extLst>
              <a:ext uri="{FF2B5EF4-FFF2-40B4-BE49-F238E27FC236}">
                <a16:creationId xmlns:a16="http://schemas.microsoft.com/office/drawing/2014/main" id="{AE368583-73B6-7F18-5D68-384DF79BD8FE}"/>
              </a:ext>
            </a:extLst>
          </p:cNvPr>
          <p:cNvSpPr txBox="1"/>
          <p:nvPr/>
        </p:nvSpPr>
        <p:spPr>
          <a:xfrm>
            <a:off x="540000" y="4581128"/>
            <a:ext cx="10549363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如果某天销售这种水果获利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那么该天水果的售价为多少元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3" name="yt_shape_10688">
            <a:extLst>
              <a:ext uri="{FF2B5EF4-FFF2-40B4-BE49-F238E27FC236}">
                <a16:creationId xmlns:a16="http://schemas.microsoft.com/office/drawing/2014/main" id="{20C5A35B-FACE-D14B-F98C-35339CA68D93}"/>
              </a:ext>
            </a:extLst>
          </p:cNvPr>
          <p:cNvSpPr txBox="1"/>
          <p:nvPr/>
        </p:nvSpPr>
        <p:spPr>
          <a:xfrm>
            <a:off x="540000" y="5060431"/>
            <a:ext cx="7505260" cy="12872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0689">
            <a:extLst>
              <a:ext uri="{FF2B5EF4-FFF2-40B4-BE49-F238E27FC236}">
                <a16:creationId xmlns:a16="http://schemas.microsoft.com/office/drawing/2014/main" id="{C6F743F8-B0AE-B553-E1C5-82B721F7D255}"/>
              </a:ext>
            </a:extLst>
          </p:cNvPr>
          <p:cNvSpPr txBox="1"/>
          <p:nvPr/>
        </p:nvSpPr>
        <p:spPr>
          <a:xfrm>
            <a:off x="540000" y="6412561"/>
            <a:ext cx="9933810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如果某天销售这种水果获利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那么该天水果的售价为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千克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6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6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6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6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6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85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0" name="yt_shape_10690"/>
          <p:cNvSpPr txBox="1"/>
          <p:nvPr/>
        </p:nvSpPr>
        <p:spPr>
          <a:xfrm>
            <a:off x="540000" y="900000"/>
            <a:ext cx="284693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几何问题</a:t>
            </a:r>
          </a:p>
        </p:txBody>
      </p:sp>
      <p:sp>
        <p:nvSpPr>
          <p:cNvPr id="10691" name="yt_shape_10691"/>
          <p:cNvSpPr txBox="1"/>
          <p:nvPr/>
        </p:nvSpPr>
        <p:spPr>
          <a:xfrm>
            <a:off x="540119" y="1346084"/>
            <a:ext cx="11111999" cy="12872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要利用一面足够长的墙为一边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其余三边用总长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米的围栏建两个面积相同的生态园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为了出入方便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每个生态园在平行于墙的一边各留了一个宽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能够建生态园的场地垂直于墙的一边长不超过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围栏宽忽略不计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692" name="yt_shape_10692"/>
          <p:cNvSpPr txBox="1"/>
          <p:nvPr/>
        </p:nvSpPr>
        <p:spPr>
          <a:xfrm>
            <a:off x="540000" y="2708920"/>
            <a:ext cx="8463855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若每个生态园的面积为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平方米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求每个生态园的边长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0693"/>
          <p:cNvSpPr txBox="1"/>
          <p:nvPr/>
        </p:nvSpPr>
        <p:spPr>
          <a:xfrm>
            <a:off x="540000" y="3175499"/>
            <a:ext cx="6291787" cy="17304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设每个生态园垂直于墙的边长为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不合题意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694" name="yt_image_106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11970" y="2708920"/>
            <a:ext cx="2140029" cy="58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96" name="yt_shape_10696"/>
          <p:cNvSpPr txBox="1"/>
          <p:nvPr/>
        </p:nvSpPr>
        <p:spPr>
          <a:xfrm>
            <a:off x="540000" y="5913227"/>
            <a:ext cx="10079682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每个生态园的面积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达到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平方米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697" name="yt_shape_10697"/>
          <p:cNvSpPr txBox="1"/>
          <p:nvPr/>
        </p:nvSpPr>
        <p:spPr>
          <a:xfrm>
            <a:off x="540119" y="4997205"/>
            <a:ext cx="11111999" cy="844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当每个生态园的面积为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平方米时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每个生态园垂直于墙的边长为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平行于墙的边长为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4" name="yt_shape_1683888043705">
            <a:extLst>
              <a:ext uri="{FF2B5EF4-FFF2-40B4-BE49-F238E27FC236}">
                <a16:creationId xmlns:a16="http://schemas.microsoft.com/office/drawing/2014/main" id="{40A1447F-1768-8753-5509-9C954215351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3" name="yt_shape_10698">
            <a:extLst>
              <a:ext uri="{FF2B5EF4-FFF2-40B4-BE49-F238E27FC236}">
                <a16:creationId xmlns:a16="http://schemas.microsoft.com/office/drawing/2014/main" id="{2FF2FDBD-0F1D-2D91-8CD3-CCF9983EA220}"/>
              </a:ext>
            </a:extLst>
          </p:cNvPr>
          <p:cNvSpPr txBox="1"/>
          <p:nvPr/>
        </p:nvSpPr>
        <p:spPr>
          <a:xfrm>
            <a:off x="540000" y="6412561"/>
            <a:ext cx="2154436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不能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697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1" name="yt_shape_10701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运动停止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设运动时间为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02" name="yt_shape_10702"/>
              <p:cNvSpPr txBox="1"/>
              <p:nvPr/>
            </p:nvSpPr>
            <p:spPr>
              <a:xfrm>
                <a:off x="540000" y="2339566"/>
                <a:ext cx="7532511" cy="6412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经过几秒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的面积等于矩形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？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702" name="yt_shape_10702" descr="{&quot;rangeId&quot;:2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9566"/>
                <a:ext cx="7532511" cy="641266"/>
              </a:xfrm>
              <a:prstGeom prst="rect">
                <a:avLst/>
              </a:prstGeom>
              <a:blipFill>
                <a:blip r:embed="rId2"/>
                <a:stretch>
                  <a:fillRect l="-2510" r="-161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704"/>
              <p:cNvSpPr txBox="1"/>
              <p:nvPr/>
            </p:nvSpPr>
            <p:spPr>
              <a:xfrm>
                <a:off x="540000" y="3068960"/>
                <a:ext cx="7772962" cy="18019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依题意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整理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经过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的面积等于矩形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07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68960"/>
                <a:ext cx="7772962" cy="1801904"/>
              </a:xfrm>
              <a:prstGeom prst="rect">
                <a:avLst/>
              </a:prstGeom>
              <a:blipFill>
                <a:blip r:embed="rId3"/>
                <a:stretch>
                  <a:fillRect l="-2431" r="-1412" b="-4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706" name="yt_image_10706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30715" y="3068960"/>
            <a:ext cx="1721284" cy="90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1645</Words>
  <Application>Microsoft Office PowerPoint</Application>
  <PresentationFormat>宽屏</PresentationFormat>
  <Paragraphs>92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NEU-BZ-S92</vt:lpstr>
      <vt:lpstr>黑体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44</cp:revision>
  <dcterms:created xsi:type="dcterms:W3CDTF">2023-05-05T05:33:04Z</dcterms:created>
  <dcterms:modified xsi:type="dcterms:W3CDTF">2023-05-14T15:50:52Z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