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9" r:id="rId4"/>
    <p:sldId id="371" r:id="rId5"/>
    <p:sldId id="390" r:id="rId6"/>
    <p:sldId id="374" r:id="rId7"/>
    <p:sldId id="376" r:id="rId8"/>
    <p:sldId id="379" r:id="rId9"/>
    <p:sldId id="383" r:id="rId10"/>
    <p:sldId id="391" r:id="rId11"/>
    <p:sldId id="385" r:id="rId12"/>
    <p:sldId id="386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78" y="3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2" name="yt_shape_10282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3862bbc0-a527-4fbc-966f-79b779b94c72.png&quot;}"/>
            </a:endParaRPr>
          </a:p>
        </p:txBody>
      </p:sp>
      <p:sp>
        <p:nvSpPr>
          <p:cNvPr id="10283" name="yt_shape_10283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先因式分解使方程化为两个一次式的乘积等于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再使这两个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一次式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从而实现降次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这种解一元二次方程的方法叫做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因式分解法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995746">
            <a:extLst>
              <a:ext uri="{FF2B5EF4-FFF2-40B4-BE49-F238E27FC236}">
                <a16:creationId xmlns:a16="http://schemas.microsoft.com/office/drawing/2014/main" id="{9937757C-2D84-E422-DA1E-F2682DDE91C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C8AFB3-4969-FF5E-F382-1BFA149CA9A0}"/>
              </a:ext>
            </a:extLst>
          </p:cNvPr>
          <p:cNvSpPr txBox="1"/>
          <p:nvPr/>
        </p:nvSpPr>
        <p:spPr>
          <a:xfrm>
            <a:off x="9746507" y="161501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一次式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03F455-E1C8-A3EC-0071-27F815088478}"/>
              </a:ext>
            </a:extLst>
          </p:cNvPr>
          <p:cNvSpPr txBox="1"/>
          <p:nvPr/>
        </p:nvSpPr>
        <p:spPr>
          <a:xfrm>
            <a:off x="8527307" y="2090498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因式分解法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0" name="yt_shape_1034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试求代数式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341" name="yt_shape_10341"/>
          <p:cNvSpPr txBox="1"/>
          <p:nvPr/>
        </p:nvSpPr>
        <p:spPr>
          <a:xfrm>
            <a:off x="540000" y="1859435"/>
            <a:ext cx="5828519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此时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不存在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代数式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3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" name="yt_shape_10342"/>
          <p:cNvSpPr txBox="1"/>
          <p:nvPr/>
        </p:nvSpPr>
        <p:spPr>
          <a:xfrm>
            <a:off x="3338835" y="900000"/>
            <a:ext cx="5514330" cy="464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NEU-BZ-S92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NEU-BZ-S92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0a133ed2-4d69-497a-9414-0f5e5894f57d.png&quot;}"/>
            </a:endParaRPr>
          </a:p>
        </p:txBody>
      </p:sp>
      <p:sp>
        <p:nvSpPr>
          <p:cNvPr id="10343" name="yt_shape_10343"/>
          <p:cNvSpPr txBox="1"/>
          <p:nvPr/>
        </p:nvSpPr>
        <p:spPr>
          <a:xfrm>
            <a:off x="3941564" y="1415723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利用十字相乘法解一元二次方程</a:t>
            </a:r>
          </a:p>
        </p:txBody>
      </p:sp>
      <p:sp>
        <p:nvSpPr>
          <p:cNvPr id="10344" name="yt_shape_10344"/>
          <p:cNvSpPr txBox="1"/>
          <p:nvPr/>
        </p:nvSpPr>
        <p:spPr>
          <a:xfrm>
            <a:off x="540000" y="1895026"/>
            <a:ext cx="2154436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阅读下列材料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345" name="yt_shape_10345"/>
          <p:cNvSpPr txBox="1"/>
          <p:nvPr/>
        </p:nvSpPr>
        <p:spPr>
          <a:xfrm>
            <a:off x="540000" y="2357850"/>
            <a:ext cx="73000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可以按下面的方法解答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346" name="yt_shape_10346"/>
          <p:cNvSpPr txBox="1"/>
          <p:nvPr/>
        </p:nvSpPr>
        <p:spPr>
          <a:xfrm>
            <a:off x="540000" y="2837153"/>
            <a:ext cx="64617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分解二次项和常数项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347" name="yt_shape_10347"/>
          <p:cNvSpPr txBox="1"/>
          <p:nvPr/>
        </p:nvSpPr>
        <p:spPr>
          <a:xfrm>
            <a:off x="540000" y="3316456"/>
            <a:ext cx="6617196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竖写分解结果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交叉相乘再相加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验证一次项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348" name="yt_shape_10348"/>
          <p:cNvSpPr txBox="1"/>
          <p:nvPr/>
        </p:nvSpPr>
        <p:spPr>
          <a:xfrm>
            <a:off x="4860887" y="3779280"/>
            <a:ext cx="2470227" cy="67024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3800" b="0" i="0" u="none" spc="6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⇒3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</a:p>
        </p:txBody>
      </p:sp>
      <p:sp>
        <p:nvSpPr>
          <p:cNvPr id="10349" name="yt_shape_10349"/>
          <p:cNvSpPr txBox="1"/>
          <p:nvPr/>
        </p:nvSpPr>
        <p:spPr>
          <a:xfrm>
            <a:off x="540000" y="4500316"/>
            <a:ext cx="246221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横写分解结果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350" name="yt_shape_10350"/>
          <p:cNvSpPr txBox="1"/>
          <p:nvPr/>
        </p:nvSpPr>
        <p:spPr>
          <a:xfrm>
            <a:off x="540000" y="4963140"/>
            <a:ext cx="41870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351" name="yt_shape_10351"/>
          <p:cNvSpPr txBox="1"/>
          <p:nvPr/>
        </p:nvSpPr>
        <p:spPr>
          <a:xfrm>
            <a:off x="540000" y="5442443"/>
            <a:ext cx="8156079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我们把这种用十字交叉相乘分解因式的方法叫做十字相乘法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352" name="yt_shape_10352"/>
          <p:cNvSpPr txBox="1"/>
          <p:nvPr/>
        </p:nvSpPr>
        <p:spPr>
          <a:xfrm>
            <a:off x="540000" y="5905267"/>
            <a:ext cx="71045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根据乘法原理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995928">
            <a:extLst>
              <a:ext uri="{FF2B5EF4-FFF2-40B4-BE49-F238E27FC236}">
                <a16:creationId xmlns:a16="http://schemas.microsoft.com/office/drawing/2014/main" id="{D204FA8C-FDDD-523F-6F36-2DF07590F4E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41260"/>
            <a:ext cx="5334064" cy="377919"/>
          </a:xfrm>
          <a:prstGeom prst="rect">
            <a:avLst/>
          </a:prstGeom>
        </p:spPr>
      </p:pic>
      <p:pic>
        <p:nvPicPr>
          <p:cNvPr id="5" name="yt_shape_1683887995949">
            <a:extLst>
              <a:ext uri="{FF2B5EF4-FFF2-40B4-BE49-F238E27FC236}">
                <a16:creationId xmlns:a16="http://schemas.microsoft.com/office/drawing/2014/main" id="{8836E507-69B4-108C-BF83-1284E203541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332" y="3805555"/>
            <a:ext cx="736663" cy="61121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E820CE-C27A-BC2A-C0D7-EFD3B0AA1F95}"/>
              </a:ext>
            </a:extLst>
          </p:cNvPr>
          <p:cNvSpPr txBox="1"/>
          <p:nvPr/>
        </p:nvSpPr>
        <p:spPr>
          <a:xfrm>
            <a:off x="5275989" y="585846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D67FCB-70BB-14E0-220E-D66DC91AAC8B}"/>
              </a:ext>
            </a:extLst>
          </p:cNvPr>
          <p:cNvSpPr txBox="1"/>
          <p:nvPr/>
        </p:nvSpPr>
        <p:spPr>
          <a:xfrm>
            <a:off x="6799989" y="585846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3" name="yt_shape_10353"/>
          <p:cNvSpPr txBox="1"/>
          <p:nvPr/>
        </p:nvSpPr>
        <p:spPr>
          <a:xfrm>
            <a:off x="540000" y="900000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【直接应用】</a:t>
            </a:r>
          </a:p>
        </p:txBody>
      </p:sp>
      <p:sp>
        <p:nvSpPr>
          <p:cNvPr id="10354" name="yt_shape_10354"/>
          <p:cNvSpPr txBox="1"/>
          <p:nvPr/>
        </p:nvSpPr>
        <p:spPr>
          <a:xfrm>
            <a:off x="540000" y="1379303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试用上述方法和原理解下列方程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355" name="yt_shape_10355"/>
          <p:cNvSpPr txBox="1"/>
          <p:nvPr/>
        </p:nvSpPr>
        <p:spPr>
          <a:xfrm>
            <a:off x="540000" y="1858606"/>
            <a:ext cx="28373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356" name="yt_shape_10356"/>
          <p:cNvSpPr txBox="1"/>
          <p:nvPr/>
        </p:nvSpPr>
        <p:spPr>
          <a:xfrm>
            <a:off x="540000" y="2337909"/>
            <a:ext cx="381194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357" name="yt_shape_10357"/>
          <p:cNvSpPr txBox="1"/>
          <p:nvPr/>
        </p:nvSpPr>
        <p:spPr>
          <a:xfrm>
            <a:off x="540000" y="3297344"/>
            <a:ext cx="26834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358" name="yt_shape_10358"/>
          <p:cNvSpPr txBox="1"/>
          <p:nvPr/>
        </p:nvSpPr>
        <p:spPr>
          <a:xfrm>
            <a:off x="540000" y="3776647"/>
            <a:ext cx="365805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0359">
            <a:extLst>
              <a:ext uri="{FF2B5EF4-FFF2-40B4-BE49-F238E27FC236}">
                <a16:creationId xmlns:a16="http://schemas.microsoft.com/office/drawing/2014/main" id="{14E58E32-BE7B-2115-FC87-D1000B019C33}"/>
              </a:ext>
            </a:extLst>
          </p:cNvPr>
          <p:cNvSpPr txBox="1"/>
          <p:nvPr/>
        </p:nvSpPr>
        <p:spPr>
          <a:xfrm>
            <a:off x="540000" y="4797152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【变式应用】</a:t>
            </a:r>
          </a:p>
        </p:txBody>
      </p:sp>
      <p:sp>
        <p:nvSpPr>
          <p:cNvPr id="3" name="yt_shape_10360">
            <a:extLst>
              <a:ext uri="{FF2B5EF4-FFF2-40B4-BE49-F238E27FC236}">
                <a16:creationId xmlns:a16="http://schemas.microsoft.com/office/drawing/2014/main" id="{544497CE-AE68-11EC-786C-D05B7AC933DD}"/>
              </a:ext>
            </a:extLst>
          </p:cNvPr>
          <p:cNvSpPr txBox="1"/>
          <p:nvPr/>
        </p:nvSpPr>
        <p:spPr>
          <a:xfrm>
            <a:off x="540119" y="52764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用因式分解法解方程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得到的两根均为整数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的值可以为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42C2F0-C7D2-1B50-2C70-09041E6833E7}"/>
              </a:ext>
            </a:extLst>
          </p:cNvPr>
          <p:cNvSpPr txBox="1"/>
          <p:nvPr/>
        </p:nvSpPr>
        <p:spPr>
          <a:xfrm>
            <a:off x="1059708" y="5705137"/>
            <a:ext cx="26071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3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56" grpId="0" build="allAtOnce"/>
      <p:bldP spid="10358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4" name="yt_shape_10284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c8f98609-be25-4a43-9961-235c0eac0060.png&quot;}"/>
            </a:endParaRPr>
          </a:p>
        </p:txBody>
      </p:sp>
      <p:sp>
        <p:nvSpPr>
          <p:cNvPr id="10285" name="yt_shape_10285"/>
          <p:cNvSpPr txBox="1"/>
          <p:nvPr/>
        </p:nvSpPr>
        <p:spPr>
          <a:xfrm>
            <a:off x="540000" y="1670985"/>
            <a:ext cx="579645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用因式分解法解一元二次方程</a:t>
            </a:r>
          </a:p>
        </p:txBody>
      </p:sp>
      <p:sp>
        <p:nvSpPr>
          <p:cNvPr id="10286" name="yt_shape_10286"/>
          <p:cNvSpPr txBox="1"/>
          <p:nvPr/>
        </p:nvSpPr>
        <p:spPr>
          <a:xfrm>
            <a:off x="540000" y="2167857"/>
            <a:ext cx="61715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87" name="yt_table_1028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3037114"/>
              </p:ext>
            </p:extLst>
          </p:nvPr>
        </p:nvGraphicFramePr>
        <p:xfrm>
          <a:off x="540000" y="2799524"/>
          <a:ext cx="7128193" cy="848742"/>
        </p:xfrm>
        <a:graphic>
          <a:graphicData uri="http://schemas.openxmlformats.org/drawingml/2006/table">
            <a:tbl>
              <a:tblPr/>
              <a:tblGrid>
                <a:gridCol w="4191318">
                  <a:extLst>
                    <a:ext uri="{9D8B030D-6E8A-4147-A177-3AD203B41FA5}">
                      <a16:colId xmlns:a16="http://schemas.microsoft.com/office/drawing/2014/main" val="10055"/>
                    </a:ext>
                  </a:extLst>
                </a:gridCol>
                <a:gridCol w="2936875">
                  <a:extLst>
                    <a:ext uri="{9D8B030D-6E8A-4147-A177-3AD203B41FA5}">
                      <a16:colId xmlns:a16="http://schemas.microsoft.com/office/drawing/2014/main" val="100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2"/>
                  </a:ext>
                </a:extLst>
              </a:tr>
            </a:tbl>
          </a:graphicData>
        </a:graphic>
      </p:graphicFrame>
      <p:sp>
        <p:nvSpPr>
          <p:cNvPr id="10289" name="yt_shape_10289"/>
          <p:cNvSpPr txBox="1"/>
          <p:nvPr/>
        </p:nvSpPr>
        <p:spPr>
          <a:xfrm>
            <a:off x="540000" y="3698866"/>
            <a:ext cx="84285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90" name="yt_table_1029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515347"/>
              </p:ext>
            </p:extLst>
          </p:nvPr>
        </p:nvGraphicFramePr>
        <p:xfrm>
          <a:off x="540000" y="4330533"/>
          <a:ext cx="7145656" cy="848742"/>
        </p:xfrm>
        <a:graphic>
          <a:graphicData uri="http://schemas.openxmlformats.org/drawingml/2006/table">
            <a:tbl>
              <a:tblPr/>
              <a:tblGrid>
                <a:gridCol w="4191318">
                  <a:extLst>
                    <a:ext uri="{9D8B030D-6E8A-4147-A177-3AD203B41FA5}">
                      <a16:colId xmlns:a16="http://schemas.microsoft.com/office/drawing/2014/main" val="10057"/>
                    </a:ext>
                  </a:extLst>
                </a:gridCol>
                <a:gridCol w="2954338">
                  <a:extLst>
                    <a:ext uri="{9D8B030D-6E8A-4147-A177-3AD203B41FA5}">
                      <a16:colId xmlns:a16="http://schemas.microsoft.com/office/drawing/2014/main" val="100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4"/>
                  </a:ext>
                </a:extLst>
              </a:tr>
            </a:tbl>
          </a:graphicData>
        </a:graphic>
      </p:graphicFrame>
      <p:sp>
        <p:nvSpPr>
          <p:cNvPr id="10292" name="yt_shape_10292"/>
          <p:cNvSpPr txBox="1"/>
          <p:nvPr/>
        </p:nvSpPr>
        <p:spPr>
          <a:xfrm>
            <a:off x="540000" y="5229875"/>
            <a:ext cx="87956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有一个根是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995773">
            <a:extLst>
              <a:ext uri="{FF2B5EF4-FFF2-40B4-BE49-F238E27FC236}">
                <a16:creationId xmlns:a16="http://schemas.microsoft.com/office/drawing/2014/main" id="{8B088568-6D1B-8B72-2F82-D76099B1B6F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995789">
            <a:extLst>
              <a:ext uri="{FF2B5EF4-FFF2-40B4-BE49-F238E27FC236}">
                <a16:creationId xmlns:a16="http://schemas.microsoft.com/office/drawing/2014/main" id="{1D283952-A2A2-077C-9472-CC4A8FF03B3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1A7AE6-B3E6-76DC-A6F4-BF12D18694ED}"/>
              </a:ext>
            </a:extLst>
          </p:cNvPr>
          <p:cNvSpPr txBox="1"/>
          <p:nvPr/>
        </p:nvSpPr>
        <p:spPr>
          <a:xfrm>
            <a:off x="5749064" y="2121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1BE612-F698-366B-DEEB-B5B3B14F7158}"/>
              </a:ext>
            </a:extLst>
          </p:cNvPr>
          <p:cNvSpPr txBox="1"/>
          <p:nvPr/>
        </p:nvSpPr>
        <p:spPr>
          <a:xfrm>
            <a:off x="7984264" y="36520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8799EA-372E-0967-6AB2-74A67D822629}"/>
              </a:ext>
            </a:extLst>
          </p:cNvPr>
          <p:cNvSpPr txBox="1"/>
          <p:nvPr/>
        </p:nvSpPr>
        <p:spPr>
          <a:xfrm>
            <a:off x="8170001" y="518306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4" name="yt_shape_10294"/>
          <p:cNvSpPr txBox="1"/>
          <p:nvPr/>
        </p:nvSpPr>
        <p:spPr>
          <a:xfrm>
            <a:off x="540000" y="1403962"/>
            <a:ext cx="23756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95" name="yt_shape_10295"/>
              <p:cNvSpPr txBox="1"/>
              <p:nvPr/>
            </p:nvSpPr>
            <p:spPr>
              <a:xfrm>
                <a:off x="540000" y="1883265"/>
                <a:ext cx="2888611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95" name="yt_shape_102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83265"/>
                <a:ext cx="2888611" cy="1119024"/>
              </a:xfrm>
              <a:prstGeom prst="rect">
                <a:avLst/>
              </a:prstGeom>
              <a:blipFill>
                <a:blip r:embed="rId2"/>
                <a:stretch>
                  <a:fillRect l="-6554" t="-4891" r="-5497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97" name="yt_shape_10297"/>
          <p:cNvSpPr txBox="1"/>
          <p:nvPr/>
        </p:nvSpPr>
        <p:spPr>
          <a:xfrm>
            <a:off x="540000" y="3053077"/>
            <a:ext cx="45637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98" name="yt_shape_10298"/>
              <p:cNvSpPr txBox="1"/>
              <p:nvPr/>
            </p:nvSpPr>
            <p:spPr>
              <a:xfrm>
                <a:off x="540000" y="3532380"/>
                <a:ext cx="3965829" cy="11207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98" name="yt_shape_102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32380"/>
                <a:ext cx="3965829" cy="1120756"/>
              </a:xfrm>
              <a:prstGeom prst="rect">
                <a:avLst/>
              </a:prstGeom>
              <a:blipFill>
                <a:blip r:embed="rId3"/>
                <a:stretch>
                  <a:fillRect l="-4769" t="-4348" r="-3692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0293">
            <a:extLst>
              <a:ext uri="{FF2B5EF4-FFF2-40B4-BE49-F238E27FC236}">
                <a16:creationId xmlns:a16="http://schemas.microsoft.com/office/drawing/2014/main" id="{94A06933-6201-5124-72D3-6E2E9899C6A2}"/>
              </a:ext>
            </a:extLst>
          </p:cNvPr>
          <p:cNvSpPr txBox="1"/>
          <p:nvPr/>
        </p:nvSpPr>
        <p:spPr>
          <a:xfrm>
            <a:off x="540000" y="908626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用因式分解法解下列方程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5" grpId="0" build="allAtOnce"/>
      <p:bldP spid="1029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0" name="yt_shape_10300"/>
          <p:cNvSpPr txBox="1"/>
          <p:nvPr/>
        </p:nvSpPr>
        <p:spPr>
          <a:xfrm>
            <a:off x="540000" y="900000"/>
            <a:ext cx="579645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用适当的方法解一元二次方程</a:t>
            </a:r>
          </a:p>
        </p:txBody>
      </p:sp>
      <p:sp>
        <p:nvSpPr>
          <p:cNvPr id="10301" name="yt_shape_10301"/>
          <p:cNvSpPr txBox="1"/>
          <p:nvPr/>
        </p:nvSpPr>
        <p:spPr>
          <a:xfrm>
            <a:off x="540000" y="1396872"/>
            <a:ext cx="75228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的最佳方法是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02" name="yt_table_1030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052532"/>
              </p:ext>
            </p:extLst>
          </p:nvPr>
        </p:nvGraphicFramePr>
        <p:xfrm>
          <a:off x="540000" y="2028539"/>
          <a:ext cx="9804472" cy="848742"/>
        </p:xfrm>
        <a:graphic>
          <a:graphicData uri="http://schemas.openxmlformats.org/drawingml/2006/table">
            <a:tbl>
              <a:tblPr/>
              <a:tblGrid>
                <a:gridCol w="5880374">
                  <a:extLst>
                    <a:ext uri="{9D8B030D-6E8A-4147-A177-3AD203B41FA5}">
                      <a16:colId xmlns:a16="http://schemas.microsoft.com/office/drawing/2014/main" val="10059"/>
                    </a:ext>
                  </a:extLst>
                </a:gridCol>
                <a:gridCol w="3924098">
                  <a:extLst>
                    <a:ext uri="{9D8B030D-6E8A-4147-A177-3AD203B41FA5}">
                      <a16:colId xmlns:a16="http://schemas.microsoft.com/office/drawing/2014/main" val="100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直接开平方法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配方法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公式法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因式分解法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"/>
                  </a:ext>
                </a:extLst>
              </a:tr>
            </a:tbl>
          </a:graphicData>
        </a:graphic>
      </p:graphicFrame>
      <p:pic>
        <p:nvPicPr>
          <p:cNvPr id="3" name="yt_shape_1683887995820">
            <a:extLst>
              <a:ext uri="{FF2B5EF4-FFF2-40B4-BE49-F238E27FC236}">
                <a16:creationId xmlns:a16="http://schemas.microsoft.com/office/drawing/2014/main" id="{B1A9796B-EAC0-F65F-BFF4-2DA8E489C0E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20162F-969E-C2A6-9FF2-2445FE91B63F}"/>
              </a:ext>
            </a:extLst>
          </p:cNvPr>
          <p:cNvSpPr txBox="1"/>
          <p:nvPr/>
        </p:nvSpPr>
        <p:spPr>
          <a:xfrm>
            <a:off x="7069864" y="13500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304">
            <a:extLst>
              <a:ext uri="{FF2B5EF4-FFF2-40B4-BE49-F238E27FC236}">
                <a16:creationId xmlns:a16="http://schemas.microsoft.com/office/drawing/2014/main" id="{77F0F28B-E954-8E3A-12DD-D318D6215E15}"/>
              </a:ext>
            </a:extLst>
          </p:cNvPr>
          <p:cNvSpPr txBox="1"/>
          <p:nvPr/>
        </p:nvSpPr>
        <p:spPr>
          <a:xfrm>
            <a:off x="540000" y="2996952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用适当的方法解下列方程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5" name="yt_shape_10305">
            <a:extLst>
              <a:ext uri="{FF2B5EF4-FFF2-40B4-BE49-F238E27FC236}">
                <a16:creationId xmlns:a16="http://schemas.microsoft.com/office/drawing/2014/main" id="{35086A03-40A4-19DD-1BB6-FECB48420253}"/>
              </a:ext>
            </a:extLst>
          </p:cNvPr>
          <p:cNvSpPr txBox="1"/>
          <p:nvPr/>
        </p:nvSpPr>
        <p:spPr>
          <a:xfrm>
            <a:off x="540000" y="3476255"/>
            <a:ext cx="28373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0306">
                <a:extLst>
                  <a:ext uri="{FF2B5EF4-FFF2-40B4-BE49-F238E27FC236}">
                    <a16:creationId xmlns:a16="http://schemas.microsoft.com/office/drawing/2014/main" id="{5D797D25-4D4B-67DE-02C9-5F0F1A0E0241}"/>
                  </a:ext>
                </a:extLst>
              </p:cNvPr>
              <p:cNvSpPr txBox="1"/>
              <p:nvPr/>
            </p:nvSpPr>
            <p:spPr>
              <a:xfrm>
                <a:off x="540000" y="3955558"/>
                <a:ext cx="5362045" cy="19643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6" name="yt_shape_10306">
                <a:extLst>
                  <a:ext uri="{FF2B5EF4-FFF2-40B4-BE49-F238E27FC236}">
                    <a16:creationId xmlns:a16="http://schemas.microsoft.com/office/drawing/2014/main" id="{5D797D25-4D4B-67DE-02C9-5F0F1A0E02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55558"/>
                <a:ext cx="5362045" cy="1964320"/>
              </a:xfrm>
              <a:prstGeom prst="rect">
                <a:avLst/>
              </a:prstGeom>
              <a:blipFill>
                <a:blip r:embed="rId3"/>
                <a:stretch>
                  <a:fillRect l="-3527" t="-2795" r="-2503" b="-4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0308">
            <a:extLst>
              <a:ext uri="{FF2B5EF4-FFF2-40B4-BE49-F238E27FC236}">
                <a16:creationId xmlns:a16="http://schemas.microsoft.com/office/drawing/2014/main" id="{D9BCE5B2-53F3-88EC-8FCD-7350D5132CFA}"/>
              </a:ext>
            </a:extLst>
          </p:cNvPr>
          <p:cNvSpPr txBox="1"/>
          <p:nvPr/>
        </p:nvSpPr>
        <p:spPr>
          <a:xfrm>
            <a:off x="6289957" y="3476255"/>
            <a:ext cx="33166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8" name="yt_shape_10309">
            <a:extLst>
              <a:ext uri="{FF2B5EF4-FFF2-40B4-BE49-F238E27FC236}">
                <a16:creationId xmlns:a16="http://schemas.microsoft.com/office/drawing/2014/main" id="{FA432869-BB51-EFF6-6F6D-A0A9B7D288A1}"/>
              </a:ext>
            </a:extLst>
          </p:cNvPr>
          <p:cNvSpPr txBox="1"/>
          <p:nvPr/>
        </p:nvSpPr>
        <p:spPr>
          <a:xfrm>
            <a:off x="6289957" y="3955558"/>
            <a:ext cx="473527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0" name="yt_shape_10310"/>
          <p:cNvSpPr txBox="1"/>
          <p:nvPr/>
        </p:nvSpPr>
        <p:spPr>
          <a:xfrm>
            <a:off x="540000" y="900000"/>
            <a:ext cx="28373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311" name="yt_shape_10311"/>
          <p:cNvSpPr txBox="1"/>
          <p:nvPr/>
        </p:nvSpPr>
        <p:spPr>
          <a:xfrm>
            <a:off x="540000" y="1379303"/>
            <a:ext cx="4615046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2" name="yt_shape_10312"/>
          <p:cNvSpPr txBox="1"/>
          <p:nvPr/>
        </p:nvSpPr>
        <p:spPr>
          <a:xfrm>
            <a:off x="540000" y="900000"/>
            <a:ext cx="73866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方程两边同时除以含未知数的式子致错</a:t>
            </a:r>
          </a:p>
        </p:txBody>
      </p:sp>
      <p:sp>
        <p:nvSpPr>
          <p:cNvPr id="3" name="yt_shape_10313"/>
          <p:cNvSpPr txBox="1"/>
          <p:nvPr/>
        </p:nvSpPr>
        <p:spPr>
          <a:xfrm>
            <a:off x="550209" y="1556792"/>
            <a:ext cx="80422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DCF78F-0711-A947-E8D3-57B77A5D87E5}"/>
              </a:ext>
            </a:extLst>
          </p:cNvPr>
          <p:cNvSpPr txBox="1"/>
          <p:nvPr/>
        </p:nvSpPr>
        <p:spPr>
          <a:xfrm>
            <a:off x="5894211" y="1460774"/>
            <a:ext cx="2177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4" name="yt_shape_10314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3c3a6745-5141-4beb-8eee-0355bcbf4497.png&quot;}"/>
            </a:endParaRPr>
          </a:p>
        </p:txBody>
      </p:sp>
      <p:sp>
        <p:nvSpPr>
          <p:cNvPr id="10315" name="yt_shape_10315"/>
          <p:cNvSpPr txBox="1"/>
          <p:nvPr/>
        </p:nvSpPr>
        <p:spPr>
          <a:xfrm>
            <a:off x="540000" y="1652711"/>
            <a:ext cx="88405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用因式分解法解方程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下列过程正确的是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16" name="yt_table_10316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971631"/>
              </p:ext>
            </p:extLst>
          </p:nvPr>
        </p:nvGraphicFramePr>
        <p:xfrm>
          <a:off x="540000" y="2284378"/>
          <a:ext cx="7440614" cy="1901952"/>
        </p:xfrm>
        <a:graphic>
          <a:graphicData uri="http://schemas.openxmlformats.org/drawingml/2006/table">
            <a:tbl>
              <a:tblPr/>
              <a:tblGrid>
                <a:gridCol w="7440614">
                  <a:extLst>
                    <a:ext uri="{9D8B030D-6E8A-4147-A177-3AD203B41FA5}">
                      <a16:colId xmlns:a16="http://schemas.microsoft.com/office/drawing/2014/main" val="100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化为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化为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化为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化为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0"/>
                  </a:ext>
                </a:extLst>
              </a:tr>
            </a:tbl>
          </a:graphicData>
        </a:graphic>
      </p:graphicFrame>
      <p:sp>
        <p:nvSpPr>
          <p:cNvPr id="10318" name="yt_shape_10318"/>
          <p:cNvSpPr txBox="1"/>
          <p:nvPr/>
        </p:nvSpPr>
        <p:spPr>
          <a:xfrm>
            <a:off x="540119" y="40322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黔东南州中考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的一条对角线长为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19" name="yt_table_1031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070417"/>
              </p:ext>
            </p:extLst>
          </p:nvPr>
        </p:nvGraphicFramePr>
        <p:xfrm>
          <a:off x="540000" y="5144074"/>
          <a:ext cx="4048443" cy="950976"/>
        </p:xfrm>
        <a:graphic>
          <a:graphicData uri="http://schemas.openxmlformats.org/drawingml/2006/table">
            <a:tbl>
              <a:tblPr/>
              <a:tblGrid>
                <a:gridCol w="2786380">
                  <a:extLst>
                    <a:ext uri="{9D8B030D-6E8A-4147-A177-3AD203B41FA5}">
                      <a16:colId xmlns:a16="http://schemas.microsoft.com/office/drawing/2014/main" val="10062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2"/>
                  </a:ext>
                </a:extLst>
              </a:tr>
            </a:tbl>
          </a:graphicData>
        </a:graphic>
      </p:graphicFrame>
      <p:pic>
        <p:nvPicPr>
          <p:cNvPr id="3" name="yt_shape_1683887995862">
            <a:extLst>
              <a:ext uri="{FF2B5EF4-FFF2-40B4-BE49-F238E27FC236}">
                <a16:creationId xmlns:a16="http://schemas.microsoft.com/office/drawing/2014/main" id="{7681DAAA-3ECE-C0C0-8054-D4306AD334B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0314C5-FB00-4E3D-2C81-E6D846F9C39A}"/>
              </a:ext>
            </a:extLst>
          </p:cNvPr>
          <p:cNvSpPr txBox="1"/>
          <p:nvPr/>
        </p:nvSpPr>
        <p:spPr>
          <a:xfrm>
            <a:off x="8374789" y="16059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2A57BF-210B-1E97-BA63-F78D6A70D6B6}"/>
              </a:ext>
            </a:extLst>
          </p:cNvPr>
          <p:cNvSpPr txBox="1"/>
          <p:nvPr/>
        </p:nvSpPr>
        <p:spPr>
          <a:xfrm>
            <a:off x="6579446" y="446095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1" name="yt_shape_10321"/>
          <p:cNvSpPr txBox="1"/>
          <p:nvPr/>
        </p:nvSpPr>
        <p:spPr>
          <a:xfrm>
            <a:off x="540119" y="900000"/>
            <a:ext cx="11460537" cy="11856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对于实数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定义运算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◎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用适当的方法解下列方程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54C4CD-99DA-16FD-7567-924AC1984443}"/>
              </a:ext>
            </a:extLst>
          </p:cNvPr>
          <p:cNvSpPr txBox="1"/>
          <p:nvPr/>
        </p:nvSpPr>
        <p:spPr>
          <a:xfrm>
            <a:off x="3719736" y="119675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323">
                <a:extLst>
                  <a:ext uri="{FF2B5EF4-FFF2-40B4-BE49-F238E27FC236}">
                    <a16:creationId xmlns:a16="http://schemas.microsoft.com/office/drawing/2014/main" id="{98A10FA7-1A60-C6A6-E443-224D52032A19}"/>
                  </a:ext>
                </a:extLst>
              </p:cNvPr>
              <p:cNvSpPr txBox="1"/>
              <p:nvPr/>
            </p:nvSpPr>
            <p:spPr>
              <a:xfrm>
                <a:off x="540000" y="2149874"/>
                <a:ext cx="3055452" cy="4058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3" name="yt_shape_10323">
                <a:extLst>
                  <a:ext uri="{FF2B5EF4-FFF2-40B4-BE49-F238E27FC236}">
                    <a16:creationId xmlns:a16="http://schemas.microsoft.com/office/drawing/2014/main" id="{98A10FA7-1A60-C6A6-E443-224D52032A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49874"/>
                <a:ext cx="3055452" cy="405880"/>
              </a:xfrm>
              <a:prstGeom prst="rect">
                <a:avLst/>
              </a:prstGeom>
              <a:blipFill>
                <a:blip r:embed="rId2"/>
                <a:stretch>
                  <a:fillRect l="-6188" t="-21212" r="-4990" b="-4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0325">
                <a:extLst>
                  <a:ext uri="{FF2B5EF4-FFF2-40B4-BE49-F238E27FC236}">
                    <a16:creationId xmlns:a16="http://schemas.microsoft.com/office/drawing/2014/main" id="{53BDC4AE-078A-32AB-38C0-E059604C40F9}"/>
                  </a:ext>
                </a:extLst>
              </p:cNvPr>
              <p:cNvSpPr txBox="1"/>
              <p:nvPr/>
            </p:nvSpPr>
            <p:spPr>
              <a:xfrm>
                <a:off x="540000" y="2667328"/>
                <a:ext cx="6041847" cy="17449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4" name="yt_shape_10325">
                <a:extLst>
                  <a:ext uri="{FF2B5EF4-FFF2-40B4-BE49-F238E27FC236}">
                    <a16:creationId xmlns:a16="http://schemas.microsoft.com/office/drawing/2014/main" id="{53BDC4AE-078A-32AB-38C0-E059604C40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67328"/>
                <a:ext cx="6041847" cy="1744965"/>
              </a:xfrm>
              <a:prstGeom prst="rect">
                <a:avLst/>
              </a:prstGeom>
              <a:blipFill>
                <a:blip r:embed="rId3"/>
                <a:stretch>
                  <a:fillRect l="-3128" t="-4895" r="-2018" b="-4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0327">
            <a:extLst>
              <a:ext uri="{FF2B5EF4-FFF2-40B4-BE49-F238E27FC236}">
                <a16:creationId xmlns:a16="http://schemas.microsoft.com/office/drawing/2014/main" id="{1CA7527B-A260-B090-E92B-12B7B8599853}"/>
              </a:ext>
            </a:extLst>
          </p:cNvPr>
          <p:cNvSpPr txBox="1"/>
          <p:nvPr/>
        </p:nvSpPr>
        <p:spPr>
          <a:xfrm>
            <a:off x="540000" y="4526138"/>
            <a:ext cx="3401572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0328">
            <a:extLst>
              <a:ext uri="{FF2B5EF4-FFF2-40B4-BE49-F238E27FC236}">
                <a16:creationId xmlns:a16="http://schemas.microsoft.com/office/drawing/2014/main" id="{AFFB2894-8A71-3818-D088-5079130CAE18}"/>
              </a:ext>
            </a:extLst>
          </p:cNvPr>
          <p:cNvSpPr txBox="1"/>
          <p:nvPr/>
        </p:nvSpPr>
        <p:spPr>
          <a:xfrm>
            <a:off x="540000" y="5005441"/>
            <a:ext cx="5589672" cy="159191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9" name="yt_shape_10329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63f1c97-9948-4f83-bdea-d74c42aeeefe.png&quot;}"/>
            </a:endParaRPr>
          </a:p>
        </p:txBody>
      </p:sp>
      <p:sp>
        <p:nvSpPr>
          <p:cNvPr id="10330" name="yt_shape_10330"/>
          <p:cNvSpPr txBox="1"/>
          <p:nvPr/>
        </p:nvSpPr>
        <p:spPr>
          <a:xfrm>
            <a:off x="540119" y="1611028"/>
            <a:ext cx="11111999" cy="12872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阅读材料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我们可以将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视为一个整体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然后可设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原方程可化为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31" name="yt_shape_10331"/>
              <p:cNvSpPr txBox="1"/>
              <p:nvPr/>
            </p:nvSpPr>
            <p:spPr>
              <a:xfrm>
                <a:off x="540000" y="2970061"/>
                <a:ext cx="5738879" cy="4362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331" name="yt_shape_103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0061"/>
                <a:ext cx="5738879" cy="436273"/>
              </a:xfrm>
              <a:prstGeom prst="rect">
                <a:avLst/>
              </a:prstGeom>
              <a:blipFill>
                <a:blip r:embed="rId2"/>
                <a:stretch>
                  <a:fillRect l="-3294" t="-11111" r="-2232" b="-4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33" name="yt_shape_10333"/>
              <p:cNvSpPr txBox="1"/>
              <p:nvPr/>
            </p:nvSpPr>
            <p:spPr>
              <a:xfrm>
                <a:off x="540000" y="3487515"/>
                <a:ext cx="5738879" cy="4385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333" name="yt_shape_103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87515"/>
                <a:ext cx="5738879" cy="438582"/>
              </a:xfrm>
              <a:prstGeom prst="rect">
                <a:avLst/>
              </a:prstGeom>
              <a:blipFill>
                <a:blip r:embed="rId3"/>
                <a:stretch>
                  <a:fillRect l="-3294" t="-9722" r="-2232" b="-430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35" name="yt_shape_10335"/>
              <p:cNvSpPr txBox="1"/>
              <p:nvPr/>
            </p:nvSpPr>
            <p:spPr>
              <a:xfrm>
                <a:off x="540000" y="4007470"/>
                <a:ext cx="7521803" cy="4385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原方程的解为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35" name="yt_shape_103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07470"/>
                <a:ext cx="7521803" cy="438582"/>
              </a:xfrm>
              <a:prstGeom prst="rect">
                <a:avLst/>
              </a:prstGeom>
              <a:blipFill>
                <a:blip r:embed="rId4"/>
                <a:stretch>
                  <a:fillRect l="-2514" t="-9722" r="-1460" b="-430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37" name="yt_shape_10337"/>
          <p:cNvSpPr txBox="1"/>
          <p:nvPr/>
        </p:nvSpPr>
        <p:spPr>
          <a:xfrm>
            <a:off x="540000" y="4527425"/>
            <a:ext cx="5248232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根据材料解方程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38" name="yt_shape_10338"/>
              <p:cNvSpPr txBox="1"/>
              <p:nvPr/>
            </p:nvSpPr>
            <p:spPr>
              <a:xfrm>
                <a:off x="540000" y="5006728"/>
                <a:ext cx="8922314" cy="18066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则原方程化为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无解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原方程的解为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38" name="yt_shape_103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06728"/>
                <a:ext cx="8922314" cy="1806648"/>
              </a:xfrm>
              <a:prstGeom prst="rect">
                <a:avLst/>
              </a:prstGeom>
              <a:blipFill>
                <a:blip r:embed="rId5"/>
                <a:stretch>
                  <a:fillRect l="-2119" t="-4377" r="-1162" b="-94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995896">
            <a:extLst>
              <a:ext uri="{FF2B5EF4-FFF2-40B4-BE49-F238E27FC236}">
                <a16:creationId xmlns:a16="http://schemas.microsoft.com/office/drawing/2014/main" id="{FB8B323F-1A7D-3F38-6036-B05BAABD6172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3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1640</Words>
  <Application>Microsoft Office PowerPoint</Application>
  <PresentationFormat>宽屏</PresentationFormat>
  <Paragraphs>116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Finished</vt:lpstr>
      <vt:lpstr>NEU-BZ-S92</vt:lpstr>
      <vt:lpstr>等线 Light</vt:lpstr>
      <vt:lpstr>黑体</vt:lpstr>
      <vt:lpstr>楷体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xtzj</cp:lastModifiedBy>
  <cp:revision>44</cp:revision>
  <dcterms:created xsi:type="dcterms:W3CDTF">2023-05-05T05:33:04Z</dcterms:created>
  <dcterms:modified xsi:type="dcterms:W3CDTF">2023-05-15T02:39:17Z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