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6" r:id="rId5"/>
    <p:sldId id="378" r:id="rId6"/>
    <p:sldId id="379" r:id="rId7"/>
    <p:sldId id="381" r:id="rId8"/>
    <p:sldId id="384" r:id="rId9"/>
    <p:sldId id="385" r:id="rId10"/>
    <p:sldId id="388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11" autoAdjust="0"/>
    <p:restoredTop sz="94660" autoAdjust="0"/>
  </p:normalViewPr>
  <p:slideViewPr>
    <p:cSldViewPr>
      <p:cViewPr varScale="1">
        <p:scale>
          <a:sx n="78" d="100"/>
          <a:sy n="78" d="100"/>
        </p:scale>
        <p:origin x="89" y="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09" name="yt_image_10809" title="H_50.9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1" name="yt_shape_10811"/>
          <p:cNvSpPr txBox="1"/>
          <p:nvPr/>
        </p:nvSpPr>
        <p:spPr>
          <a:xfrm>
            <a:off x="540119" y="1559856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把方程的一边化为完全平方式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另一边化为非负常数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然后利用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的方法求出一元二次方程的根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这种解一元二次方程的方法叫做配方法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用配方法解一元二次方程的步骤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化二次项系数为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使方程左边为二次项和一次项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右边为常数项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方程两边各加上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一次项系数一半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使方程变形为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如果右边是非负数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就可用直接开平方法求方程的解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28AE8-D3B0-BBA0-C46D-F10EA26953EE}"/>
              </a:ext>
            </a:extLst>
          </p:cNvPr>
          <p:cNvSpPr txBox="1"/>
          <p:nvPr/>
        </p:nvSpPr>
        <p:spPr>
          <a:xfrm>
            <a:off x="1786783" y="1500403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4B7A0D-16B5-4C2D-1752-CBB8A05EFF13}"/>
              </a:ext>
            </a:extLst>
          </p:cNvPr>
          <p:cNvSpPr txBox="1"/>
          <p:nvPr/>
        </p:nvSpPr>
        <p:spPr>
          <a:xfrm>
            <a:off x="1443883" y="1975891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9E6BE7-E5B2-42B1-6D87-86E32E0C1420}"/>
              </a:ext>
            </a:extLst>
          </p:cNvPr>
          <p:cNvSpPr txBox="1"/>
          <p:nvPr/>
        </p:nvSpPr>
        <p:spPr>
          <a:xfrm>
            <a:off x="8527307" y="292686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CE45A9-26EA-FFEB-4C3E-17290E0058BE}"/>
              </a:ext>
            </a:extLst>
          </p:cNvPr>
          <p:cNvSpPr txBox="1"/>
          <p:nvPr/>
        </p:nvSpPr>
        <p:spPr>
          <a:xfrm>
            <a:off x="9746507" y="340235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一次项系数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355DE6-3BF6-43AB-E607-B09C4B9B92F0}"/>
              </a:ext>
            </a:extLst>
          </p:cNvPr>
          <p:cNvSpPr txBox="1"/>
          <p:nvPr/>
        </p:nvSpPr>
        <p:spPr>
          <a:xfrm>
            <a:off x="450108" y="387784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8" name="yt_shape_10868"/>
          <p:cNvSpPr txBox="1"/>
          <p:nvPr/>
        </p:nvSpPr>
        <p:spPr>
          <a:xfrm>
            <a:off x="540000" y="900000"/>
            <a:ext cx="9813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69" name="yt_shape_10869"/>
          <p:cNvSpPr txBox="1"/>
          <p:nvPr/>
        </p:nvSpPr>
        <p:spPr>
          <a:xfrm>
            <a:off x="540000" y="1379303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70" name="yt_shape_10870"/>
          <p:cNvSpPr txBox="1"/>
          <p:nvPr/>
        </p:nvSpPr>
        <p:spPr>
          <a:xfrm>
            <a:off x="540000" y="1858606"/>
            <a:ext cx="719748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71" name="yt_shape_10871"/>
          <p:cNvSpPr txBox="1"/>
          <p:nvPr/>
        </p:nvSpPr>
        <p:spPr>
          <a:xfrm>
            <a:off x="540000" y="2818041"/>
            <a:ext cx="5009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哪个大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72" name="yt_shape_10872"/>
          <p:cNvSpPr txBox="1"/>
          <p:nvPr/>
        </p:nvSpPr>
        <p:spPr>
          <a:xfrm>
            <a:off x="540000" y="3297344"/>
            <a:ext cx="466794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873" name="yt_image_108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000" y="5217042"/>
            <a:ext cx="11520000" cy="39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0" grpId="0" build="allAtOnce"/>
      <p:bldP spid="1087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" name="yt_shape_1081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8de21fc-7f3b-4ff3-aa2f-adea08af75de.png&quot;}"/>
            </a:endParaRPr>
          </a:p>
        </p:txBody>
      </p:sp>
      <p:sp>
        <p:nvSpPr>
          <p:cNvPr id="10814" name="yt_shape_10814"/>
          <p:cNvSpPr txBox="1"/>
          <p:nvPr/>
        </p:nvSpPr>
        <p:spPr>
          <a:xfrm>
            <a:off x="540000" y="1670985"/>
            <a:ext cx="241091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</a:t>
            </a:r>
          </a:p>
        </p:txBody>
      </p:sp>
      <p:sp>
        <p:nvSpPr>
          <p:cNvPr id="10815" name="yt_shape_10815"/>
          <p:cNvSpPr txBox="1"/>
          <p:nvPr/>
        </p:nvSpPr>
        <p:spPr>
          <a:xfrm>
            <a:off x="540000" y="2167857"/>
            <a:ext cx="8720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左边是一个完全平方式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16" name="yt_table_1081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599214"/>
              </p:ext>
            </p:extLst>
          </p:nvPr>
        </p:nvGraphicFramePr>
        <p:xfrm>
          <a:off x="540000" y="2799524"/>
          <a:ext cx="7809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</a:tbl>
          </a:graphicData>
        </a:graphic>
      </p:graphicFrame>
      <p:sp>
        <p:nvSpPr>
          <p:cNvPr id="10818" name="yt_shape_10818"/>
          <p:cNvSpPr txBox="1"/>
          <p:nvPr/>
        </p:nvSpPr>
        <p:spPr>
          <a:xfrm>
            <a:off x="540000" y="3274589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19" name="yt_shape_10819"/>
          <p:cNvSpPr txBox="1"/>
          <p:nvPr/>
        </p:nvSpPr>
        <p:spPr>
          <a:xfrm>
            <a:off x="540000" y="3753892"/>
            <a:ext cx="55383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820" name="yt_shape_10820"/>
          <p:cNvSpPr txBox="1"/>
          <p:nvPr/>
        </p:nvSpPr>
        <p:spPr>
          <a:xfrm>
            <a:off x="540000" y="4233195"/>
            <a:ext cx="56922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821" name="yt_shape_10821"/>
          <p:cNvSpPr txBox="1"/>
          <p:nvPr/>
        </p:nvSpPr>
        <p:spPr>
          <a:xfrm>
            <a:off x="540000" y="4712498"/>
            <a:ext cx="6000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822" name="yt_shape_10822"/>
          <p:cNvSpPr txBox="1"/>
          <p:nvPr/>
        </p:nvSpPr>
        <p:spPr>
          <a:xfrm>
            <a:off x="540000" y="5191801"/>
            <a:ext cx="80759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18351">
            <a:extLst>
              <a:ext uri="{FF2B5EF4-FFF2-40B4-BE49-F238E27FC236}">
                <a16:creationId xmlns:a16="http://schemas.microsoft.com/office/drawing/2014/main" id="{65B7454C-5CAC-093E-2DD9-0DF6CAE0137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18368">
            <a:extLst>
              <a:ext uri="{FF2B5EF4-FFF2-40B4-BE49-F238E27FC236}">
                <a16:creationId xmlns:a16="http://schemas.microsoft.com/office/drawing/2014/main" id="{B20E1FA1-17BE-F1E5-6513-1A23B0FA8F9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6452C2-09BA-7312-4BC2-62661E0FE942}"/>
              </a:ext>
            </a:extLst>
          </p:cNvPr>
          <p:cNvSpPr txBox="1"/>
          <p:nvPr/>
        </p:nvSpPr>
        <p:spPr>
          <a:xfrm>
            <a:off x="82731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04EED8-DA75-82F9-3A07-EB690903A30E}"/>
              </a:ext>
            </a:extLst>
          </p:cNvPr>
          <p:cNvSpPr txBox="1"/>
          <p:nvPr/>
        </p:nvSpPr>
        <p:spPr>
          <a:xfrm>
            <a:off x="2650264" y="370708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34A060-A163-7753-4E26-C8E0F1B12E0D}"/>
              </a:ext>
            </a:extLst>
          </p:cNvPr>
          <p:cNvSpPr txBox="1"/>
          <p:nvPr/>
        </p:nvSpPr>
        <p:spPr>
          <a:xfrm>
            <a:off x="4614002" y="370708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C1FD82-E535-276E-04A7-C49314D76371}"/>
              </a:ext>
            </a:extLst>
          </p:cNvPr>
          <p:cNvSpPr txBox="1"/>
          <p:nvPr/>
        </p:nvSpPr>
        <p:spPr>
          <a:xfrm>
            <a:off x="2058127" y="418638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52DF35-342A-B075-8F36-DB684CAFE7C6}"/>
              </a:ext>
            </a:extLst>
          </p:cNvPr>
          <p:cNvSpPr txBox="1"/>
          <p:nvPr/>
        </p:nvSpPr>
        <p:spPr>
          <a:xfrm>
            <a:off x="4766402" y="418638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C1B994-30A6-A027-903A-5F53C68A6B36}"/>
              </a:ext>
            </a:extLst>
          </p:cNvPr>
          <p:cNvSpPr txBox="1"/>
          <p:nvPr/>
        </p:nvSpPr>
        <p:spPr>
          <a:xfrm>
            <a:off x="4004402" y="466569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821E72-7ED9-4AAB-4915-FA2B04C61902}"/>
              </a:ext>
            </a:extLst>
          </p:cNvPr>
          <p:cNvSpPr txBox="1"/>
          <p:nvPr/>
        </p:nvSpPr>
        <p:spPr>
          <a:xfrm>
            <a:off x="5477602" y="466569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4B4117-6922-1470-67B5-B62254BC2D98}"/>
              </a:ext>
            </a:extLst>
          </p:cNvPr>
          <p:cNvSpPr txBox="1"/>
          <p:nvPr/>
        </p:nvSpPr>
        <p:spPr>
          <a:xfrm>
            <a:off x="5137877" y="514499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4E368E-0580-39D4-420D-1D4909A4C4F3}"/>
              </a:ext>
            </a:extLst>
          </p:cNvPr>
          <p:cNvSpPr txBox="1"/>
          <p:nvPr/>
        </p:nvSpPr>
        <p:spPr>
          <a:xfrm>
            <a:off x="7355614" y="514499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" name="yt_shape_10823"/>
          <p:cNvSpPr txBox="1"/>
          <p:nvPr/>
        </p:nvSpPr>
        <p:spPr>
          <a:xfrm>
            <a:off x="540000" y="900000"/>
            <a:ext cx="748923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用配方法解二次项系数是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</a:p>
        </p:txBody>
      </p:sp>
      <p:sp>
        <p:nvSpPr>
          <p:cNvPr id="10824" name="yt_shape_10824"/>
          <p:cNvSpPr txBox="1"/>
          <p:nvPr/>
        </p:nvSpPr>
        <p:spPr>
          <a:xfrm>
            <a:off x="540000" y="1396872"/>
            <a:ext cx="72151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配方后可化为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25" name="yt_table_1082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446747"/>
              </p:ext>
            </p:extLst>
          </p:nvPr>
        </p:nvGraphicFramePr>
        <p:xfrm>
          <a:off x="540000" y="2028539"/>
          <a:ext cx="6520180" cy="848742"/>
        </p:xfrm>
        <a:graphic>
          <a:graphicData uri="http://schemas.openxmlformats.org/drawingml/2006/table">
            <a:tbl>
              <a:tblPr/>
              <a:tblGrid>
                <a:gridCol w="3802380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27" name="yt_shape_10827"/>
              <p:cNvSpPr txBox="1"/>
              <p:nvPr/>
            </p:nvSpPr>
            <p:spPr>
              <a:xfrm>
                <a:off x="540000" y="2927881"/>
                <a:ext cx="7521546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27" name="yt_shape_10827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7881"/>
                <a:ext cx="7521546" cy="430182"/>
              </a:xfrm>
              <a:prstGeom prst="rect">
                <a:avLst/>
              </a:prstGeom>
              <a:blipFill>
                <a:blip r:embed="rId2"/>
                <a:stretch>
                  <a:fillRect l="-2514" t="-8451" r="-487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29" name="yt_shape_10829"/>
          <p:cNvSpPr txBox="1"/>
          <p:nvPr/>
        </p:nvSpPr>
        <p:spPr>
          <a:xfrm>
            <a:off x="540000" y="3444246"/>
            <a:ext cx="8838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30" name="yt_shape_10830"/>
          <p:cNvSpPr txBox="1"/>
          <p:nvPr/>
        </p:nvSpPr>
        <p:spPr>
          <a:xfrm>
            <a:off x="540000" y="3923549"/>
            <a:ext cx="247824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418398">
            <a:extLst>
              <a:ext uri="{FF2B5EF4-FFF2-40B4-BE49-F238E27FC236}">
                <a16:creationId xmlns:a16="http://schemas.microsoft.com/office/drawing/2014/main" id="{7781DAF1-8611-7CB8-39E9-60E089F0409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96E57F-4067-2C45-42CF-830B49FCBDDF}"/>
              </a:ext>
            </a:extLst>
          </p:cNvPr>
          <p:cNvSpPr txBox="1"/>
          <p:nvPr/>
        </p:nvSpPr>
        <p:spPr>
          <a:xfrm>
            <a:off x="6765064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30C574-6364-6FA3-F313-120CE2A6884C}"/>
                  </a:ext>
                </a:extLst>
              </p:cNvPr>
              <p:cNvSpPr txBox="1"/>
              <p:nvPr/>
            </p:nvSpPr>
            <p:spPr>
              <a:xfrm>
                <a:off x="5914291" y="2831863"/>
                <a:ext cx="1631188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8, 'hasSerialNum': 1, 'mathAnswerShape': 1}">
                <a:extLst>
                  <a:ext uri="{FF2B5EF4-FFF2-40B4-BE49-F238E27FC236}">
                    <a16:creationId xmlns:a16="http://schemas.microsoft.com/office/drawing/2014/main" id="{8530C574-6364-6FA3-F313-120CE2A68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4291" y="2831863"/>
                <a:ext cx="1631188" cy="519634"/>
              </a:xfrm>
              <a:prstGeom prst="rect">
                <a:avLst/>
              </a:prstGeom>
              <a:blipFill>
                <a:blip r:embed="rId4"/>
                <a:stretch>
                  <a:fillRect l="-559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C98FEA-5A41-88CD-1077-A8F015C90CFE}"/>
              </a:ext>
            </a:extLst>
          </p:cNvPr>
          <p:cNvCxnSpPr/>
          <p:nvPr/>
        </p:nvCxnSpPr>
        <p:spPr>
          <a:xfrm>
            <a:off x="5699502" y="3372953"/>
            <a:ext cx="206076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8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8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0" grpId="0" build="allAtOnce"/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1" name="yt_shape_10831"/>
          <p:cNvSpPr txBox="1"/>
          <p:nvPr/>
        </p:nvSpPr>
        <p:spPr>
          <a:xfrm>
            <a:off x="540000" y="900000"/>
            <a:ext cx="779700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用配方法解二次项系数不为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32" name="yt_shape_10832"/>
              <p:cNvSpPr txBox="1"/>
              <p:nvPr/>
            </p:nvSpPr>
            <p:spPr>
              <a:xfrm>
                <a:off x="540000" y="1396872"/>
                <a:ext cx="8712321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用配方法解方程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配方后得到的方程是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32" name="yt_shape_1083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8712321" cy="641201"/>
              </a:xfrm>
              <a:prstGeom prst="rect">
                <a:avLst/>
              </a:prstGeom>
              <a:blipFill>
                <a:blip r:embed="rId2"/>
                <a:stretch>
                  <a:fillRect l="-2169" r="-112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34" name="yt_table_10834" title="H_10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82216"/>
                  </p:ext>
                </p:extLst>
              </p:nvPr>
            </p:nvGraphicFramePr>
            <p:xfrm>
              <a:off x="540000" y="2241225"/>
              <a:ext cx="6969443" cy="1273684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3162300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以上选项都不对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834" name="yt_table_10834" descr="{&quot;rangeId&quot;:10,&quot;type&quot;:&quot;Option&quot;}" title="H_10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82216"/>
                  </p:ext>
                </p:extLst>
              </p:nvPr>
            </p:nvGraphicFramePr>
            <p:xfrm>
              <a:off x="540000" y="2241225"/>
              <a:ext cx="6969443" cy="1273684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3162300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3040" b="-1182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424" b="-1182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113" r="-8304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以上选项都不对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418429">
            <a:extLst>
              <a:ext uri="{FF2B5EF4-FFF2-40B4-BE49-F238E27FC236}">
                <a16:creationId xmlns:a16="http://schemas.microsoft.com/office/drawing/2014/main" id="{13D675D3-4800-8F42-D137-D3DF1591F82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43BC97-E75C-1B5C-F2F5-CE5533C3A0AA}"/>
              </a:ext>
            </a:extLst>
          </p:cNvPr>
          <p:cNvSpPr txBox="1"/>
          <p:nvPr/>
        </p:nvSpPr>
        <p:spPr>
          <a:xfrm>
            <a:off x="8265251" y="1350066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5" name="yt_shape_10835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36" name="yt_shape_10836"/>
          <p:cNvSpPr txBox="1"/>
          <p:nvPr/>
        </p:nvSpPr>
        <p:spPr>
          <a:xfrm>
            <a:off x="540000" y="1379303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37" name="yt_shape_10837"/>
              <p:cNvSpPr txBox="1"/>
              <p:nvPr/>
            </p:nvSpPr>
            <p:spPr>
              <a:xfrm>
                <a:off x="540000" y="1858606"/>
                <a:ext cx="3033010" cy="25641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37" name="yt_shape_10837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3033010" cy="2564100"/>
              </a:xfrm>
              <a:prstGeom prst="rect">
                <a:avLst/>
              </a:prstGeom>
              <a:blipFill>
                <a:blip r:embed="rId2"/>
                <a:stretch>
                  <a:fillRect l="-6237" t="-2138" r="-5231" b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839">
            <a:extLst>
              <a:ext uri="{FF2B5EF4-FFF2-40B4-BE49-F238E27FC236}">
                <a16:creationId xmlns:a16="http://schemas.microsoft.com/office/drawing/2014/main" id="{B0F3EA1A-94E6-D02D-1B2F-83702B619C9D}"/>
              </a:ext>
            </a:extLst>
          </p:cNvPr>
          <p:cNvSpPr txBox="1"/>
          <p:nvPr/>
        </p:nvSpPr>
        <p:spPr>
          <a:xfrm>
            <a:off x="7165197" y="1268760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840">
                <a:extLst>
                  <a:ext uri="{FF2B5EF4-FFF2-40B4-BE49-F238E27FC236}">
                    <a16:creationId xmlns:a16="http://schemas.microsoft.com/office/drawing/2014/main" id="{1289F3A2-66BB-A3C8-0632-DC4856CFC694}"/>
                  </a:ext>
                </a:extLst>
              </p:cNvPr>
              <p:cNvSpPr txBox="1"/>
              <p:nvPr/>
            </p:nvSpPr>
            <p:spPr>
              <a:xfrm>
                <a:off x="7165197" y="1748063"/>
                <a:ext cx="2693045" cy="3160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840">
                <a:extLst>
                  <a:ext uri="{FF2B5EF4-FFF2-40B4-BE49-F238E27FC236}">
                    <a16:creationId xmlns:a16="http://schemas.microsoft.com/office/drawing/2014/main" id="{1289F3A2-66BB-A3C8-0632-DC4856CFC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5197" y="1748063"/>
                <a:ext cx="2693045" cy="3160096"/>
              </a:xfrm>
              <a:prstGeom prst="rect">
                <a:avLst/>
              </a:prstGeom>
              <a:blipFill>
                <a:blip r:embed="rId3"/>
                <a:stretch>
                  <a:fillRect l="-6787" t="-1737" r="-5882" b="-2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7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2" name="yt_shape_10842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未注意多项式与方程配方的区别致错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843">
                <a:extLst>
                  <a:ext uri="{FF2B5EF4-FFF2-40B4-BE49-F238E27FC236}">
                    <a16:creationId xmlns:a16="http://schemas.microsoft.com/office/drawing/2014/main" id="{81E61894-1F32-09C4-FC0F-DAB7A3DE6755}"/>
                  </a:ext>
                </a:extLst>
              </p:cNvPr>
              <p:cNvSpPr txBox="1"/>
              <p:nvPr/>
            </p:nvSpPr>
            <p:spPr>
              <a:xfrm>
                <a:off x="540001" y="1556792"/>
                <a:ext cx="10020496" cy="15711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下面是小明同学对二次三项式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进行配方的过程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请指明配方过程是否正确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如果不正确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请给出正确的配方过程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843">
                <a:extLst>
                  <a:ext uri="{FF2B5EF4-FFF2-40B4-BE49-F238E27FC236}">
                    <a16:creationId xmlns:a16="http://schemas.microsoft.com/office/drawing/2014/main" id="{81E61894-1F32-09C4-FC0F-DAB7A3DE6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556792"/>
                <a:ext cx="10020496" cy="1571199"/>
              </a:xfrm>
              <a:prstGeom prst="rect">
                <a:avLst/>
              </a:prstGeom>
              <a:blipFill>
                <a:blip r:embed="rId2"/>
                <a:stretch>
                  <a:fillRect l="-1887" t="-3101" r="-548" b="-10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845">
                <a:extLst>
                  <a:ext uri="{FF2B5EF4-FFF2-40B4-BE49-F238E27FC236}">
                    <a16:creationId xmlns:a16="http://schemas.microsoft.com/office/drawing/2014/main" id="{D7AC6DED-E7FA-4E0B-8854-821AC076007A}"/>
                  </a:ext>
                </a:extLst>
              </p:cNvPr>
              <p:cNvSpPr txBox="1"/>
              <p:nvPr/>
            </p:nvSpPr>
            <p:spPr>
              <a:xfrm>
                <a:off x="540000" y="3178779"/>
                <a:ext cx="10308528" cy="1153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不正确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正确的过程为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845">
                <a:extLst>
                  <a:ext uri="{FF2B5EF4-FFF2-40B4-BE49-F238E27FC236}">
                    <a16:creationId xmlns:a16="http://schemas.microsoft.com/office/drawing/2014/main" id="{D7AC6DED-E7FA-4E0B-8854-821AC0760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8779"/>
                <a:ext cx="10308528" cy="1153906"/>
              </a:xfrm>
              <a:prstGeom prst="rect">
                <a:avLst/>
              </a:prstGeom>
              <a:blipFill>
                <a:blip r:embed="rId3"/>
                <a:stretch>
                  <a:fillRect l="-1833" t="-4211" b="-7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7" name="yt_shape_1084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26b6b94-443d-4b5f-8c4d-a59a497a402c.png&quot;}"/>
            </a:endParaRPr>
          </a:p>
        </p:txBody>
      </p:sp>
      <p:sp>
        <p:nvSpPr>
          <p:cNvPr id="10848" name="yt_shape_10848"/>
          <p:cNvSpPr txBox="1"/>
          <p:nvPr/>
        </p:nvSpPr>
        <p:spPr>
          <a:xfrm>
            <a:off x="540000" y="1652711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49" name="yt_table_10849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1422882"/>
                  </p:ext>
                </p:extLst>
              </p:nvPr>
            </p:nvGraphicFramePr>
            <p:xfrm>
              <a:off x="540000" y="2284378"/>
              <a:ext cx="7186614" cy="1906780"/>
            </p:xfrm>
            <a:graphic>
              <a:graphicData uri="http://schemas.openxmlformats.org/drawingml/2006/table">
                <a:tbl>
                  <a:tblPr/>
                  <a:tblGrid>
                    <a:gridCol w="7186614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可化为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2023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可化为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2023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可化为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可化为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849" name="yt_table_10849" descr="{&quot;rangeId&quot;:15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1422882"/>
                  </p:ext>
                </p:extLst>
              </p:nvPr>
            </p:nvGraphicFramePr>
            <p:xfrm>
              <a:off x="540000" y="2284378"/>
              <a:ext cx="7186614" cy="1906780"/>
            </p:xfrm>
            <a:graphic>
              <a:graphicData uri="http://schemas.openxmlformats.org/drawingml/2006/table">
                <a:tbl>
                  <a:tblPr/>
                  <a:tblGrid>
                    <a:gridCol w="7186614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可化为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2023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可化为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2023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可化为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50" name="yt_shape_10850"/>
          <p:cNvSpPr txBox="1"/>
          <p:nvPr/>
        </p:nvSpPr>
        <p:spPr>
          <a:xfrm>
            <a:off x="540119" y="42415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晋江市子江中学期中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的左边是一个完全平方式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51" name="yt_table_1085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137713"/>
              </p:ext>
            </p:extLst>
          </p:nvPr>
        </p:nvGraphicFramePr>
        <p:xfrm>
          <a:off x="540000" y="5353324"/>
          <a:ext cx="4962843" cy="848742"/>
        </p:xfrm>
        <a:graphic>
          <a:graphicData uri="http://schemas.openxmlformats.org/drawingml/2006/table">
            <a:tbl>
              <a:tblPr/>
              <a:tblGrid>
                <a:gridCol w="3091180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pic>
        <p:nvPicPr>
          <p:cNvPr id="3" name="yt_shape_1683887418474">
            <a:extLst>
              <a:ext uri="{FF2B5EF4-FFF2-40B4-BE49-F238E27FC236}">
                <a16:creationId xmlns:a16="http://schemas.microsoft.com/office/drawing/2014/main" id="{A8023E9A-DD52-E778-D11D-DBB9440E002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0B8E17-27E0-B7AF-BF5E-B40B3FBB37F5}"/>
              </a:ext>
            </a:extLst>
          </p:cNvPr>
          <p:cNvSpPr txBox="1"/>
          <p:nvPr/>
        </p:nvSpPr>
        <p:spPr>
          <a:xfrm>
            <a:off x="6545989" y="1605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E66D36-9025-D9AA-76D9-65416C346BA2}"/>
              </a:ext>
            </a:extLst>
          </p:cNvPr>
          <p:cNvSpPr txBox="1"/>
          <p:nvPr/>
        </p:nvSpPr>
        <p:spPr>
          <a:xfrm>
            <a:off x="2804371" y="467020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3" name="yt_shape_10853"/>
          <p:cNvSpPr txBox="1"/>
          <p:nvPr/>
        </p:nvSpPr>
        <p:spPr>
          <a:xfrm>
            <a:off x="540000" y="900000"/>
            <a:ext cx="35280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54" name="yt_shape_10854"/>
          <p:cNvSpPr txBox="1"/>
          <p:nvPr/>
        </p:nvSpPr>
        <p:spPr>
          <a:xfrm>
            <a:off x="540000" y="1379303"/>
            <a:ext cx="45637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5" name="yt_shape_10855"/>
              <p:cNvSpPr txBox="1"/>
              <p:nvPr/>
            </p:nvSpPr>
            <p:spPr>
              <a:xfrm>
                <a:off x="540000" y="1858606"/>
                <a:ext cx="4050789" cy="27353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原方程无实数根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55" name="yt_shape_10855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4050789" cy="2735301"/>
              </a:xfrm>
              <a:prstGeom prst="rect">
                <a:avLst/>
              </a:prstGeom>
              <a:blipFill>
                <a:blip r:embed="rId2"/>
                <a:stretch>
                  <a:fillRect l="-4669" t="-2004" r="-3614" b="-5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857">
            <a:extLst>
              <a:ext uri="{FF2B5EF4-FFF2-40B4-BE49-F238E27FC236}">
                <a16:creationId xmlns:a16="http://schemas.microsoft.com/office/drawing/2014/main" id="{76AC433E-C082-B7F8-5AA4-F1DC3996D18D}"/>
              </a:ext>
            </a:extLst>
          </p:cNvPr>
          <p:cNvSpPr txBox="1"/>
          <p:nvPr/>
        </p:nvSpPr>
        <p:spPr>
          <a:xfrm>
            <a:off x="7601213" y="1328515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858">
                <a:extLst>
                  <a:ext uri="{FF2B5EF4-FFF2-40B4-BE49-F238E27FC236}">
                    <a16:creationId xmlns:a16="http://schemas.microsoft.com/office/drawing/2014/main" id="{E4086A9D-564E-95EB-33D3-CCEFF53CBB88}"/>
                  </a:ext>
                </a:extLst>
              </p:cNvPr>
              <p:cNvSpPr txBox="1"/>
              <p:nvPr/>
            </p:nvSpPr>
            <p:spPr>
              <a:xfrm>
                <a:off x="7601213" y="1807818"/>
                <a:ext cx="3340786" cy="41965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858">
                <a:extLst>
                  <a:ext uri="{FF2B5EF4-FFF2-40B4-BE49-F238E27FC236}">
                    <a16:creationId xmlns:a16="http://schemas.microsoft.com/office/drawing/2014/main" id="{E4086A9D-564E-95EB-33D3-CCEFF53CB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1213" y="1807818"/>
                <a:ext cx="3340786" cy="4196598"/>
              </a:xfrm>
              <a:prstGeom prst="rect">
                <a:avLst/>
              </a:prstGeom>
              <a:blipFill>
                <a:blip r:embed="rId3"/>
                <a:stretch>
                  <a:fillRect l="-5657" r="-4562" b="-1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0" name="yt_shape_10860"/>
          <p:cNvSpPr txBox="1"/>
          <p:nvPr/>
        </p:nvSpPr>
        <p:spPr>
          <a:xfrm>
            <a:off x="3334841" y="1384554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bf3faf91-2d40-4b20-a8ed-649ccf1943e2.png&quot;}"/>
            </a:endParaRPr>
          </a:p>
        </p:txBody>
      </p:sp>
      <p:sp>
        <p:nvSpPr>
          <p:cNvPr id="10861" name="yt_shape_10861"/>
          <p:cNvSpPr txBox="1"/>
          <p:nvPr/>
        </p:nvSpPr>
        <p:spPr>
          <a:xfrm>
            <a:off x="4998083" y="2080739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配方法的应用</a:t>
            </a:r>
          </a:p>
        </p:txBody>
      </p:sp>
      <p:sp>
        <p:nvSpPr>
          <p:cNvPr id="10862" name="yt_shape_10862"/>
          <p:cNvSpPr txBox="1"/>
          <p:nvPr/>
        </p:nvSpPr>
        <p:spPr>
          <a:xfrm>
            <a:off x="365413" y="2560042"/>
            <a:ext cx="101710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63" name="yt_table_1086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516618"/>
              </p:ext>
            </p:extLst>
          </p:nvPr>
        </p:nvGraphicFramePr>
        <p:xfrm>
          <a:off x="365413" y="3191709"/>
          <a:ext cx="6182043" cy="848742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总不小于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总不大于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可为任何实数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可能为负数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sp>
        <p:nvSpPr>
          <p:cNvPr id="10865" name="yt_shape_10865"/>
          <p:cNvSpPr txBox="1"/>
          <p:nvPr/>
        </p:nvSpPr>
        <p:spPr>
          <a:xfrm>
            <a:off x="365532" y="4091051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66" name="yt_shape_10866"/>
              <p:cNvSpPr txBox="1"/>
              <p:nvPr/>
            </p:nvSpPr>
            <p:spPr>
              <a:xfrm>
                <a:off x="341923" y="4708058"/>
                <a:ext cx="10081286" cy="589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小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这个值是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866" name="yt_shape_108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23" y="4708058"/>
                <a:ext cx="10081286" cy="589905"/>
              </a:xfrm>
              <a:prstGeom prst="rect">
                <a:avLst/>
              </a:prstGeom>
              <a:blipFill>
                <a:blip r:embed="rId2"/>
                <a:stretch>
                  <a:fillRect l="-1814" r="-121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418506">
            <a:extLst>
              <a:ext uri="{FF2B5EF4-FFF2-40B4-BE49-F238E27FC236}">
                <a16:creationId xmlns:a16="http://schemas.microsoft.com/office/drawing/2014/main" id="{87BBD34E-A0C8-4032-7C83-84AE6F7C7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124744"/>
            <a:ext cx="11520000" cy="81619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1722F3-1084-A163-7A9F-C362316D9A60}"/>
              </a:ext>
            </a:extLst>
          </p:cNvPr>
          <p:cNvSpPr txBox="1"/>
          <p:nvPr/>
        </p:nvSpPr>
        <p:spPr>
          <a:xfrm>
            <a:off x="9517827" y="25132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FCB8DC-C55F-E795-9B47-AB237236F05C}"/>
              </a:ext>
            </a:extLst>
          </p:cNvPr>
          <p:cNvSpPr txBox="1"/>
          <p:nvPr/>
        </p:nvSpPr>
        <p:spPr>
          <a:xfrm>
            <a:off x="1782059" y="404424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F39A69-A925-F8CF-C688-04CAFB1E0E65}"/>
              </a:ext>
            </a:extLst>
          </p:cNvPr>
          <p:cNvSpPr txBox="1"/>
          <p:nvPr/>
        </p:nvSpPr>
        <p:spPr>
          <a:xfrm>
            <a:off x="6152613" y="403158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7CE328-E511-0A03-5FD3-0B6DD634FD26}"/>
              </a:ext>
            </a:extLst>
          </p:cNvPr>
          <p:cNvSpPr txBox="1"/>
          <p:nvPr/>
        </p:nvSpPr>
        <p:spPr>
          <a:xfrm>
            <a:off x="11033981" y="40463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CF2E45-F841-CD3E-146B-511DA38944A2}"/>
                  </a:ext>
                </a:extLst>
              </p:cNvPr>
              <p:cNvSpPr txBox="1"/>
              <p:nvPr/>
            </p:nvSpPr>
            <p:spPr>
              <a:xfrm>
                <a:off x="2527284" y="4543676"/>
                <a:ext cx="6134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CF2E45-F841-CD3E-146B-511DA38944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7284" y="4543676"/>
                <a:ext cx="613474" cy="6778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B031040-37A7-1AFD-E064-5A7216BDDF40}"/>
              </a:ext>
            </a:extLst>
          </p:cNvPr>
          <p:cNvCxnSpPr/>
          <p:nvPr/>
        </p:nvCxnSpPr>
        <p:spPr>
          <a:xfrm>
            <a:off x="2297523" y="522148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FB80FD28-80A5-892C-55CC-6E27A3C431D3}"/>
              </a:ext>
            </a:extLst>
          </p:cNvPr>
          <p:cNvSpPr txBox="1"/>
          <p:nvPr/>
        </p:nvSpPr>
        <p:spPr>
          <a:xfrm>
            <a:off x="6932252" y="4699084"/>
            <a:ext cx="789686" cy="6778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9A0C0F3-294F-454D-9804-0EA820C3918C}"/>
                  </a:ext>
                </a:extLst>
              </p:cNvPr>
              <p:cNvSpPr txBox="1"/>
              <p:nvPr/>
            </p:nvSpPr>
            <p:spPr>
              <a:xfrm>
                <a:off x="9588348" y="4543676"/>
                <a:ext cx="6134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9A0C0F3-294F-454D-9804-0EA820C391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88348" y="4543676"/>
                <a:ext cx="613474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D2F86AA-49B4-6E02-D350-8D66F59DF958}"/>
              </a:ext>
            </a:extLst>
          </p:cNvPr>
          <p:cNvCxnSpPr/>
          <p:nvPr/>
        </p:nvCxnSpPr>
        <p:spPr>
          <a:xfrm>
            <a:off x="9358697" y="522148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1326</Words>
  <Application>Microsoft Office PowerPoint</Application>
  <PresentationFormat>宽屏</PresentationFormat>
  <Paragraphs>118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2023-05-13T13:10:57Z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