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63" r:id="rId2"/>
    <p:sldId id="366" r:id="rId3"/>
    <p:sldId id="368" r:id="rId4"/>
    <p:sldId id="369" r:id="rId5"/>
    <p:sldId id="370" r:id="rId6"/>
    <p:sldId id="376" r:id="rId7"/>
    <p:sldId id="378" r:id="rId8"/>
    <p:sldId id="379" r:id="rId9"/>
    <p:sldId id="380" r:id="rId10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E1577-2BBC-46AE-877D-86EC5FC591B3}" type="datetimeFigureOut">
              <a:rPr lang="zh-CN" altLang="en-US" smtClean="0"/>
              <a:t>2023/5/13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D1587B-AC15-42B0-BD94-8327722664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68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D1587B-AC15-42B0-BD94-8327722664D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65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bin"/><Relationship Id="rId5" Type="http://schemas.openxmlformats.org/officeDocument/2006/relationships/image" Target="../media/image16.png"/><Relationship Id="rId4" Type="http://schemas.openxmlformats.org/officeDocument/2006/relationships/image" Target="../media/image1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81" name="yt_shape_15281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282" name="yt_shape_15282"/>
          <p:cNvSpPr txBox="1"/>
          <p:nvPr/>
        </p:nvSpPr>
        <p:spPr>
          <a:xfrm>
            <a:off x="540000" y="1379303"/>
            <a:ext cx="101550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化成一般形式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283" name="yt_table_1528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7934104"/>
              </p:ext>
            </p:extLst>
          </p:nvPr>
        </p:nvGraphicFramePr>
        <p:xfrm>
          <a:off x="540000" y="2010970"/>
          <a:ext cx="6918961" cy="848742"/>
        </p:xfrm>
        <a:graphic>
          <a:graphicData uri="http://schemas.openxmlformats.org/drawingml/2006/table">
            <a:tbl>
              <a:tblPr/>
              <a:tblGrid>
                <a:gridCol w="4371023">
                  <a:extLst>
                    <a:ext uri="{9D8B030D-6E8A-4147-A177-3AD203B41FA5}">
                      <a16:colId xmlns:a16="http://schemas.microsoft.com/office/drawing/2014/main" val="10771"/>
                    </a:ext>
                  </a:extLst>
                </a:gridCol>
                <a:gridCol w="2547938">
                  <a:extLst>
                    <a:ext uri="{9D8B030D-6E8A-4147-A177-3AD203B41FA5}">
                      <a16:colId xmlns:a16="http://schemas.microsoft.com/office/drawing/2014/main" val="107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2"/>
                  </a:ext>
                </a:extLst>
              </a:tr>
            </a:tbl>
          </a:graphicData>
        </a:graphic>
      </p:graphicFrame>
      <p:sp>
        <p:nvSpPr>
          <p:cNvPr id="15285" name="yt_shape_15285"/>
          <p:cNvSpPr txBox="1"/>
          <p:nvPr/>
        </p:nvSpPr>
        <p:spPr>
          <a:xfrm>
            <a:off x="540000" y="2910312"/>
            <a:ext cx="101213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甘肃省中考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用配方法解方程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配方后正确的是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286" name="yt_table_15286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4330832"/>
              </p:ext>
            </p:extLst>
          </p:nvPr>
        </p:nvGraphicFramePr>
        <p:xfrm>
          <a:off x="540000" y="3541979"/>
          <a:ext cx="7088823" cy="848742"/>
        </p:xfrm>
        <a:graphic>
          <a:graphicData uri="http://schemas.openxmlformats.org/drawingml/2006/table">
            <a:tbl>
              <a:tblPr/>
              <a:tblGrid>
                <a:gridCol w="4371023">
                  <a:extLst>
                    <a:ext uri="{9D8B030D-6E8A-4147-A177-3AD203B41FA5}">
                      <a16:colId xmlns:a16="http://schemas.microsoft.com/office/drawing/2014/main" val="10773"/>
                    </a:ext>
                  </a:extLst>
                </a:gridCol>
                <a:gridCol w="2717800">
                  <a:extLst>
                    <a:ext uri="{9D8B030D-6E8A-4147-A177-3AD203B41FA5}">
                      <a16:colId xmlns:a16="http://schemas.microsoft.com/office/drawing/2014/main" val="107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4"/>
                  </a:ext>
                </a:extLst>
              </a:tr>
            </a:tbl>
          </a:graphicData>
        </a:graphic>
      </p:graphicFrame>
      <p:sp>
        <p:nvSpPr>
          <p:cNvPr id="15288" name="yt_shape_15288"/>
          <p:cNvSpPr txBox="1"/>
          <p:nvPr/>
        </p:nvSpPr>
        <p:spPr>
          <a:xfrm>
            <a:off x="540119" y="444132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的两个实数根为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289" name="yt_table_15289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756307"/>
              </p:ext>
            </p:extLst>
          </p:nvPr>
        </p:nvGraphicFramePr>
        <p:xfrm>
          <a:off x="540000" y="5553120"/>
          <a:ext cx="75050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77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77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777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7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53CA1D7-9D01-9696-CD70-C221E61C823C}"/>
              </a:ext>
            </a:extLst>
          </p:cNvPr>
          <p:cNvSpPr txBox="1"/>
          <p:nvPr/>
        </p:nvSpPr>
        <p:spPr>
          <a:xfrm>
            <a:off x="9694001" y="133249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E6D112-7A62-E442-F272-90532FC2ED63}"/>
              </a:ext>
            </a:extLst>
          </p:cNvPr>
          <p:cNvSpPr txBox="1"/>
          <p:nvPr/>
        </p:nvSpPr>
        <p:spPr>
          <a:xfrm>
            <a:off x="9660664" y="286350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FD276D-B924-5E35-A3AD-5A78F704829E}"/>
              </a:ext>
            </a:extLst>
          </p:cNvPr>
          <p:cNvSpPr txBox="1"/>
          <p:nvPr/>
        </p:nvSpPr>
        <p:spPr>
          <a:xfrm>
            <a:off x="1059708" y="48700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91" name="yt_shape_1529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则整数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292" name="yt_table_15292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293589"/>
              </p:ext>
            </p:extLst>
          </p:nvPr>
        </p:nvGraphicFramePr>
        <p:xfrm>
          <a:off x="540000" y="2011799"/>
          <a:ext cx="72002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77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78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781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7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6"/>
                  </a:ext>
                </a:extLst>
              </a:tr>
            </a:tbl>
          </a:graphicData>
        </a:graphic>
      </p:graphicFrame>
      <p:sp>
        <p:nvSpPr>
          <p:cNvPr id="15294" name="yt_shape_15294"/>
          <p:cNvSpPr txBox="1"/>
          <p:nvPr/>
        </p:nvSpPr>
        <p:spPr>
          <a:xfrm>
            <a:off x="540119" y="248686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遵义市中考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把一块长为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的矩形硬纸板的四角剪去四个相同小正方形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然后把纸板的四边沿虚线折起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并用胶带粘好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即可做成一个无盖纸盒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若该无盖纸盒的底面积为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600cm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设剪去小正方形的边长为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298" name="yt_table_15298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1961044"/>
              </p:ext>
            </p:extLst>
          </p:nvPr>
        </p:nvGraphicFramePr>
        <p:xfrm>
          <a:off x="540000" y="4406562"/>
          <a:ext cx="4732338" cy="1697484"/>
        </p:xfrm>
        <a:graphic>
          <a:graphicData uri="http://schemas.openxmlformats.org/drawingml/2006/table">
            <a:tbl>
              <a:tblPr/>
              <a:tblGrid>
                <a:gridCol w="4732338">
                  <a:extLst>
                    <a:ext uri="{9D8B030D-6E8A-4147-A177-3AD203B41FA5}">
                      <a16:colId xmlns:a16="http://schemas.microsoft.com/office/drawing/2014/main" val="107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0"/>
                  </a:ext>
                </a:extLst>
              </a:tr>
            </a:tbl>
          </a:graphicData>
        </a:graphic>
      </p:graphicFrame>
      <p:grpSp>
        <p:nvGrpSpPr>
          <p:cNvPr id="15295" name="yt_shape_15295_skip" title="H_125.3707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32021" y="4406562"/>
            <a:ext cx="1717840" cy="1592208"/>
            <a:chOff x="0" y="0"/>
            <a:chExt cx="1717840" cy="1592208"/>
          </a:xfrm>
        </p:grpSpPr>
        <p:pic>
          <p:nvPicPr>
            <p:cNvPr id="2" name="yt_image_1529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17840" cy="11962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97" name="yt_shape_15297"/>
            <p:cNvSpPr txBox="1"/>
            <p:nvPr/>
          </p:nvSpPr>
          <p:spPr>
            <a:xfrm>
              <a:off x="325639" y="12322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438D999-D94A-5583-50A3-213D6744AA56}"/>
              </a:ext>
            </a:extLst>
          </p:cNvPr>
          <p:cNvSpPr txBox="1"/>
          <p:nvPr/>
        </p:nvSpPr>
        <p:spPr>
          <a:xfrm>
            <a:off x="10597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861292E-C461-2D4A-989E-CA82F76735BC}"/>
              </a:ext>
            </a:extLst>
          </p:cNvPr>
          <p:cNvSpPr txBox="1"/>
          <p:nvPr/>
        </p:nvSpPr>
        <p:spPr>
          <a:xfrm>
            <a:off x="1364508" y="386652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00" name="yt_shape_15300"/>
          <p:cNvSpPr txBox="1"/>
          <p:nvPr/>
        </p:nvSpPr>
        <p:spPr>
          <a:xfrm>
            <a:off x="540119" y="900000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按照党中央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国务院决策部署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为了活跃市场主体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助推各地区经济发展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各省市地区抓紧推动稳经济一揽子政策落实落地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江夏区制定了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黄金十条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坚定企业疫后发展信心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促进企业稳步高效增长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年我区某企业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月份的利润是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第二季度的总利润达到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设利润平均月增长率为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则依题意列方程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301" name="yt_table_15301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8033824"/>
              </p:ext>
            </p:extLst>
          </p:nvPr>
        </p:nvGraphicFramePr>
        <p:xfrm>
          <a:off x="540000" y="3452193"/>
          <a:ext cx="6205538" cy="1697484"/>
        </p:xfrm>
        <a:graphic>
          <a:graphicData uri="http://schemas.openxmlformats.org/drawingml/2006/table">
            <a:tbl>
              <a:tblPr/>
              <a:tblGrid>
                <a:gridCol w="6205538">
                  <a:extLst>
                    <a:ext uri="{9D8B030D-6E8A-4147-A177-3AD203B41FA5}">
                      <a16:colId xmlns:a16="http://schemas.microsoft.com/office/drawing/2014/main" val="107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AA9EBF0-A2C7-E991-280B-51C9E4CA4032}"/>
              </a:ext>
            </a:extLst>
          </p:cNvPr>
          <p:cNvSpPr txBox="1"/>
          <p:nvPr/>
        </p:nvSpPr>
        <p:spPr>
          <a:xfrm>
            <a:off x="1059708" y="275514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03" name="yt_shape_15303"/>
              <p:cNvSpPr txBox="1"/>
              <p:nvPr/>
            </p:nvSpPr>
            <p:spPr>
              <a:xfrm>
                <a:off x="540119" y="900000"/>
                <a:ext cx="11111999" cy="2066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的一元二次方程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有两个实数根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且其中一个根为另一个根的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则称这样的方程为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倍根方程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有下列说法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是倍根方程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是倍根方程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正确的说法是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5303" name="yt_shape_15303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066784"/>
              </a:xfrm>
              <a:prstGeom prst="rect">
                <a:avLst/>
              </a:prstGeom>
              <a:blipFill>
                <a:blip r:embed="rId2"/>
                <a:stretch>
                  <a:fillRect l="-1701" t="-2655" r="-1043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305" name="yt_table_1530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5164694"/>
              </p:ext>
            </p:extLst>
          </p:nvPr>
        </p:nvGraphicFramePr>
        <p:xfrm>
          <a:off x="540000" y="3169936"/>
          <a:ext cx="5039043" cy="848742"/>
        </p:xfrm>
        <a:graphic>
          <a:graphicData uri="http://schemas.openxmlformats.org/drawingml/2006/table">
            <a:tbl>
              <a:tblPr/>
              <a:tblGrid>
                <a:gridCol w="2557780">
                  <a:extLst>
                    <a:ext uri="{9D8B030D-6E8A-4147-A177-3AD203B41FA5}">
                      <a16:colId xmlns:a16="http://schemas.microsoft.com/office/drawing/2014/main" val="10785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7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60B661E-6A6C-B0E7-53C5-86CDB55116C0}"/>
              </a:ext>
            </a:extLst>
          </p:cNvPr>
          <p:cNvSpPr txBox="1"/>
          <p:nvPr/>
        </p:nvSpPr>
        <p:spPr>
          <a:xfrm>
            <a:off x="2278908" y="247561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07" name="yt_shape_15307"/>
              <p:cNvSpPr txBox="1"/>
              <p:nvPr/>
            </p:nvSpPr>
            <p:spPr>
              <a:xfrm>
                <a:off x="540119" y="900000"/>
                <a:ext cx="11111999" cy="39873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填空题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每小题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的一个根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则代数式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云南省中考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已知一元二次方程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有两个相等的实数根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三角形的两边长分别为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第三边的长是方程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则这个三角形的周长是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对于任意实数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定义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◆2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的两根记为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307" name="yt_shape_15307" descr="{&quot;rangeId&quot;:10,&quot;isTopic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3987310"/>
              </a:xfrm>
              <a:prstGeom prst="rect">
                <a:avLst/>
              </a:prstGeom>
              <a:blipFill>
                <a:blip r:embed="rId2"/>
                <a:stretch>
                  <a:fillRect l="-1701" t="-1376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5AF5D18-E250-248C-52A8-C3A807A12DD6}"/>
              </a:ext>
            </a:extLst>
          </p:cNvPr>
          <p:cNvSpPr txBox="1"/>
          <p:nvPr/>
        </p:nvSpPr>
        <p:spPr>
          <a:xfrm>
            <a:off x="8085982" y="1328682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A314D83-2438-1F00-1924-849D271AF3DF}"/>
                  </a:ext>
                </a:extLst>
              </p:cNvPr>
              <p:cNvSpPr txBox="1"/>
              <p:nvPr/>
            </p:nvSpPr>
            <p:spPr>
              <a:xfrm>
                <a:off x="6119659" y="1700808"/>
                <a:ext cx="18485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A314D83-2438-1F00-1924-849D271AF3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9659" y="1700808"/>
                <a:ext cx="1848549" cy="765061"/>
              </a:xfrm>
              <a:prstGeom prst="rect">
                <a:avLst/>
              </a:prstGeom>
              <a:blipFill>
                <a:blip r:embed="rId3"/>
                <a:stretch>
                  <a:fillRect l="-5281" b="-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20CCD71-8240-3255-22A3-D71F58515E64}"/>
              </a:ext>
            </a:extLst>
          </p:cNvPr>
          <p:cNvSpPr txBox="1"/>
          <p:nvPr/>
        </p:nvSpPr>
        <p:spPr>
          <a:xfrm>
            <a:off x="9949707" y="2475619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61383D-C552-8DBE-5506-8484F34D8689}"/>
              </a:ext>
            </a:extLst>
          </p:cNvPr>
          <p:cNvSpPr txBox="1"/>
          <p:nvPr/>
        </p:nvSpPr>
        <p:spPr>
          <a:xfrm>
            <a:off x="2583708" y="3426595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D4EEA6E-019F-B808-1FEE-1E9D8694A990}"/>
              </a:ext>
            </a:extLst>
          </p:cNvPr>
          <p:cNvSpPr txBox="1"/>
          <p:nvPr/>
        </p:nvSpPr>
        <p:spPr>
          <a:xfrm>
            <a:off x="5158633" y="437757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14" name="yt_shape_15314"/>
          <p:cNvSpPr txBox="1"/>
          <p:nvPr/>
        </p:nvSpPr>
        <p:spPr>
          <a:xfrm>
            <a:off x="540119" y="900000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周口四中月考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今年四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五月份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班家小镇采摘园的桑葚喜获丰收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市场调查发现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当桑葚的批发价为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每天销量是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若批发单价每降价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每天的销售量将增加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因为桑葚的保质期比较短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桑葚种植户班师傅决定降价促销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同时尽量增加销售量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已知该品种桑葚的成本价为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若班师傅每天获利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3780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则降价后批发价为每千克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DC9246C-3C5C-6E3A-0BA7-B0143DBFCD4F}"/>
              </a:ext>
            </a:extLst>
          </p:cNvPr>
          <p:cNvSpPr txBox="1"/>
          <p:nvPr/>
        </p:nvSpPr>
        <p:spPr>
          <a:xfrm>
            <a:off x="6850907" y="275514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15" name="yt_shape_15315"/>
          <p:cNvSpPr txBox="1"/>
          <p:nvPr/>
        </p:nvSpPr>
        <p:spPr>
          <a:xfrm>
            <a:off x="540000" y="90000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316" name="yt_shape_15316"/>
          <p:cNvSpPr txBox="1"/>
          <p:nvPr/>
        </p:nvSpPr>
        <p:spPr>
          <a:xfrm>
            <a:off x="540000" y="1379303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5317" name="yt_shape_15317"/>
          <p:cNvSpPr txBox="1"/>
          <p:nvPr/>
        </p:nvSpPr>
        <p:spPr>
          <a:xfrm>
            <a:off x="540000" y="1858606"/>
            <a:ext cx="41533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5318" name="yt_shape_15318"/>
          <p:cNvSpPr txBox="1"/>
          <p:nvPr/>
        </p:nvSpPr>
        <p:spPr>
          <a:xfrm>
            <a:off x="540000" y="2337909"/>
            <a:ext cx="4017125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319" name="yt_shape_15319"/>
              <p:cNvSpPr txBox="1"/>
              <p:nvPr/>
            </p:nvSpPr>
            <p:spPr>
              <a:xfrm>
                <a:off x="540000" y="4257607"/>
                <a:ext cx="2761975" cy="6402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319" name="yt_shape_15319" descr="{&quot;rangeId&quot;:1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57607"/>
                <a:ext cx="2761975" cy="640240"/>
              </a:xfrm>
              <a:prstGeom prst="rect">
                <a:avLst/>
              </a:prstGeom>
              <a:blipFill>
                <a:blip r:embed="rId2"/>
                <a:stretch>
                  <a:fillRect l="-6843" r="-5740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5321">
            <a:extLst>
              <a:ext uri="{FF2B5EF4-FFF2-40B4-BE49-F238E27FC236}">
                <a16:creationId xmlns:a16="http://schemas.microsoft.com/office/drawing/2014/main" id="{961D1DBE-6F40-7C5D-006A-EEE5BBEE3ABD}"/>
              </a:ext>
            </a:extLst>
          </p:cNvPr>
          <p:cNvSpPr txBox="1"/>
          <p:nvPr/>
        </p:nvSpPr>
        <p:spPr>
          <a:xfrm>
            <a:off x="6672064" y="1858606"/>
            <a:ext cx="38119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5322">
            <a:extLst>
              <a:ext uri="{FF2B5EF4-FFF2-40B4-BE49-F238E27FC236}">
                <a16:creationId xmlns:a16="http://schemas.microsoft.com/office/drawing/2014/main" id="{A1B0BB5A-181A-A135-C3F5-90DEC4A61D42}"/>
              </a:ext>
            </a:extLst>
          </p:cNvPr>
          <p:cNvSpPr txBox="1"/>
          <p:nvPr/>
        </p:nvSpPr>
        <p:spPr>
          <a:xfrm>
            <a:off x="6672064" y="2337909"/>
            <a:ext cx="4222310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4" name="yt_shape_15323">
            <a:extLst>
              <a:ext uri="{FF2B5EF4-FFF2-40B4-BE49-F238E27FC236}">
                <a16:creationId xmlns:a16="http://schemas.microsoft.com/office/drawing/2014/main" id="{F4E3FDDD-0481-ACDC-C91F-26D55727F43B}"/>
              </a:ext>
            </a:extLst>
          </p:cNvPr>
          <p:cNvSpPr txBox="1"/>
          <p:nvPr/>
        </p:nvSpPr>
        <p:spPr>
          <a:xfrm>
            <a:off x="6672064" y="3777475"/>
            <a:ext cx="27860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3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18" grpId="0" build="allAtOnce"/>
      <p:bldP spid="15319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324" name="yt_shape_15324"/>
              <p:cNvSpPr txBox="1"/>
              <p:nvPr/>
            </p:nvSpPr>
            <p:spPr>
              <a:xfrm>
                <a:off x="540000" y="980728"/>
                <a:ext cx="11111999" cy="14543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的一元二次方程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的两个实数根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是否存在实数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成立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若存在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若不存在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324" name="yt_shape_153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80728"/>
                <a:ext cx="11111999" cy="1454309"/>
              </a:xfrm>
              <a:prstGeom prst="rect">
                <a:avLst/>
              </a:prstGeom>
              <a:blipFill>
                <a:blip r:embed="rId2"/>
                <a:stretch>
                  <a:fillRect l="-1701" t="-5882" r="-1592" b="-11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326" name="yt_shape_15326"/>
              <p:cNvSpPr txBox="1"/>
              <p:nvPr/>
            </p:nvSpPr>
            <p:spPr>
              <a:xfrm>
                <a:off x="540000" y="2519135"/>
                <a:ext cx="6060955" cy="1498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不存在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5326" name="yt_shape_153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19135"/>
                <a:ext cx="6060955" cy="1498167"/>
              </a:xfrm>
              <a:prstGeom prst="rect">
                <a:avLst/>
              </a:prstGeom>
              <a:blipFill>
                <a:blip r:embed="rId3"/>
                <a:stretch>
                  <a:fillRect l="-3119" t="-5285" r="-2012" b="-6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328" name="yt_shape_15328"/>
              <p:cNvSpPr txBox="1"/>
              <p:nvPr/>
            </p:nvSpPr>
            <p:spPr>
              <a:xfrm>
                <a:off x="540000" y="4017302"/>
                <a:ext cx="5954579" cy="6006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已知等式整理得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5328" name="yt_shape_153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17302"/>
                <a:ext cx="5954579" cy="600677"/>
              </a:xfrm>
              <a:prstGeom prst="rect">
                <a:avLst/>
              </a:prstGeom>
              <a:blipFill>
                <a:blip r:embed="rId4"/>
                <a:stretch>
                  <a:fillRect l="-3176" r="-2152" b="-16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330" name="yt_shape_15330"/>
              <p:cNvSpPr txBox="1"/>
              <p:nvPr/>
            </p:nvSpPr>
            <p:spPr>
              <a:xfrm>
                <a:off x="540000" y="4611036"/>
                <a:ext cx="7878952" cy="7105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5330" name="yt_shape_153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11036"/>
                <a:ext cx="7878952" cy="710579"/>
              </a:xfrm>
              <a:prstGeom prst="rect">
                <a:avLst/>
              </a:prstGeom>
              <a:blipFill>
                <a:blip r:embed="rId5"/>
                <a:stretch>
                  <a:fillRect l="-2399" r="-1471" b="-136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5332">
                <a:extLst>
                  <a:ext uri="{FF2B5EF4-FFF2-40B4-BE49-F238E27FC236}">
                    <a16:creationId xmlns:a16="http://schemas.microsoft.com/office/drawing/2014/main" id="{2CC19367-FD5F-6A68-C560-4E6D2465C646}"/>
                  </a:ext>
                </a:extLst>
              </p:cNvPr>
              <p:cNvSpPr txBox="1"/>
              <p:nvPr/>
            </p:nvSpPr>
            <p:spPr>
              <a:xfrm>
                <a:off x="517357" y="5328558"/>
                <a:ext cx="5578643" cy="7105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去分母得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2" name="yt_shape_15332">
                <a:extLst>
                  <a:ext uri="{FF2B5EF4-FFF2-40B4-BE49-F238E27FC236}">
                    <a16:creationId xmlns:a16="http://schemas.microsoft.com/office/drawing/2014/main" id="{2CC19367-FD5F-6A68-C560-4E6D2465C6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357" y="5328558"/>
                <a:ext cx="5578643" cy="710579"/>
              </a:xfrm>
              <a:prstGeom prst="rect">
                <a:avLst/>
              </a:prstGeom>
              <a:blipFill>
                <a:blip r:embed="rId6"/>
                <a:stretch>
                  <a:fillRect l="-3388" r="-2295" b="-136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5334">
                <a:extLst>
                  <a:ext uri="{FF2B5EF4-FFF2-40B4-BE49-F238E27FC236}">
                    <a16:creationId xmlns:a16="http://schemas.microsoft.com/office/drawing/2014/main" id="{4644B79F-18B7-627D-DE61-A081B857AB4F}"/>
                  </a:ext>
                </a:extLst>
              </p:cNvPr>
              <p:cNvSpPr txBox="1"/>
              <p:nvPr/>
            </p:nvSpPr>
            <p:spPr>
              <a:xfrm>
                <a:off x="517357" y="6053229"/>
                <a:ext cx="5344412" cy="6033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不符合题意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则不存在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5334">
                <a:extLst>
                  <a:ext uri="{FF2B5EF4-FFF2-40B4-BE49-F238E27FC236}">
                    <a16:creationId xmlns:a16="http://schemas.microsoft.com/office/drawing/2014/main" id="{4644B79F-18B7-627D-DE61-A081B857AB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357" y="6053229"/>
                <a:ext cx="5344412" cy="603307"/>
              </a:xfrm>
              <a:prstGeom prst="rect">
                <a:avLst/>
              </a:prstGeom>
              <a:blipFill>
                <a:blip r:embed="rId7"/>
                <a:stretch>
                  <a:fillRect l="-3535" r="-2395" b="-15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26" grpId="0" build="allAtOnce"/>
      <p:bldP spid="15328" grpId="0" build="allAtOnce"/>
      <p:bldP spid="15330" grpId="0" build="allAtOnce"/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36" name="yt_shape_15336"/>
          <p:cNvSpPr txBox="1"/>
          <p:nvPr/>
        </p:nvSpPr>
        <p:spPr>
          <a:xfrm>
            <a:off x="540119" y="900000"/>
            <a:ext cx="9503567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一只蚂蚁由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速度向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爬行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同时另一只蚂蚁由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方向爬行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几秒钟后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两只蚂蚁与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点组成的三角形面积为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450cm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5340" name="yt_shape_15340"/>
          <p:cNvSpPr txBox="1"/>
          <p:nvPr/>
        </p:nvSpPr>
        <p:spPr>
          <a:xfrm>
            <a:off x="540000" y="3931147"/>
            <a:ext cx="65" cy="3018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endParaRPr/>
          </a:p>
        </p:txBody>
      </p:sp>
      <p:grpSp>
        <p:nvGrpSpPr>
          <p:cNvPr id="15337" name="yt_shape_15337" title="H_109.349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17644" y="1045746"/>
            <a:ext cx="1625468" cy="1388736"/>
            <a:chOff x="0" y="0"/>
            <a:chExt cx="1625468" cy="1388736"/>
          </a:xfrm>
        </p:grpSpPr>
        <p:pic>
          <p:nvPicPr>
            <p:cNvPr id="2" name="yt_image_15337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25468" cy="992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39" name="yt_shape_15339"/>
            <p:cNvSpPr txBox="1"/>
            <p:nvPr/>
          </p:nvSpPr>
          <p:spPr>
            <a:xfrm>
              <a:off x="203270" y="102873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5341">
            <a:extLst>
              <a:ext uri="{FF2B5EF4-FFF2-40B4-BE49-F238E27FC236}">
                <a16:creationId xmlns:a16="http://schemas.microsoft.com/office/drawing/2014/main" id="{501F329B-3E28-9D9F-09B1-AED778BEAC66}"/>
              </a:ext>
            </a:extLst>
          </p:cNvPr>
          <p:cNvSpPr txBox="1"/>
          <p:nvPr/>
        </p:nvSpPr>
        <p:spPr>
          <a:xfrm>
            <a:off x="540000" y="2337901"/>
            <a:ext cx="7572158" cy="844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有两种情况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当蚂蚁在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上运动时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分钟后两只蚂蚁与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点组成的三角形面积为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450cm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pic>
        <p:nvPicPr>
          <p:cNvPr id="4" name="yt_image_15342">
            <a:extLst>
              <a:ext uri="{FF2B5EF4-FFF2-40B4-BE49-F238E27FC236}">
                <a16:creationId xmlns:a16="http://schemas.microsoft.com/office/drawing/2014/main" id="{0275274A-FB01-2F1E-82C6-E6801E51A65F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16280" y="2645047"/>
            <a:ext cx="1953158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5344">
                <a:extLst>
                  <a:ext uri="{FF2B5EF4-FFF2-40B4-BE49-F238E27FC236}">
                    <a16:creationId xmlns:a16="http://schemas.microsoft.com/office/drawing/2014/main" id="{68D709AF-8A7E-4060-0FDB-BB1AE079A727}"/>
                  </a:ext>
                </a:extLst>
              </p:cNvPr>
              <p:cNvSpPr txBox="1"/>
              <p:nvPr/>
            </p:nvSpPr>
            <p:spPr>
              <a:xfrm>
                <a:off x="540000" y="3196037"/>
                <a:ext cx="5172891" cy="5998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5" name="yt_shape_15344">
                <a:extLst>
                  <a:ext uri="{FF2B5EF4-FFF2-40B4-BE49-F238E27FC236}">
                    <a16:creationId xmlns:a16="http://schemas.microsoft.com/office/drawing/2014/main" id="{68D709AF-8A7E-4060-0FDB-BB1AE079A7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96037"/>
                <a:ext cx="5172891" cy="599844"/>
              </a:xfrm>
              <a:prstGeom prst="rect">
                <a:avLst/>
              </a:prstGeom>
              <a:blipFill>
                <a:blip r:embed="rId5"/>
                <a:stretch>
                  <a:fillRect l="-3656" r="-2594" b="-16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5346">
            <a:extLst>
              <a:ext uri="{FF2B5EF4-FFF2-40B4-BE49-F238E27FC236}">
                <a16:creationId xmlns:a16="http://schemas.microsoft.com/office/drawing/2014/main" id="{F5ABACA7-1BCC-D5C5-084D-ABA3FAC0E21C}"/>
              </a:ext>
            </a:extLst>
          </p:cNvPr>
          <p:cNvSpPr txBox="1"/>
          <p:nvPr/>
        </p:nvSpPr>
        <p:spPr>
          <a:xfrm>
            <a:off x="540000" y="3843175"/>
            <a:ext cx="6546664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7" name="yt_shape_15347">
            <a:extLst>
              <a:ext uri="{FF2B5EF4-FFF2-40B4-BE49-F238E27FC236}">
                <a16:creationId xmlns:a16="http://schemas.microsoft.com/office/drawing/2014/main" id="{D4D9E8DE-56B2-A833-6F93-A8B62894F429}"/>
              </a:ext>
            </a:extLst>
          </p:cNvPr>
          <p:cNvSpPr txBox="1"/>
          <p:nvPr/>
        </p:nvSpPr>
        <p:spPr>
          <a:xfrm>
            <a:off x="527152" y="4284615"/>
            <a:ext cx="7511453" cy="844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当蚂蚁在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上运动时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秒钟后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两只蚂蚁与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点组成的三角形面积为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450cm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pic>
        <p:nvPicPr>
          <p:cNvPr id="8" name="yt_image_15348">
            <a:extLst>
              <a:ext uri="{FF2B5EF4-FFF2-40B4-BE49-F238E27FC236}">
                <a16:creationId xmlns:a16="http://schemas.microsoft.com/office/drawing/2014/main" id="{0DE8F12D-0CF6-E00A-14A5-7335370C4006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4613" y="4569223"/>
            <a:ext cx="1775565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5350">
                <a:extLst>
                  <a:ext uri="{FF2B5EF4-FFF2-40B4-BE49-F238E27FC236}">
                    <a16:creationId xmlns:a16="http://schemas.microsoft.com/office/drawing/2014/main" id="{89B04B8F-8ECD-6ADE-1753-B06339224AEA}"/>
                  </a:ext>
                </a:extLst>
              </p:cNvPr>
              <p:cNvSpPr txBox="1"/>
              <p:nvPr/>
            </p:nvSpPr>
            <p:spPr>
              <a:xfrm>
                <a:off x="540000" y="5109614"/>
                <a:ext cx="4865114" cy="5998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9" name="yt_shape_15350">
                <a:extLst>
                  <a:ext uri="{FF2B5EF4-FFF2-40B4-BE49-F238E27FC236}">
                    <a16:creationId xmlns:a16="http://schemas.microsoft.com/office/drawing/2014/main" id="{89B04B8F-8ECD-6ADE-1753-B06339224A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09614"/>
                <a:ext cx="4865114" cy="599844"/>
              </a:xfrm>
              <a:prstGeom prst="rect">
                <a:avLst/>
              </a:prstGeom>
              <a:blipFill>
                <a:blip r:embed="rId7"/>
                <a:stretch>
                  <a:fillRect l="-3885" r="-2757" b="-16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5352">
            <a:extLst>
              <a:ext uri="{FF2B5EF4-FFF2-40B4-BE49-F238E27FC236}">
                <a16:creationId xmlns:a16="http://schemas.microsoft.com/office/drawing/2014/main" id="{2C88017A-6AD0-1FB7-B6F3-AC514B074C44}"/>
              </a:ext>
            </a:extLst>
          </p:cNvPr>
          <p:cNvSpPr txBox="1"/>
          <p:nvPr/>
        </p:nvSpPr>
        <p:spPr>
          <a:xfrm>
            <a:off x="527152" y="5791718"/>
            <a:ext cx="7931658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" name="yt_shape_15353">
            <a:extLst>
              <a:ext uri="{FF2B5EF4-FFF2-40B4-BE49-F238E27FC236}">
                <a16:creationId xmlns:a16="http://schemas.microsoft.com/office/drawing/2014/main" id="{D00A063D-EB72-0AB4-929A-12BA618E0553}"/>
              </a:ext>
            </a:extLst>
          </p:cNvPr>
          <p:cNvSpPr txBox="1"/>
          <p:nvPr/>
        </p:nvSpPr>
        <p:spPr>
          <a:xfrm>
            <a:off x="527152" y="6274793"/>
            <a:ext cx="9678932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两只蚂蚁与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点组成的三角形的面积均为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450cm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9" grpId="0" build="allAtOnce"/>
      <p:bldP spid="10" grpId="0" build="allAtOnce"/>
      <p:bldP spid="11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1523</Words>
  <Application>Microsoft Office PowerPoint</Application>
  <PresentationFormat>宽屏</PresentationFormat>
  <Paragraphs>88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42</cp:revision>
  <dcterms:created xsi:type="dcterms:W3CDTF">2023-05-05T05:33:04Z</dcterms:created>
  <dcterms:modified xsi:type="dcterms:W3CDTF">2023-05-13T13:58:46Z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