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8" r:id="rId5"/>
    <p:sldId id="370" r:id="rId6"/>
    <p:sldId id="371" r:id="rId7"/>
    <p:sldId id="372" r:id="rId8"/>
    <p:sldId id="374" r:id="rId9"/>
    <p:sldId id="377" r:id="rId10"/>
    <p:sldId id="379" r:id="rId11"/>
    <p:sldId id="380" r:id="rId12"/>
    <p:sldId id="385" r:id="rId13"/>
    <p:sldId id="382" r:id="rId14"/>
    <p:sldId id="386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54" name="yt_image_11854" title="H_50.97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56" name="yt_shape_11856"/>
          <p:cNvSpPr txBox="1"/>
          <p:nvPr/>
        </p:nvSpPr>
        <p:spPr>
          <a:xfrm>
            <a:off x="540119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如果一个三角形的两个角分别与另一个三角形的两个角对应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那么这两个三角形相似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D7AFAE-CCA7-4918-9EF8-77D4A70408AC}"/>
              </a:ext>
            </a:extLst>
          </p:cNvPr>
          <p:cNvSpPr txBox="1"/>
          <p:nvPr/>
        </p:nvSpPr>
        <p:spPr>
          <a:xfrm>
            <a:off x="9289307" y="155119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2" name="yt_shape_11922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则图中的相似三角形共有几对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分别是哪些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请选取一对进行证明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26" name="yt_shape_11926"/>
          <p:cNvSpPr txBox="1"/>
          <p:nvPr/>
        </p:nvSpPr>
        <p:spPr>
          <a:xfrm>
            <a:off x="540000" y="409275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23" name="yt_shape_11923" title="H_161.18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1484784"/>
            <a:ext cx="1615566" cy="2047104"/>
            <a:chOff x="0" y="0"/>
            <a:chExt cx="1615566" cy="2047104"/>
          </a:xfrm>
        </p:grpSpPr>
        <p:pic>
          <p:nvPicPr>
            <p:cNvPr id="2" name="yt_image_1192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5566" cy="1651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25" name="yt_shape_11925"/>
            <p:cNvSpPr txBox="1"/>
            <p:nvPr/>
          </p:nvSpPr>
          <p:spPr>
            <a:xfrm>
              <a:off x="198319" y="16871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927" name="yt_shape_11927"/>
          <p:cNvSpPr txBox="1"/>
          <p:nvPr/>
        </p:nvSpPr>
        <p:spPr>
          <a:xfrm>
            <a:off x="540119" y="1943605"/>
            <a:ext cx="90121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共有六对相似三角形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选取第一对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1928">
            <a:extLst>
              <a:ext uri="{FF2B5EF4-FFF2-40B4-BE49-F238E27FC236}">
                <a16:creationId xmlns:a16="http://schemas.microsoft.com/office/drawing/2014/main" id="{8EB0FF42-822E-30E2-F457-C7E7023F88B4}"/>
              </a:ext>
            </a:extLst>
          </p:cNvPr>
          <p:cNvSpPr txBox="1"/>
          <p:nvPr/>
        </p:nvSpPr>
        <p:spPr>
          <a:xfrm>
            <a:off x="540000" y="3462567"/>
            <a:ext cx="442749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9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27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9" name="yt_shape_11929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a3ad3fa-fd4c-4d3d-9aea-d74082c932d9.png&quot;}"/>
            </a:endParaRPr>
          </a:p>
        </p:txBody>
      </p:sp>
      <p:sp>
        <p:nvSpPr>
          <p:cNvPr id="11930" name="yt_shape_11930"/>
          <p:cNvSpPr txBox="1"/>
          <p:nvPr/>
        </p:nvSpPr>
        <p:spPr>
          <a:xfrm>
            <a:off x="540120" y="1661816"/>
            <a:ext cx="9607728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31" name="yt_shape_11931"/>
          <p:cNvSpPr txBox="1"/>
          <p:nvPr/>
        </p:nvSpPr>
        <p:spPr>
          <a:xfrm>
            <a:off x="540000" y="2621251"/>
            <a:ext cx="36917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1932"/>
          <p:cNvSpPr txBox="1"/>
          <p:nvPr/>
        </p:nvSpPr>
        <p:spPr>
          <a:xfrm>
            <a:off x="540000" y="3252918"/>
            <a:ext cx="695703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11933" name="yt_shape_1193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8802" y="3252918"/>
            <a:ext cx="1813197" cy="1803283"/>
            <a:chOff x="0" y="0"/>
            <a:chExt cx="1813197" cy="1803283"/>
          </a:xfrm>
        </p:grpSpPr>
        <p:pic>
          <p:nvPicPr>
            <p:cNvPr id="3" name="yt_image_11933" descr="{&quot;rangeId&quot;:0,&quot;⚘_2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3197" cy="13387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35" name="yt_shape_11935"/>
            <p:cNvSpPr txBox="1"/>
            <p:nvPr/>
          </p:nvSpPr>
          <p:spPr>
            <a:xfrm>
              <a:off x="309045" y="137476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3887522039">
            <a:extLst>
              <a:ext uri="{FF2B5EF4-FFF2-40B4-BE49-F238E27FC236}">
                <a16:creationId xmlns:a16="http://schemas.microsoft.com/office/drawing/2014/main" id="{3BAACCE0-F6B3-24A1-D977-5800647AE26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37" name="yt_shape_11937"/>
              <p:cNvSpPr txBox="1"/>
              <p:nvPr/>
            </p:nvSpPr>
            <p:spPr>
              <a:xfrm>
                <a:off x="540000" y="900000"/>
                <a:ext cx="6212919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37" name="yt_shape_11937" descr="{&quot;rangeId&quot;:2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12919" cy="642740"/>
              </a:xfrm>
              <a:prstGeom prst="rect">
                <a:avLst/>
              </a:prstGeom>
              <a:blipFill>
                <a:blip r:embed="rId2"/>
                <a:stretch>
                  <a:fillRect l="-3042" r="-206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939"/>
              <p:cNvSpPr txBox="1"/>
              <p:nvPr/>
            </p:nvSpPr>
            <p:spPr>
              <a:xfrm>
                <a:off x="540000" y="1745892"/>
                <a:ext cx="5283498" cy="27637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易证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1939" descr="{&quot;rangeId&quot;:1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45892"/>
                <a:ext cx="5283498" cy="2763705"/>
              </a:xfrm>
              <a:prstGeom prst="rect">
                <a:avLst/>
              </a:prstGeom>
              <a:blipFill>
                <a:blip r:embed="rId3"/>
                <a:stretch>
                  <a:fillRect l="-3580" t="-1762" r="-2540" b="-26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941" name="yt_shape_119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360" y="1745892"/>
            <a:ext cx="1813197" cy="1803283"/>
            <a:chOff x="0" y="0"/>
            <a:chExt cx="1813197" cy="1803283"/>
          </a:xfrm>
        </p:grpSpPr>
        <p:pic>
          <p:nvPicPr>
            <p:cNvPr id="5" name="yt_image_11941" descr="{&quot;rangeId&quot;:0,&quot;⚘_2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13197" cy="13387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43" name="yt_shape_11943"/>
            <p:cNvSpPr txBox="1"/>
            <p:nvPr/>
          </p:nvSpPr>
          <p:spPr>
            <a:xfrm>
              <a:off x="309045" y="137476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5" name="yt_shape_11945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aec4bc0d-1504-4df3-922b-163238742167.png&quot;}"/>
            </a:endParaRPr>
          </a:p>
        </p:txBody>
      </p:sp>
      <p:graphicFrame>
        <p:nvGraphicFramePr>
          <p:cNvPr id="11946" name="yt_table_11946" title="H_563.49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777650"/>
              </p:ext>
            </p:extLst>
          </p:nvPr>
        </p:nvGraphicFramePr>
        <p:xfrm>
          <a:off x="540000" y="1522498"/>
          <a:ext cx="11111999" cy="293179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注意本节内容中的三个常见图形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</a:p>
                    <a:p>
                      <a:pPr indent="609523"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∠2⇔△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；</a:t>
                      </a:r>
                    </a:p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6250" b="0" i="0" u="none" spc="14700">
                          <a:noFill/>
                          <a:effectLst/>
                          <a:latin typeface="NEU-BZ-S92" pitchFamily="62"/>
                          <a:ea typeface="宋体" pitchFamily="62"/>
                          <a:cs typeface="宋体" pitchFamily="62"/>
                          <a:sym typeface="Finished"/>
                        </a:rPr>
                        <a:t>⁠</a:t>
                      </a:r>
                      <a:endParaRPr lang="zh-CN" altLang="zh-CN" sz="6250" b="0" i="0" u="none" spc="14700">
                        <a:solidFill>
                          <a:srgbClr val="1EE3CF"/>
                        </a:solidFill>
                        <a:effectLst/>
                        <a:latin typeface="NEU-BZ-S92" pitchFamily="62"/>
                        <a:ea typeface="宋体" pitchFamily="62"/>
                        <a:cs typeface="宋体" pitchFamily="62"/>
                        <a:sym typeface="Finished"/>
                        <a:hlinkClick r:id="" action="ppaction://macro?name={&quot;type&quot;:&quot;ImageText&quot;,&quot;item&quot;:&quot;ImageText&quot;,&quot;path&quot;:&quot;\\ImageTexts\\fd0d36c0-c043-4806-9786-b2434bd1e6f0.png&quot;}"/>
                      </a:endParaRPr>
                    </a:p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</a:p>
                    <a:p>
                      <a:pPr indent="609523" algn="ctr" eaLnBrk="1" latinLnBrk="0" hangingPunct="0">
                        <a:lnSpc>
                          <a:spcPct val="120000"/>
                        </a:lnSpc>
                      </a:pP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itchFamily="24"/>
                        <a:ea typeface="宋体" pitchFamily="24"/>
                        <a:cs typeface="宋体" pitchFamily="24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683887522063">
            <a:extLst>
              <a:ext uri="{FF2B5EF4-FFF2-40B4-BE49-F238E27FC236}">
                <a16:creationId xmlns:a16="http://schemas.microsoft.com/office/drawing/2014/main" id="{5B7395AA-C97B-F110-598E-E86DA674411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  <p:pic>
        <p:nvPicPr>
          <p:cNvPr id="5" name="yt_shape_1683887522157">
            <a:extLst>
              <a:ext uri="{FF2B5EF4-FFF2-40B4-BE49-F238E27FC236}">
                <a16:creationId xmlns:a16="http://schemas.microsoft.com/office/drawing/2014/main" id="{719FA8EA-F287-D788-82C3-66239052435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049" y="2446042"/>
            <a:ext cx="1801773" cy="1143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5" name="yt_shape_11945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aec4bc0d-1504-4df3-922b-163238742167.png&quot;}"/>
            </a:endParaRPr>
          </a:p>
        </p:txBody>
      </p:sp>
      <p:graphicFrame>
        <p:nvGraphicFramePr>
          <p:cNvPr id="11946" name="yt_table_11946" title="H_563.49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213296"/>
              </p:ext>
            </p:extLst>
          </p:nvPr>
        </p:nvGraphicFramePr>
        <p:xfrm>
          <a:off x="540000" y="1522498"/>
          <a:ext cx="11111999" cy="469658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indent="609523"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⇔△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CED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⇒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；</a:t>
                      </a:r>
                    </a:p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7300" b="0" i="0" u="none" spc="17600">
                          <a:noFill/>
                          <a:effectLst/>
                          <a:latin typeface="NEU-BZ-S92" pitchFamily="73"/>
                          <a:ea typeface="宋体" pitchFamily="73"/>
                          <a:cs typeface="宋体" pitchFamily="73"/>
                          <a:sym typeface="Finished"/>
                        </a:rPr>
                        <a:t>⁠</a:t>
                      </a:r>
                      <a:endParaRPr lang="zh-CN" altLang="zh-CN" sz="7300" b="0" i="0" u="none" spc="17600">
                        <a:solidFill>
                          <a:srgbClr val="1EE3CF"/>
                        </a:solidFill>
                        <a:effectLst/>
                        <a:latin typeface="NEU-BZ-S92" pitchFamily="73"/>
                        <a:ea typeface="宋体" pitchFamily="73"/>
                        <a:cs typeface="宋体" pitchFamily="73"/>
                        <a:sym typeface="Finished"/>
                        <a:hlinkClick r:id="" action="ppaction://macro?name={&quot;type&quot;:&quot;ImageText&quot;,&quot;item&quot;:&quot;ImageText&quot;,&quot;path&quot;:&quot;\\ImageTexts\\60ebece7-87ec-413c-933f-9f99ae2b9010.png&quot;}"/>
                      </a:endParaRPr>
                    </a:p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</a:p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⇒△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CBD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⇒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itchFamily="24"/>
                        <a:ea typeface="宋体" pitchFamily="24"/>
                        <a:cs typeface="宋体" pitchFamily="24"/>
                      </a:endParaRPr>
                    </a:p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</a:p>
                    <a:p>
                      <a:pPr indent="609523"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6200" b="0" i="0" u="none" spc="14100">
                          <a:noFill/>
                          <a:effectLst/>
                          <a:latin typeface="NEU-BZ-S92" pitchFamily="62"/>
                          <a:ea typeface="宋体" pitchFamily="62"/>
                          <a:cs typeface="宋体" pitchFamily="62"/>
                          <a:sym typeface="Finished"/>
                        </a:rPr>
                        <a:t>⁠</a:t>
                      </a:r>
                      <a:endParaRPr lang="zh-CN" altLang="zh-CN" sz="6200" b="0" i="0" u="none" spc="14100">
                        <a:solidFill>
                          <a:srgbClr val="1EE3CF"/>
                        </a:solidFill>
                        <a:effectLst/>
                        <a:latin typeface="NEU-BZ-S92" pitchFamily="62"/>
                        <a:ea typeface="宋体" pitchFamily="62"/>
                        <a:cs typeface="宋体" pitchFamily="62"/>
                        <a:sym typeface="Finished"/>
                        <a:hlinkClick r:id="" action="ppaction://macro?name={&quot;type&quot;:&quot;ImageText&quot;,&quot;item&quot;:&quot;ImageText&quot;,&quot;path&quot;:&quot;\\ImageTexts\\a4aabfde-816b-48ed-b1fc-780427436b5f.png&quot;}"/>
                      </a:endParaRPr>
                    </a:p>
                    <a:p>
                      <a:pPr indent="609523"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683887522063">
            <a:extLst>
              <a:ext uri="{FF2B5EF4-FFF2-40B4-BE49-F238E27FC236}">
                <a16:creationId xmlns:a16="http://schemas.microsoft.com/office/drawing/2014/main" id="{5B7395AA-C97B-F110-598E-E86DA674411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  <p:pic>
        <p:nvPicPr>
          <p:cNvPr id="7" name="yt_shape_1683887522257">
            <a:extLst>
              <a:ext uri="{FF2B5EF4-FFF2-40B4-BE49-F238E27FC236}">
                <a16:creationId xmlns:a16="http://schemas.microsoft.com/office/drawing/2014/main" id="{D6532DBE-8C76-BA83-17C8-5564F44A32F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718" y="1916832"/>
            <a:ext cx="2146564" cy="1335024"/>
          </a:xfrm>
          <a:prstGeom prst="rect">
            <a:avLst/>
          </a:prstGeom>
        </p:spPr>
      </p:pic>
      <p:pic>
        <p:nvPicPr>
          <p:cNvPr id="9" name="yt_shape_1683887522396">
            <a:extLst>
              <a:ext uri="{FF2B5EF4-FFF2-40B4-BE49-F238E27FC236}">
                <a16:creationId xmlns:a16="http://schemas.microsoft.com/office/drawing/2014/main" id="{CD01A89C-6D62-2217-D324-FA5A3C5DE1A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4653136"/>
            <a:ext cx="1726169" cy="113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91032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7" name="yt_shape_11857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c03f2d3-eaeb-49c4-87ed-b91a4ba82169.png&quot;}"/>
            </a:endParaRPr>
          </a:p>
        </p:txBody>
      </p:sp>
      <p:sp>
        <p:nvSpPr>
          <p:cNvPr id="11858" name="yt_shape_11858"/>
          <p:cNvSpPr txBox="1"/>
          <p:nvPr/>
        </p:nvSpPr>
        <p:spPr>
          <a:xfrm>
            <a:off x="540000" y="1670985"/>
            <a:ext cx="610423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两角分别相等的两个三角形相似</a:t>
            </a:r>
          </a:p>
        </p:txBody>
      </p:sp>
      <p:sp>
        <p:nvSpPr>
          <p:cNvPr id="11859" name="yt_shape_11859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则以下条件中不能证明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60" name="yt_table_11860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5083214"/>
                  </p:ext>
                </p:extLst>
              </p:nvPr>
            </p:nvGraphicFramePr>
            <p:xfrm>
              <a:off x="540000" y="3279656"/>
              <a:ext cx="5955031" cy="1057085"/>
            </p:xfrm>
            <a:graphic>
              <a:graphicData uri="http://schemas.openxmlformats.org/drawingml/2006/table">
                <a:tbl>
                  <a:tblPr/>
                  <a:tblGrid>
                    <a:gridCol w="3435668">
                      <a:extLst>
                        <a:ext uri="{9D8B030D-6E8A-4147-A177-3AD203B41FA5}">
                          <a16:colId xmlns:a16="http://schemas.microsoft.com/office/drawing/2014/main" val="10304"/>
                        </a:ext>
                      </a:extLst>
                    </a:gridCol>
                    <a:gridCol w="2519363">
                      <a:extLst>
                        <a:ext uri="{9D8B030D-6E8A-4147-A177-3AD203B41FA5}">
                          <a16:colId xmlns:a16="http://schemas.microsoft.com/office/drawing/2014/main" val="103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A'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C'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A'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C'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860" name="yt_table_11860" descr="{&quot;rangeId&quot;:3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5083214"/>
                  </p:ext>
                </p:extLst>
              </p:nvPr>
            </p:nvGraphicFramePr>
            <p:xfrm>
              <a:off x="540000" y="3279656"/>
              <a:ext cx="5955031" cy="1057085"/>
            </p:xfrm>
            <a:graphic>
              <a:graphicData uri="http://schemas.openxmlformats.org/drawingml/2006/table">
                <a:tbl>
                  <a:tblPr/>
                  <a:tblGrid>
                    <a:gridCol w="3435668">
                      <a:extLst>
                        <a:ext uri="{9D8B030D-6E8A-4147-A177-3AD203B41FA5}">
                          <a16:colId xmlns:a16="http://schemas.microsoft.com/office/drawing/2014/main" val="10304"/>
                        </a:ext>
                      </a:extLst>
                    </a:gridCol>
                    <a:gridCol w="2519363">
                      <a:extLst>
                        <a:ext uri="{9D8B030D-6E8A-4147-A177-3AD203B41FA5}">
                          <a16:colId xmlns:a16="http://schemas.microsoft.com/office/drawing/2014/main" val="1030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A'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C'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0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232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521917">
            <a:extLst>
              <a:ext uri="{FF2B5EF4-FFF2-40B4-BE49-F238E27FC236}">
                <a16:creationId xmlns:a16="http://schemas.microsoft.com/office/drawing/2014/main" id="{EA39C666-380E-7F35-8F8B-17F2372B381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521934">
            <a:extLst>
              <a:ext uri="{FF2B5EF4-FFF2-40B4-BE49-F238E27FC236}">
                <a16:creationId xmlns:a16="http://schemas.microsoft.com/office/drawing/2014/main" id="{3D805F9D-310A-EBE4-0B9E-88A4C5E08FF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97EFAD-B1B7-3DCA-6A78-24653736297C}"/>
              </a:ext>
            </a:extLst>
          </p:cNvPr>
          <p:cNvSpPr txBox="1"/>
          <p:nvPr/>
        </p:nvSpPr>
        <p:spPr>
          <a:xfrm>
            <a:off x="4436321" y="259653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1" name="yt_shape_11861"/>
          <p:cNvSpPr txBox="1"/>
          <p:nvPr/>
        </p:nvSpPr>
        <p:spPr>
          <a:xfrm>
            <a:off x="540000" y="900000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下列图形中不一定相似的是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62" name="yt_table_11862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566517"/>
              </p:ext>
            </p:extLst>
          </p:nvPr>
        </p:nvGraphicFramePr>
        <p:xfrm>
          <a:off x="540000" y="1531667"/>
          <a:ext cx="5957697" cy="1697484"/>
        </p:xfrm>
        <a:graphic>
          <a:graphicData uri="http://schemas.openxmlformats.org/drawingml/2006/table">
            <a:tbl>
              <a:tblPr/>
              <a:tblGrid>
                <a:gridCol w="5957697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5"/>
                  </a:ext>
                </a:extLst>
              </a:tr>
            </a:tbl>
          </a:graphicData>
        </a:graphic>
      </p:graphicFrame>
      <p:sp>
        <p:nvSpPr>
          <p:cNvPr id="11864" name="yt_shape_11864"/>
          <p:cNvSpPr txBox="1"/>
          <p:nvPr/>
        </p:nvSpPr>
        <p:spPr>
          <a:xfrm>
            <a:off x="540119" y="3279564"/>
            <a:ext cx="1138852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868" name="yt_shape_11868"/>
          <p:cNvSpPr txBox="1"/>
          <p:nvPr/>
        </p:nvSpPr>
        <p:spPr>
          <a:xfrm>
            <a:off x="540000" y="62588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65" name="yt_shape_11865" title="H_143.075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6825" y="4391363"/>
            <a:ext cx="1538348" cy="1817064"/>
            <a:chOff x="0" y="0"/>
            <a:chExt cx="1538348" cy="1817064"/>
          </a:xfrm>
        </p:grpSpPr>
        <p:pic>
          <p:nvPicPr>
            <p:cNvPr id="2" name="yt_image_11865">
              <a:extLst>
                <a:ext uri="">
  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8348" cy="1421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67" name="yt_shape_11867"/>
            <p:cNvSpPr txBox="1"/>
            <p:nvPr/>
          </p:nvSpPr>
          <p:spPr>
            <a:xfrm>
              <a:off x="235893" y="14570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CC24FDB-BE6D-475F-7D99-071A0F83BA5F}"/>
              </a:ext>
            </a:extLst>
          </p:cNvPr>
          <p:cNvSpPr txBox="1"/>
          <p:nvPr/>
        </p:nvSpPr>
        <p:spPr>
          <a:xfrm>
            <a:off x="5021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B7A2D9-110C-ABAA-34B6-85C0304ADE20}"/>
              </a:ext>
            </a:extLst>
          </p:cNvPr>
          <p:cNvSpPr txBox="1"/>
          <p:nvPr/>
        </p:nvSpPr>
        <p:spPr>
          <a:xfrm>
            <a:off x="8543182" y="3232758"/>
            <a:ext cx="1010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C707A0-CFC0-48B5-9344-D0CDFF77A4CD}"/>
              </a:ext>
            </a:extLst>
          </p:cNvPr>
          <p:cNvSpPr txBox="1"/>
          <p:nvPr/>
        </p:nvSpPr>
        <p:spPr>
          <a:xfrm>
            <a:off x="10695548" y="3229151"/>
            <a:ext cx="975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9" name="yt_shape_1186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870" name="yt_shape_11870"/>
          <p:cNvSpPr txBox="1"/>
          <p:nvPr/>
        </p:nvSpPr>
        <p:spPr>
          <a:xfrm>
            <a:off x="540000" y="1859435"/>
            <a:ext cx="54101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874" name="yt_shape_11874"/>
          <p:cNvSpPr txBox="1"/>
          <p:nvPr/>
        </p:nvSpPr>
        <p:spPr>
          <a:xfrm>
            <a:off x="540000" y="418816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71" name="yt_shape_11871" title="H_129.656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84524" y="1587673"/>
            <a:ext cx="1615750" cy="1646640"/>
            <a:chOff x="0" y="0"/>
            <a:chExt cx="1615750" cy="1646640"/>
          </a:xfrm>
        </p:grpSpPr>
        <p:pic>
          <p:nvPicPr>
            <p:cNvPr id="2" name="yt_image_1187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5750" cy="1250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73" name="yt_shape_11873"/>
            <p:cNvSpPr txBox="1"/>
            <p:nvPr/>
          </p:nvSpPr>
          <p:spPr>
            <a:xfrm>
              <a:off x="274594" y="12866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FC20B1B-43C6-F4A1-07A9-AF1E9D856A49}"/>
              </a:ext>
            </a:extLst>
          </p:cNvPr>
          <p:cNvSpPr txBox="1"/>
          <p:nvPr/>
        </p:nvSpPr>
        <p:spPr>
          <a:xfrm>
            <a:off x="8728921" y="853194"/>
            <a:ext cx="1042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9B4591-AC22-744B-B864-4E0495CE4416}"/>
              </a:ext>
            </a:extLst>
          </p:cNvPr>
          <p:cNvSpPr txBox="1"/>
          <p:nvPr/>
        </p:nvSpPr>
        <p:spPr>
          <a:xfrm>
            <a:off x="1059708" y="1328682"/>
            <a:ext cx="1059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003D9B-5EBE-B2EB-5A04-882C5C875545}"/>
              </a:ext>
            </a:extLst>
          </p:cNvPr>
          <p:cNvSpPr txBox="1"/>
          <p:nvPr/>
        </p:nvSpPr>
        <p:spPr>
          <a:xfrm>
            <a:off x="2853583" y="1328682"/>
            <a:ext cx="1077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A76BD1E-624E-87C9-B080-97421EDF9370}"/>
              </a:ext>
            </a:extLst>
          </p:cNvPr>
          <p:cNvSpPr txBox="1"/>
          <p:nvPr/>
        </p:nvSpPr>
        <p:spPr>
          <a:xfrm>
            <a:off x="4682264" y="1812629"/>
            <a:ext cx="1077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875">
                <a:extLst>
                  <a:ext uri="{FF2B5EF4-FFF2-40B4-BE49-F238E27FC236}">
                    <a16:creationId xmlns:a16="http://schemas.microsoft.com/office/drawing/2014/main" id="{1EA86E98-E83B-FF17-FECD-46AFF71515DB}"/>
                  </a:ext>
                </a:extLst>
              </p:cNvPr>
              <p:cNvSpPr txBox="1"/>
              <p:nvPr/>
            </p:nvSpPr>
            <p:spPr>
              <a:xfrm>
                <a:off x="540001" y="3440141"/>
                <a:ext cx="11111999" cy="10706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宜宾市中考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是斜边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7" name="yt_shape_11875">
                <a:extLst>
                  <a:ext uri="{FF2B5EF4-FFF2-40B4-BE49-F238E27FC236}">
                    <a16:creationId xmlns:a16="http://schemas.microsoft.com/office/drawing/2014/main" id="{1EA86E98-E83B-FF17-FECD-46AFF71515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3440141"/>
                <a:ext cx="11111999" cy="1070678"/>
              </a:xfrm>
              <a:prstGeom prst="rect">
                <a:avLst/>
              </a:prstGeom>
              <a:blipFill>
                <a:blip r:embed="rId3"/>
                <a:stretch>
                  <a:fillRect l="-1701" t="-6250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yt_shape_11877" title="H_126.23811">
            <a:extLst>
              <a:ext uri="{FF2B5EF4-FFF2-40B4-BE49-F238E27FC236}">
                <a16:creationId xmlns:a16="http://schemas.microsoft.com/office/drawing/2014/main" id="{24FB47CB-39E4-C531-7666-5147F0FD2FDF}"/>
              </a:ext>
            </a:extLst>
          </p:cNvPr>
          <p:cNvGrpSpPr/>
          <p:nvPr/>
        </p:nvGrpSpPr>
        <p:grpSpPr>
          <a:xfrm>
            <a:off x="5133107" y="4766164"/>
            <a:ext cx="1925548" cy="1603224"/>
            <a:chOff x="0" y="0"/>
            <a:chExt cx="1925548" cy="1603224"/>
          </a:xfrm>
        </p:grpSpPr>
        <p:pic>
          <p:nvPicPr>
            <p:cNvPr id="9" name="yt_image_11877">
              <a:extLst>
                <a:ext uri="{FF2B5EF4-FFF2-40B4-BE49-F238E27FC236}">
                  <a16:creationId xmlns:a16="http://schemas.microsoft.com/office/drawing/2014/main" id="{3E0AB85F-574E-104B-7582-E67437F6CFA4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25548" cy="1207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1879">
              <a:extLst>
                <a:ext uri="{FF2B5EF4-FFF2-40B4-BE49-F238E27FC236}">
                  <a16:creationId xmlns:a16="http://schemas.microsoft.com/office/drawing/2014/main" id="{D94055A1-90E2-0B37-717C-B9866B540691}"/>
                </a:ext>
              </a:extLst>
            </p:cNvPr>
            <p:cNvSpPr txBox="1"/>
            <p:nvPr/>
          </p:nvSpPr>
          <p:spPr>
            <a:xfrm>
              <a:off x="429493" y="12432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74E936F-F768-F556-8466-39A6EE6CF646}"/>
                  </a:ext>
                </a:extLst>
              </p:cNvPr>
              <p:cNvSpPr txBox="1"/>
              <p:nvPr/>
            </p:nvSpPr>
            <p:spPr>
              <a:xfrm>
                <a:off x="5663340" y="3787873"/>
                <a:ext cx="742061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74E936F-F768-F556-8466-39A6EE6CF6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3340" y="3787873"/>
                <a:ext cx="742061" cy="67844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1" name="yt_shape_1188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延长线相交于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1882" name="yt_shape_11882" title="H_120.62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20336" y="2141008"/>
            <a:ext cx="1714838" cy="1531944"/>
            <a:chOff x="0" y="0"/>
            <a:chExt cx="1714838" cy="1531944"/>
          </a:xfrm>
        </p:grpSpPr>
        <p:pic>
          <p:nvPicPr>
            <p:cNvPr id="2" name="yt_image_1188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4838" cy="11359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84" name="yt_shape_11884"/>
            <p:cNvSpPr txBox="1"/>
            <p:nvPr/>
          </p:nvSpPr>
          <p:spPr>
            <a:xfrm>
              <a:off x="324138" y="11719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886" name="yt_shape_11886"/>
          <p:cNvSpPr txBox="1"/>
          <p:nvPr/>
        </p:nvSpPr>
        <p:spPr>
          <a:xfrm>
            <a:off x="515676" y="1916832"/>
            <a:ext cx="511197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是平行四边形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8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8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7" name="yt_shape_11887"/>
          <p:cNvSpPr txBox="1"/>
          <p:nvPr/>
        </p:nvSpPr>
        <p:spPr>
          <a:xfrm>
            <a:off x="540000" y="836302"/>
            <a:ext cx="10380352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891" name="yt_shape_11891"/>
          <p:cNvSpPr txBox="1"/>
          <p:nvPr/>
        </p:nvSpPr>
        <p:spPr>
          <a:xfrm>
            <a:off x="540000" y="362140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88" name="yt_shape_11888" title="H_122.76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8448" y="1808647"/>
            <a:ext cx="1646443" cy="1559160"/>
            <a:chOff x="0" y="0"/>
            <a:chExt cx="1646443" cy="1559160"/>
          </a:xfrm>
        </p:grpSpPr>
        <p:pic>
          <p:nvPicPr>
            <p:cNvPr id="2" name="yt_image_11888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6443" cy="11631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90" name="yt_shape_11890"/>
            <p:cNvSpPr txBox="1"/>
            <p:nvPr/>
          </p:nvSpPr>
          <p:spPr>
            <a:xfrm>
              <a:off x="289940" y="11991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892">
                <a:extLst>
                  <a:ext uri="{FF2B5EF4-FFF2-40B4-BE49-F238E27FC236}">
                    <a16:creationId xmlns:a16="http://schemas.microsoft.com/office/drawing/2014/main" id="{D45163B8-69C0-A0CC-DD2E-3F5A9CF4D3A2}"/>
                  </a:ext>
                </a:extLst>
              </p:cNvPr>
              <p:cNvSpPr txBox="1"/>
              <p:nvPr/>
            </p:nvSpPr>
            <p:spPr>
              <a:xfrm>
                <a:off x="540000" y="1808647"/>
                <a:ext cx="8584466" cy="49087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是矩形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892">
                <a:extLst>
                  <a:ext uri="{FF2B5EF4-FFF2-40B4-BE49-F238E27FC236}">
                    <a16:creationId xmlns:a16="http://schemas.microsoft.com/office/drawing/2014/main" id="{D45163B8-69C0-A0CC-DD2E-3F5A9CF4D3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08647"/>
                <a:ext cx="8584466" cy="4908780"/>
              </a:xfrm>
              <a:prstGeom prst="rect">
                <a:avLst/>
              </a:prstGeom>
              <a:blipFill>
                <a:blip r:embed="rId3"/>
                <a:stretch>
                  <a:fillRect l="-2202" t="-1118" r="-1207" b="-11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4" name="yt_shape_11894"/>
          <p:cNvSpPr txBox="1"/>
          <p:nvPr/>
        </p:nvSpPr>
        <p:spPr>
          <a:xfrm>
            <a:off x="540000" y="900000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仅有一对角相等的两个三角形不一定相似</a:t>
            </a:r>
          </a:p>
        </p:txBody>
      </p:sp>
      <p:sp>
        <p:nvSpPr>
          <p:cNvPr id="2" name="yt_shape_11895">
            <a:extLst>
              <a:ext uri="{FF2B5EF4-FFF2-40B4-BE49-F238E27FC236}">
                <a16:creationId xmlns:a16="http://schemas.microsoft.com/office/drawing/2014/main" id="{31B6210E-820F-A660-C54E-42FC453FF356}"/>
              </a:ext>
            </a:extLst>
          </p:cNvPr>
          <p:cNvSpPr txBox="1"/>
          <p:nvPr/>
        </p:nvSpPr>
        <p:spPr>
          <a:xfrm>
            <a:off x="540000" y="1484784"/>
            <a:ext cx="76094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下列各组中的两个三角形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不一定相似的是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3" name="yt_table_11896" title="H_133.66016">
            <a:extLst>
              <a:ext uri="{FF2B5EF4-FFF2-40B4-BE49-F238E27FC236}">
                <a16:creationId xmlns:a16="http://schemas.microsoft.com/office/drawing/2014/main" id="{D87032ED-ECF5-4591-A39E-C64628D279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780553"/>
              </p:ext>
            </p:extLst>
          </p:nvPr>
        </p:nvGraphicFramePr>
        <p:xfrm>
          <a:off x="540000" y="2116451"/>
          <a:ext cx="5681663" cy="1697484"/>
        </p:xfrm>
        <a:graphic>
          <a:graphicData uri="http://schemas.openxmlformats.org/drawingml/2006/table">
            <a:tbl>
              <a:tblPr/>
              <a:tblGrid>
                <a:gridCol w="5681663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有一个角为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底角为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有一个角为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的两个直角三角形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有一个角为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59C4073A-DF1C-8B27-8314-8EB7D577F8D2}"/>
              </a:ext>
            </a:extLst>
          </p:cNvPr>
          <p:cNvSpPr txBox="1"/>
          <p:nvPr/>
        </p:nvSpPr>
        <p:spPr>
          <a:xfrm>
            <a:off x="7155589" y="143797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8" name="yt_shape_11898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34c4465-2c95-48f1-9495-3cc9075c1dba.png&quot;}"/>
            </a:endParaRPr>
          </a:p>
        </p:txBody>
      </p:sp>
      <p:sp>
        <p:nvSpPr>
          <p:cNvPr id="11899" name="yt_shape_11899"/>
          <p:cNvSpPr txBox="1"/>
          <p:nvPr/>
        </p:nvSpPr>
        <p:spPr>
          <a:xfrm>
            <a:off x="540000" y="15758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牡丹江市中考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03" name="yt_table_11903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190637"/>
              </p:ext>
            </p:extLst>
          </p:nvPr>
        </p:nvGraphicFramePr>
        <p:xfrm>
          <a:off x="540000" y="2612146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</a:tbl>
          </a:graphicData>
        </a:graphic>
      </p:graphicFrame>
      <p:grpSp>
        <p:nvGrpSpPr>
          <p:cNvPr id="11900" name="yt_shape_11900_skip" title="H_118.43149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2137155"/>
            <a:ext cx="2019652" cy="1504080"/>
            <a:chOff x="0" y="0"/>
            <a:chExt cx="2019652" cy="1504080"/>
          </a:xfrm>
        </p:grpSpPr>
        <p:pic>
          <p:nvPicPr>
            <p:cNvPr id="2" name="yt_image_1190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19652" cy="1108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02" name="yt_shape_11902"/>
            <p:cNvSpPr txBox="1"/>
            <p:nvPr/>
          </p:nvSpPr>
          <p:spPr>
            <a:xfrm>
              <a:off x="476545" y="11440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21994">
            <a:extLst>
              <a:ext uri="{FF2B5EF4-FFF2-40B4-BE49-F238E27FC236}">
                <a16:creationId xmlns:a16="http://schemas.microsoft.com/office/drawing/2014/main" id="{FA6FF72D-1582-19F9-A0C8-49E3F224DC2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6145530-2303-6B9A-8092-77758C5E7AE2}"/>
              </a:ext>
            </a:extLst>
          </p:cNvPr>
          <p:cNvSpPr txBox="1"/>
          <p:nvPr/>
        </p:nvSpPr>
        <p:spPr>
          <a:xfrm>
            <a:off x="7373077" y="200453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905">
                <a:extLst>
                  <a:ext uri="{FF2B5EF4-FFF2-40B4-BE49-F238E27FC236}">
                    <a16:creationId xmlns:a16="http://schemas.microsoft.com/office/drawing/2014/main" id="{E29D2899-89A5-363E-012B-4F7AE6ECC56E}"/>
                  </a:ext>
                </a:extLst>
              </p:cNvPr>
              <p:cNvSpPr txBox="1"/>
              <p:nvPr/>
            </p:nvSpPr>
            <p:spPr>
              <a:xfrm>
                <a:off x="537930" y="3707428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威海市中考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的内部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互补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5" name="yt_shape_11905">
                <a:extLst>
                  <a:ext uri="{FF2B5EF4-FFF2-40B4-BE49-F238E27FC236}">
                    <a16:creationId xmlns:a16="http://schemas.microsoft.com/office/drawing/2014/main" id="{E29D2899-89A5-363E-012B-4F7AE6ECC5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930" y="3707428"/>
                <a:ext cx="11111999" cy="945708"/>
              </a:xfrm>
              <a:prstGeom prst="rect">
                <a:avLst/>
              </a:prstGeom>
              <a:blipFill>
                <a:blip r:embed="rId4"/>
                <a:stretch>
                  <a:fillRect l="-1646" t="-7097" r="-658" b="-15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yt_shape_11907" title="H_151.29071">
            <a:extLst>
              <a:ext uri="{FF2B5EF4-FFF2-40B4-BE49-F238E27FC236}">
                <a16:creationId xmlns:a16="http://schemas.microsoft.com/office/drawing/2014/main" id="{BECE4FEC-B78C-3B70-6BE1-B4CB82AC8716}"/>
              </a:ext>
            </a:extLst>
          </p:cNvPr>
          <p:cNvGrpSpPr/>
          <p:nvPr/>
        </p:nvGrpSpPr>
        <p:grpSpPr>
          <a:xfrm>
            <a:off x="5200251" y="4677484"/>
            <a:ext cx="1787355" cy="1921392"/>
            <a:chOff x="0" y="0"/>
            <a:chExt cx="1787355" cy="1921392"/>
          </a:xfrm>
        </p:grpSpPr>
        <p:pic>
          <p:nvPicPr>
            <p:cNvPr id="7" name="yt_image_11907">
              <a:extLst>
                <a:ext uri="{FF2B5EF4-FFF2-40B4-BE49-F238E27FC236}">
                  <a16:creationId xmlns:a16="http://schemas.microsoft.com/office/drawing/2014/main" id="{D7CC280A-323F-1444-73BF-98E232E63F7E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787355" cy="1525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1909">
              <a:extLst>
                <a:ext uri="{FF2B5EF4-FFF2-40B4-BE49-F238E27FC236}">
                  <a16:creationId xmlns:a16="http://schemas.microsoft.com/office/drawing/2014/main" id="{DD399D6A-FCA0-FBB9-8510-ED8812CC97AA}"/>
                </a:ext>
              </a:extLst>
            </p:cNvPr>
            <p:cNvSpPr txBox="1"/>
            <p:nvPr/>
          </p:nvSpPr>
          <p:spPr>
            <a:xfrm>
              <a:off x="284213" y="15613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F0547D7-9BAE-9B1C-3208-B7B4CC0959AF}"/>
                  </a:ext>
                </a:extLst>
              </p:cNvPr>
              <p:cNvSpPr txBox="1"/>
              <p:nvPr/>
            </p:nvSpPr>
            <p:spPr>
              <a:xfrm>
                <a:off x="5669343" y="4133502"/>
                <a:ext cx="853313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F0547D7-9BAE-9B1C-3208-B7B4CC0959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9343" y="4133502"/>
                <a:ext cx="853313" cy="51963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11" name="yt_shape_11911"/>
              <p:cNvSpPr txBox="1"/>
              <p:nvPr/>
            </p:nvSpPr>
            <p:spPr>
              <a:xfrm>
                <a:off x="540119" y="900000"/>
                <a:ext cx="11111999" cy="10700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洛阳市第二外国语学校月考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等边三角形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11" name="yt_shape_11911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0037"/>
              </a:xfrm>
              <a:prstGeom prst="rect">
                <a:avLst/>
              </a:prstGeom>
              <a:blipFill>
                <a:blip r:embed="rId2"/>
                <a:stretch>
                  <a:fillRect l="-1701" t="-6857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913" name="yt_shape_11913" title="H_147.4129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0452" y="1978526"/>
            <a:ext cx="1651093" cy="1872144"/>
            <a:chOff x="0" y="0"/>
            <a:chExt cx="1651093" cy="1872144"/>
          </a:xfrm>
        </p:grpSpPr>
        <p:pic>
          <p:nvPicPr>
            <p:cNvPr id="2" name="yt_image_1191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1093" cy="1476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15" name="yt_shape_11915"/>
            <p:cNvSpPr txBox="1"/>
            <p:nvPr/>
          </p:nvSpPr>
          <p:spPr>
            <a:xfrm>
              <a:off x="216082" y="151214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ADD373-0F45-6E15-B5A1-906F9D5BFD0F}"/>
                  </a:ext>
                </a:extLst>
              </p:cNvPr>
              <p:cNvSpPr txBox="1"/>
              <p:nvPr/>
            </p:nvSpPr>
            <p:spPr>
              <a:xfrm>
                <a:off x="9000382" y="1247732"/>
                <a:ext cx="613474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, 'mathAnswerShape': 1}">
                <a:extLst>
                  <a:ext uri="{FF2B5EF4-FFF2-40B4-BE49-F238E27FC236}">
                    <a16:creationId xmlns:a16="http://schemas.microsoft.com/office/drawing/2014/main" id="{5BADD373-0F45-6E15-B5A1-906F9D5BFD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00382" y="1247732"/>
                <a:ext cx="613474" cy="6778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1917">
            <a:extLst>
              <a:ext uri="{FF2B5EF4-FFF2-40B4-BE49-F238E27FC236}">
                <a16:creationId xmlns:a16="http://schemas.microsoft.com/office/drawing/2014/main" id="{4E0B9EF6-D4EC-6345-40FF-08CC8D6E6927}"/>
              </a:ext>
            </a:extLst>
          </p:cNvPr>
          <p:cNvSpPr txBox="1"/>
          <p:nvPr/>
        </p:nvSpPr>
        <p:spPr>
          <a:xfrm>
            <a:off x="540119" y="39793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上异于点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作直线截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使截得的三角形与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则满足这样条件的直线有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5" name="yt_shape_11918" title="H_130.1159">
            <a:extLst>
              <a:ext uri="{FF2B5EF4-FFF2-40B4-BE49-F238E27FC236}">
                <a16:creationId xmlns:a16="http://schemas.microsoft.com/office/drawing/2014/main" id="{0E7A3FE6-3455-CA95-1B8A-7B540D12FF39}"/>
              </a:ext>
            </a:extLst>
          </p:cNvPr>
          <p:cNvGrpSpPr/>
          <p:nvPr/>
        </p:nvGrpSpPr>
        <p:grpSpPr>
          <a:xfrm>
            <a:off x="5507614" y="4956803"/>
            <a:ext cx="1212768" cy="1652472"/>
            <a:chOff x="0" y="0"/>
            <a:chExt cx="1212768" cy="1652472"/>
          </a:xfrm>
        </p:grpSpPr>
        <p:pic>
          <p:nvPicPr>
            <p:cNvPr id="6" name="yt_image_11918">
              <a:extLst>
                <a:ext uri="{FF2B5EF4-FFF2-40B4-BE49-F238E27FC236}">
                  <a16:creationId xmlns:a16="http://schemas.microsoft.com/office/drawing/2014/main" id="{386A69CD-BCCD-1548-F9F6-4E5C84F78BA5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212768" cy="1256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1920">
              <a:extLst>
                <a:ext uri="{FF2B5EF4-FFF2-40B4-BE49-F238E27FC236}">
                  <a16:creationId xmlns:a16="http://schemas.microsoft.com/office/drawing/2014/main" id="{13C24056-0FFF-4BD8-DDE4-9CA116118889}"/>
                </a:ext>
              </a:extLst>
            </p:cNvPr>
            <p:cNvSpPr txBox="1"/>
            <p:nvPr/>
          </p:nvSpPr>
          <p:spPr>
            <a:xfrm>
              <a:off x="-3080" y="129247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1710DD7F-73EF-AC7F-9D61-D088BC67DCFB}"/>
              </a:ext>
            </a:extLst>
          </p:cNvPr>
          <p:cNvSpPr txBox="1"/>
          <p:nvPr/>
        </p:nvSpPr>
        <p:spPr>
          <a:xfrm>
            <a:off x="7984382" y="440799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1274</Words>
  <Application>Microsoft Office PowerPoint</Application>
  <PresentationFormat>宽屏</PresentationFormat>
  <Paragraphs>107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2023-05-13T15:19:47Z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