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3" r:id="rId5"/>
    <p:sldId id="375" r:id="rId6"/>
    <p:sldId id="376" r:id="rId7"/>
    <p:sldId id="378" r:id="rId8"/>
    <p:sldId id="393" r:id="rId9"/>
    <p:sldId id="380" r:id="rId10"/>
    <p:sldId id="382" r:id="rId11"/>
    <p:sldId id="384" r:id="rId12"/>
    <p:sldId id="385" r:id="rId13"/>
    <p:sldId id="386" r:id="rId14"/>
    <p:sldId id="388" r:id="rId15"/>
    <p:sldId id="391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08" name="yt_image_13308" title="H_50.9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0" name="yt_shape_13310"/>
          <p:cNvSpPr txBox="1"/>
          <p:nvPr/>
        </p:nvSpPr>
        <p:spPr>
          <a:xfrm>
            <a:off x="540000" y="1560090"/>
            <a:ext cx="884857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两个锐角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互余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两条直角边的平方和等于斜边的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直角三角形斜边上的中线等于斜边的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的锐角所对的直角边是斜边的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E5A14B-61D3-6BA6-7CF4-A75BFE32F3E0}"/>
              </a:ext>
            </a:extLst>
          </p:cNvPr>
          <p:cNvSpPr txBox="1"/>
          <p:nvPr/>
        </p:nvSpPr>
        <p:spPr>
          <a:xfrm>
            <a:off x="4717189" y="15004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互余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6BD146-E05B-F435-C90B-6DCC147611FC}"/>
              </a:ext>
            </a:extLst>
          </p:cNvPr>
          <p:cNvSpPr txBox="1"/>
          <p:nvPr/>
        </p:nvSpPr>
        <p:spPr>
          <a:xfrm>
            <a:off x="7765189" y="197589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F564CE-04B0-1A73-642C-D02F83CD5C77}"/>
              </a:ext>
            </a:extLst>
          </p:cNvPr>
          <p:cNvSpPr txBox="1"/>
          <p:nvPr/>
        </p:nvSpPr>
        <p:spPr>
          <a:xfrm>
            <a:off x="5936389" y="245137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3CF726-CA85-6A7E-9756-A4F1FC6FBB69}"/>
              </a:ext>
            </a:extLst>
          </p:cNvPr>
          <p:cNvSpPr txBox="1"/>
          <p:nvPr/>
        </p:nvSpPr>
        <p:spPr>
          <a:xfrm>
            <a:off x="8069989" y="292686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1" name="yt_shape_1336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544bf40-02d1-4509-8fa5-f60e2b53e04b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62" name="yt_shape_13362"/>
              <p:cNvSpPr txBox="1"/>
              <p:nvPr/>
            </p:nvSpPr>
            <p:spPr>
              <a:xfrm>
                <a:off x="540119" y="1652711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荆州市中考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通过尺规作图得到的直线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62" name="yt_shape_13362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069267"/>
              </a:xfrm>
              <a:prstGeom prst="rect">
                <a:avLst/>
              </a:prstGeom>
              <a:blipFill>
                <a:blip r:embed="rId2"/>
                <a:stretch>
                  <a:fillRect l="-1701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67" name="yt_shape_13367"/>
          <p:cNvSpPr txBox="1"/>
          <p:nvPr/>
        </p:nvSpPr>
        <p:spPr>
          <a:xfrm>
            <a:off x="540000" y="48997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4" name="yt_shape_13364" title="H_147.41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8947" y="2977196"/>
            <a:ext cx="1774105" cy="1872144"/>
            <a:chOff x="0" y="0"/>
            <a:chExt cx="1774105" cy="1872144"/>
          </a:xfrm>
        </p:grpSpPr>
        <p:pic>
          <p:nvPicPr>
            <p:cNvPr id="2" name="yt_image_1336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4105" cy="147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6" name="yt_shape_13366"/>
            <p:cNvSpPr txBox="1"/>
            <p:nvPr/>
          </p:nvSpPr>
          <p:spPr>
            <a:xfrm>
              <a:off x="353771" y="1512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32905">
            <a:extLst>
              <a:ext uri="{FF2B5EF4-FFF2-40B4-BE49-F238E27FC236}">
                <a16:creationId xmlns:a16="http://schemas.microsoft.com/office/drawing/2014/main" id="{E109D8C3-2DE9-3E5A-702B-A6F41BFDA15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7ACADC-CC1D-2E3A-C201-84FE55F73025}"/>
                  </a:ext>
                </a:extLst>
              </p:cNvPr>
              <p:cNvSpPr txBox="1"/>
              <p:nvPr/>
            </p:nvSpPr>
            <p:spPr>
              <a:xfrm>
                <a:off x="8996695" y="2079014"/>
                <a:ext cx="505291" cy="7705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7ACADC-CC1D-2E3A-C201-84FE55F730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6695" y="2079014"/>
                <a:ext cx="505291" cy="77057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729DA9A-07FB-099B-8D76-9646D8A6817A}"/>
              </a:ext>
            </a:extLst>
          </p:cNvPr>
          <p:cNvCxnSpPr/>
          <p:nvPr/>
        </p:nvCxnSpPr>
        <p:spPr>
          <a:xfrm>
            <a:off x="8760296" y="2636912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8" name="yt_shape_13368"/>
          <p:cNvSpPr txBox="1"/>
          <p:nvPr/>
        </p:nvSpPr>
        <p:spPr>
          <a:xfrm>
            <a:off x="540120" y="900000"/>
            <a:ext cx="1088440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的中位线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72" name="yt_shape_13372"/>
          <p:cNvSpPr txBox="1"/>
          <p:nvPr/>
        </p:nvSpPr>
        <p:spPr>
          <a:xfrm>
            <a:off x="540000" y="36978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9" name="yt_shape_13369" title="H_128.78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7365" y="2011799"/>
            <a:ext cx="1757268" cy="1635624"/>
            <a:chOff x="0" y="0"/>
            <a:chExt cx="1757268" cy="1635624"/>
          </a:xfrm>
        </p:grpSpPr>
        <p:pic>
          <p:nvPicPr>
            <p:cNvPr id="2" name="yt_image_133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7268" cy="1239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1" name="yt_shape_13371"/>
            <p:cNvSpPr txBox="1"/>
            <p:nvPr/>
          </p:nvSpPr>
          <p:spPr>
            <a:xfrm>
              <a:off x="269170" y="1275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9096FB-6CE6-3BE0-D5AD-ED41CDDB0C0B}"/>
              </a:ext>
            </a:extLst>
          </p:cNvPr>
          <p:cNvSpPr txBox="1"/>
          <p:nvPr/>
        </p:nvSpPr>
        <p:spPr>
          <a:xfrm>
            <a:off x="3503712" y="134755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3" name="yt_shape_133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377" name="yt_shape_13377"/>
          <p:cNvSpPr txBox="1"/>
          <p:nvPr/>
        </p:nvSpPr>
        <p:spPr>
          <a:xfrm>
            <a:off x="540000" y="38624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4" name="yt_shape_13374" title="H_141.749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1808647"/>
            <a:ext cx="1456122" cy="1800216"/>
            <a:chOff x="0" y="0"/>
            <a:chExt cx="1456122" cy="1800216"/>
          </a:xfrm>
        </p:grpSpPr>
        <p:pic>
          <p:nvPicPr>
            <p:cNvPr id="2" name="yt_image_13374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6122" cy="140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6" name="yt_shape_13376"/>
            <p:cNvSpPr txBox="1"/>
            <p:nvPr/>
          </p:nvSpPr>
          <p:spPr>
            <a:xfrm>
              <a:off x="118597" y="14402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378" name="yt_shape_13378"/>
          <p:cNvSpPr txBox="1"/>
          <p:nvPr/>
        </p:nvSpPr>
        <p:spPr>
          <a:xfrm>
            <a:off x="540000" y="1916832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379">
                <a:extLst>
                  <a:ext uri="{FF2B5EF4-FFF2-40B4-BE49-F238E27FC236}">
                    <a16:creationId xmlns:a16="http://schemas.microsoft.com/office/drawing/2014/main" id="{991A3CCE-C7DC-B03F-7658-06FF7D7798E6}"/>
                  </a:ext>
                </a:extLst>
              </p:cNvPr>
              <p:cNvSpPr txBox="1"/>
              <p:nvPr/>
            </p:nvSpPr>
            <p:spPr>
              <a:xfrm>
                <a:off x="547651" y="2453532"/>
                <a:ext cx="9132436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3379">
                <a:extLst>
                  <a:ext uri="{FF2B5EF4-FFF2-40B4-BE49-F238E27FC236}">
                    <a16:creationId xmlns:a16="http://schemas.microsoft.com/office/drawing/2014/main" id="{991A3CCE-C7DC-B03F-7658-06FF7D7798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651" y="2453532"/>
                <a:ext cx="9132436" cy="431272"/>
              </a:xfrm>
              <a:prstGeom prst="rect">
                <a:avLst/>
              </a:prstGeom>
              <a:blipFill>
                <a:blip r:embed="rId3"/>
                <a:stretch>
                  <a:fillRect l="-2069" t="-8451" r="-200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381">
                <a:extLst>
                  <a:ext uri="{FF2B5EF4-FFF2-40B4-BE49-F238E27FC236}">
                    <a16:creationId xmlns:a16="http://schemas.microsoft.com/office/drawing/2014/main" id="{A4D1B2DE-4F32-C1E1-B813-EC7F6DE9D82C}"/>
                  </a:ext>
                </a:extLst>
              </p:cNvPr>
              <p:cNvSpPr txBox="1"/>
              <p:nvPr/>
            </p:nvSpPr>
            <p:spPr>
              <a:xfrm>
                <a:off x="547651" y="2970986"/>
                <a:ext cx="4385816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381">
                <a:extLst>
                  <a:ext uri="{FF2B5EF4-FFF2-40B4-BE49-F238E27FC236}">
                    <a16:creationId xmlns:a16="http://schemas.microsoft.com/office/drawing/2014/main" id="{A4D1B2DE-4F32-C1E1-B813-EC7F6DE9D8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651" y="2970986"/>
                <a:ext cx="4385816" cy="3224922"/>
              </a:xfrm>
              <a:prstGeom prst="rect">
                <a:avLst/>
              </a:prstGeom>
              <a:blipFill>
                <a:blip r:embed="rId4"/>
                <a:stretch>
                  <a:fillRect l="-4312" t="-1512" r="-3477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AA529A-637D-3B26-1D30-8FC8D5E00852}"/>
                  </a:ext>
                </a:extLst>
              </p:cNvPr>
              <p:cNvSpPr txBox="1"/>
              <p:nvPr/>
            </p:nvSpPr>
            <p:spPr>
              <a:xfrm>
                <a:off x="8616280" y="2472276"/>
                <a:ext cx="548512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AA529A-637D-3B26-1D30-8FC8D5E00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6280" y="2472276"/>
                <a:ext cx="548512" cy="5207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" name="yt_shape_1338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50a0871-6995-45e2-9f2e-3da58241661d.png&quot;}"/>
            </a:endParaRPr>
          </a:p>
        </p:txBody>
      </p:sp>
      <p:sp>
        <p:nvSpPr>
          <p:cNvPr id="13384" name="yt_shape_13384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388" name="yt_table_13388_skip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4009377"/>
                  </p:ext>
                </p:extLst>
              </p:nvPr>
            </p:nvGraphicFramePr>
            <p:xfrm>
              <a:off x="540000" y="4753461"/>
              <a:ext cx="4397820" cy="885445"/>
            </p:xfrm>
            <a:graphic>
              <a:graphicData uri="http://schemas.openxmlformats.org/drawingml/2006/table">
                <a:tbl>
                  <a:tblPr/>
                  <a:tblGrid>
                    <a:gridCol w="2611882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785938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388" name="yt_table_13388_skip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4009377"/>
                  </p:ext>
                </p:extLst>
              </p:nvPr>
            </p:nvGraphicFramePr>
            <p:xfrm>
              <a:off x="540000" y="4753461"/>
              <a:ext cx="4397820" cy="885445"/>
            </p:xfrm>
            <a:graphic>
              <a:graphicData uri="http://schemas.openxmlformats.org/drawingml/2006/table">
                <a:tbl>
                  <a:tblPr/>
                  <a:tblGrid>
                    <a:gridCol w="2611882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785938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299" r="-6853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85" name="yt_shape_13385_skip" title="H_121.49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2165" y="2890482"/>
            <a:ext cx="1687669" cy="1542960"/>
            <a:chOff x="0" y="0"/>
            <a:chExt cx="1687669" cy="1542960"/>
          </a:xfrm>
        </p:grpSpPr>
        <p:pic>
          <p:nvPicPr>
            <p:cNvPr id="2" name="yt_image_1338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7669" cy="1146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7" name="yt_shape_13387"/>
            <p:cNvSpPr txBox="1"/>
            <p:nvPr/>
          </p:nvSpPr>
          <p:spPr>
            <a:xfrm>
              <a:off x="234370" y="11829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32940">
            <a:extLst>
              <a:ext uri="{FF2B5EF4-FFF2-40B4-BE49-F238E27FC236}">
                <a16:creationId xmlns:a16="http://schemas.microsoft.com/office/drawing/2014/main" id="{E53BE868-B09D-8585-30FB-CFA37A28CA6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86AF82-512F-1EFD-A099-B814D38DE2E6}"/>
              </a:ext>
            </a:extLst>
          </p:cNvPr>
          <p:cNvSpPr txBox="1"/>
          <p:nvPr/>
        </p:nvSpPr>
        <p:spPr>
          <a:xfrm>
            <a:off x="7949457" y="20904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9" name="yt_shape_13389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的木棍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斜靠在与地面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垂直的墙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设木棍的中点为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若木棍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端沿墙下滑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端沿地面向右滑行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390" name="yt_shape_13390"/>
          <p:cNvSpPr txBox="1"/>
          <p:nvPr/>
        </p:nvSpPr>
        <p:spPr>
          <a:xfrm>
            <a:off x="540000" y="2323087"/>
            <a:ext cx="104131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请判断在木棍滑动的过程中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的距离是否变化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并简述理由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391"/>
          <p:cNvSpPr txBox="1"/>
          <p:nvPr/>
        </p:nvSpPr>
        <p:spPr>
          <a:xfrm>
            <a:off x="540119" y="2954754"/>
            <a:ext cx="876853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在直角三角形中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斜边上的中线等于斜边的一半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长不变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斜边上的中线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长不变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3392" name="yt_shape_133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44533" y="2954754"/>
            <a:ext cx="2307466" cy="2066543"/>
            <a:chOff x="0" y="0"/>
            <a:chExt cx="2307466" cy="2066543"/>
          </a:xfrm>
        </p:grpSpPr>
        <p:pic>
          <p:nvPicPr>
            <p:cNvPr id="3" name="yt_image_13392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7466" cy="1602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94" name="yt_shape_13394"/>
            <p:cNvSpPr txBox="1"/>
            <p:nvPr/>
          </p:nvSpPr>
          <p:spPr>
            <a:xfrm>
              <a:off x="556180" y="16380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6" name="yt_shape_1339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在木棍滑动的过程中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当滑动到什么位置时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简述理由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并求出面积的最大值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397"/>
          <p:cNvSpPr txBox="1"/>
          <p:nvPr/>
        </p:nvSpPr>
        <p:spPr>
          <a:xfrm>
            <a:off x="540119" y="1995319"/>
            <a:ext cx="85272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的斜边上的高等于中线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面积最大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grpSp>
        <p:nvGrpSpPr>
          <p:cNvPr id="13398" name="yt_shape_1339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5580" y="1776049"/>
            <a:ext cx="2307466" cy="2066543"/>
            <a:chOff x="0" y="0"/>
            <a:chExt cx="2307466" cy="2066543"/>
          </a:xfrm>
        </p:grpSpPr>
        <p:pic>
          <p:nvPicPr>
            <p:cNvPr id="5" name="yt_image_13398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7466" cy="1602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00" name="yt_shape_13400"/>
            <p:cNvSpPr txBox="1"/>
            <p:nvPr/>
          </p:nvSpPr>
          <p:spPr>
            <a:xfrm>
              <a:off x="556180" y="16380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402" name="yt_image_134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5580" y="4290048"/>
            <a:ext cx="2424126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404">
                <a:extLst>
                  <a:ext uri="{FF2B5EF4-FFF2-40B4-BE49-F238E27FC236}">
                    <a16:creationId xmlns:a16="http://schemas.microsoft.com/office/drawing/2014/main" id="{B911F1DB-092F-4508-0166-ACF08AAC6021}"/>
                  </a:ext>
                </a:extLst>
              </p:cNvPr>
              <p:cNvSpPr txBox="1"/>
              <p:nvPr/>
            </p:nvSpPr>
            <p:spPr>
              <a:xfrm>
                <a:off x="521047" y="2996952"/>
                <a:ext cx="8527281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则总有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故根据三角形面积公式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相等时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的最大面积为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404">
                <a:extLst>
                  <a:ext uri="{FF2B5EF4-FFF2-40B4-BE49-F238E27FC236}">
                    <a16:creationId xmlns:a16="http://schemas.microsoft.com/office/drawing/2014/main" id="{B911F1DB-092F-4508-0166-ACF08AAC6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47" y="2996952"/>
                <a:ext cx="8527281" cy="2066784"/>
              </a:xfrm>
              <a:prstGeom prst="rect">
                <a:avLst/>
              </a:prstGeom>
              <a:blipFill>
                <a:blip r:embed="rId4"/>
                <a:stretch>
                  <a:fillRect l="-2144" t="-2655" r="-929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9780030-a317-4cda-9867-44f4234e1e4e.png&quot;}"/>
            </a:endParaRPr>
          </a:p>
        </p:txBody>
      </p:sp>
      <p:sp>
        <p:nvSpPr>
          <p:cNvPr id="13315" name="yt_shape_13315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直角三角形中两锐角互余</a:t>
            </a:r>
          </a:p>
        </p:txBody>
      </p:sp>
      <p:sp>
        <p:nvSpPr>
          <p:cNvPr id="13316" name="yt_shape_13316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20" name="yt_table_1332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536024"/>
              </p:ext>
            </p:extLst>
          </p:nvPr>
        </p:nvGraphicFramePr>
        <p:xfrm>
          <a:off x="540000" y="5373216"/>
          <a:ext cx="4505643" cy="848742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grpSp>
        <p:nvGrpSpPr>
          <p:cNvPr id="13317" name="yt_shape_13317_skip" title="H_157.77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7739" y="3076504"/>
            <a:ext cx="1296522" cy="2003688"/>
            <a:chOff x="0" y="0"/>
            <a:chExt cx="1296522" cy="2003688"/>
          </a:xfrm>
        </p:grpSpPr>
        <p:pic>
          <p:nvPicPr>
            <p:cNvPr id="2" name="yt_image_1331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6522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9" name="yt_shape_13319"/>
            <p:cNvSpPr txBox="1"/>
            <p:nvPr/>
          </p:nvSpPr>
          <p:spPr>
            <a:xfrm>
              <a:off x="114980" y="16436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32751">
            <a:extLst>
              <a:ext uri="{FF2B5EF4-FFF2-40B4-BE49-F238E27FC236}">
                <a16:creationId xmlns:a16="http://schemas.microsoft.com/office/drawing/2014/main" id="{5E8E118A-7EC5-7090-D499-0F8A52A64F3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632768">
            <a:extLst>
              <a:ext uri="{FF2B5EF4-FFF2-40B4-BE49-F238E27FC236}">
                <a16:creationId xmlns:a16="http://schemas.microsoft.com/office/drawing/2014/main" id="{B76E8880-D490-D5A1-DF9C-9D51126C8D2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FDB053-1A62-0395-48FB-B1AF105BA991}"/>
              </a:ext>
            </a:extLst>
          </p:cNvPr>
          <p:cNvSpPr txBox="1"/>
          <p:nvPr/>
        </p:nvSpPr>
        <p:spPr>
          <a:xfrm>
            <a:off x="10597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yt_shape_13322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23" name="yt_shape_13323"/>
              <p:cNvSpPr txBox="1"/>
              <p:nvPr/>
            </p:nvSpPr>
            <p:spPr>
              <a:xfrm>
                <a:off x="540000" y="1396872"/>
                <a:ext cx="9640716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3" name="yt_shape_1332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9640716" cy="431272"/>
              </a:xfrm>
              <a:prstGeom prst="rect">
                <a:avLst/>
              </a:prstGeom>
              <a:blipFill>
                <a:blip r:embed="rId2"/>
                <a:stretch>
                  <a:fillRect l="-1961" t="-8451" r="-127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632792">
            <a:extLst>
              <a:ext uri="{FF2B5EF4-FFF2-40B4-BE49-F238E27FC236}">
                <a16:creationId xmlns:a16="http://schemas.microsoft.com/office/drawing/2014/main" id="{A48643FC-AF04-853D-0FF8-1CB47AC7706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FC7248-EB3A-9BA3-3E0D-72B81739D0C2}"/>
                  </a:ext>
                </a:extLst>
              </p:cNvPr>
              <p:cNvSpPr txBox="1"/>
              <p:nvPr/>
            </p:nvSpPr>
            <p:spPr>
              <a:xfrm>
                <a:off x="8943240" y="1350066"/>
                <a:ext cx="10057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C8FC7248-EB3A-9BA3-3E0D-72B81739D0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3240" y="1350066"/>
                <a:ext cx="1005714" cy="520713"/>
              </a:xfrm>
              <a:prstGeom prst="rect">
                <a:avLst/>
              </a:prstGeom>
              <a:blipFill>
                <a:blip r:embed="rId4"/>
                <a:stretch>
                  <a:fillRect l="-9091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8D0B36F-6403-4867-CEBB-44DD6E7C7365}"/>
              </a:ext>
            </a:extLst>
          </p:cNvPr>
          <p:cNvCxnSpPr/>
          <p:nvPr/>
        </p:nvCxnSpPr>
        <p:spPr>
          <a:xfrm>
            <a:off x="8728452" y="1843023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5" name="yt_shape_13325"/>
          <p:cNvSpPr txBox="1"/>
          <p:nvPr/>
        </p:nvSpPr>
        <p:spPr>
          <a:xfrm>
            <a:off x="540000" y="900000"/>
            <a:ext cx="733534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直角三角形斜边上的中线等于斜边的一半</a:t>
            </a:r>
          </a:p>
        </p:txBody>
      </p:sp>
      <p:sp>
        <p:nvSpPr>
          <p:cNvPr id="13326" name="yt_shape_13326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被湖隔开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30" name="yt_table_1333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189844"/>
              </p:ext>
            </p:extLst>
          </p:nvPr>
        </p:nvGraphicFramePr>
        <p:xfrm>
          <a:off x="540000" y="4725144"/>
          <a:ext cx="4538980" cy="848742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grpSp>
        <p:nvGrpSpPr>
          <p:cNvPr id="13327" name="yt_shape_13327_skip" title="H_127.97291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8980" y="2783162"/>
            <a:ext cx="1837069" cy="1625256"/>
            <a:chOff x="0" y="0"/>
            <a:chExt cx="1837069" cy="1625256"/>
          </a:xfrm>
        </p:grpSpPr>
        <p:pic>
          <p:nvPicPr>
            <p:cNvPr id="2" name="yt_image_133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7069" cy="1229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9" name="yt_shape_13329"/>
            <p:cNvSpPr txBox="1"/>
            <p:nvPr/>
          </p:nvSpPr>
          <p:spPr>
            <a:xfrm>
              <a:off x="385253" y="12652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32818">
            <a:extLst>
              <a:ext uri="{FF2B5EF4-FFF2-40B4-BE49-F238E27FC236}">
                <a16:creationId xmlns:a16="http://schemas.microsoft.com/office/drawing/2014/main" id="{279221F5-9920-FF45-A241-430B250E824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14ABB83-9696-7C7C-E756-051B79733C73}"/>
              </a:ext>
            </a:extLst>
          </p:cNvPr>
          <p:cNvSpPr txBox="1"/>
          <p:nvPr/>
        </p:nvSpPr>
        <p:spPr>
          <a:xfrm>
            <a:off x="5715846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333" name="yt_shape_13333" title="H_101.18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0336" y="2061893"/>
            <a:ext cx="2145151" cy="1285056"/>
            <a:chOff x="0" y="0"/>
            <a:chExt cx="2145151" cy="1285056"/>
          </a:xfrm>
        </p:grpSpPr>
        <p:pic>
          <p:nvPicPr>
            <p:cNvPr id="2" name="yt_image_1333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5151" cy="889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5" name="yt_shape_13335"/>
            <p:cNvSpPr txBox="1"/>
            <p:nvPr/>
          </p:nvSpPr>
          <p:spPr>
            <a:xfrm>
              <a:off x="539294" y="9250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337" name="yt_shape_13337"/>
          <p:cNvSpPr txBox="1"/>
          <p:nvPr/>
        </p:nvSpPr>
        <p:spPr>
          <a:xfrm>
            <a:off x="516930" y="1932363"/>
            <a:ext cx="476893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8" name="yt_shape_13338"/>
          <p:cNvSpPr txBox="1"/>
          <p:nvPr/>
        </p:nvSpPr>
        <p:spPr>
          <a:xfrm>
            <a:off x="540000" y="900000"/>
            <a:ext cx="918200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角所对的直角边等于斜边的一半</a:t>
            </a:r>
          </a:p>
        </p:txBody>
      </p:sp>
      <p:sp>
        <p:nvSpPr>
          <p:cNvPr id="13339" name="yt_shape_13339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福建省中考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某研究性学习小组为测量学校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与河对岸工厂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在学校附近选一点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利用测量仪器测得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据此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可求得学校与工厂之间的距离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343" name="yt_table_13343_skip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1735198"/>
                  </p:ext>
                </p:extLst>
              </p:nvPr>
            </p:nvGraphicFramePr>
            <p:xfrm>
              <a:off x="603500" y="5071378"/>
              <a:ext cx="4280345" cy="885445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1498600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343" name="yt_table_13343_skip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1735198"/>
                  </p:ext>
                </p:extLst>
              </p:nvPr>
            </p:nvGraphicFramePr>
            <p:xfrm>
              <a:off x="603500" y="5071378"/>
              <a:ext cx="4280345" cy="885445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1498600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218" t="-101299" r="-5371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40" name="yt_shape_13340_skip" title="H_123.1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4230" y="3290179"/>
            <a:ext cx="1673352" cy="1564344"/>
            <a:chOff x="0" y="0"/>
            <a:chExt cx="1673352" cy="1564344"/>
          </a:xfrm>
        </p:grpSpPr>
        <p:pic>
          <p:nvPicPr>
            <p:cNvPr id="2" name="yt_image_1334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3352" cy="1168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2" name="yt_shape_13342"/>
            <p:cNvSpPr txBox="1"/>
            <p:nvPr/>
          </p:nvSpPr>
          <p:spPr>
            <a:xfrm>
              <a:off x="303395" y="1204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32854">
            <a:extLst>
              <a:ext uri="{FF2B5EF4-FFF2-40B4-BE49-F238E27FC236}">
                <a16:creationId xmlns:a16="http://schemas.microsoft.com/office/drawing/2014/main" id="{D60BF5DC-75CC-8DE2-B4EC-2EFEA635EF8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46B1FD2-94EB-8659-855B-CE147C528712}"/>
              </a:ext>
            </a:extLst>
          </p:cNvPr>
          <p:cNvSpPr txBox="1"/>
          <p:nvPr/>
        </p:nvSpPr>
        <p:spPr>
          <a:xfrm>
            <a:off x="6917582" y="2301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4" name="yt_shape_13344"/>
          <p:cNvSpPr txBox="1"/>
          <p:nvPr/>
        </p:nvSpPr>
        <p:spPr>
          <a:xfrm>
            <a:off x="540000" y="900000"/>
            <a:ext cx="10674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3345" name="yt_shape_13345" title="H_118.0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3784" y="1531667"/>
            <a:ext cx="1744430" cy="1498896"/>
            <a:chOff x="0" y="0"/>
            <a:chExt cx="1744430" cy="1498896"/>
          </a:xfrm>
        </p:grpSpPr>
        <p:pic>
          <p:nvPicPr>
            <p:cNvPr id="3" name="yt_image_1334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4430" cy="1102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7" name="yt_shape_13347"/>
            <p:cNvSpPr txBox="1"/>
            <p:nvPr/>
          </p:nvSpPr>
          <p:spPr>
            <a:xfrm>
              <a:off x="338934" y="1138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67C6E9D-A579-E2CF-E556-0074A4274E10}"/>
              </a:ext>
            </a:extLst>
          </p:cNvPr>
          <p:cNvSpPr txBox="1"/>
          <p:nvPr/>
        </p:nvSpPr>
        <p:spPr>
          <a:xfrm>
            <a:off x="10335351" y="8531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yt_shape_13349"/>
          <p:cNvSpPr txBox="1"/>
          <p:nvPr/>
        </p:nvSpPr>
        <p:spPr>
          <a:xfrm>
            <a:off x="479376" y="1052736"/>
            <a:ext cx="10390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350" name="yt_shape_13350" title="H_103.73669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1844824"/>
            <a:ext cx="2039198" cy="1317456"/>
            <a:chOff x="0" y="0"/>
            <a:chExt cx="2039198" cy="1317456"/>
          </a:xfrm>
        </p:grpSpPr>
        <p:pic>
          <p:nvPicPr>
            <p:cNvPr id="2" name="yt_image_1335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9198" cy="921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2" name="yt_shape_13352"/>
            <p:cNvSpPr txBox="1"/>
            <p:nvPr/>
          </p:nvSpPr>
          <p:spPr>
            <a:xfrm>
              <a:off x="486318" y="9574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5" name="yt_shape_13354">
            <a:extLst>
              <a:ext uri="{FF2B5EF4-FFF2-40B4-BE49-F238E27FC236}">
                <a16:creationId xmlns:a16="http://schemas.microsoft.com/office/drawing/2014/main" id="{736FE4DF-393F-E4F0-0860-8990524156C3}"/>
              </a:ext>
            </a:extLst>
          </p:cNvPr>
          <p:cNvSpPr txBox="1"/>
          <p:nvPr/>
        </p:nvSpPr>
        <p:spPr>
          <a:xfrm>
            <a:off x="483485" y="1504447"/>
            <a:ext cx="7059625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3212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审题不清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找错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角所对的直角边</a:t>
            </a:r>
          </a:p>
        </p:txBody>
      </p:sp>
      <p:sp>
        <p:nvSpPr>
          <p:cNvPr id="2" name="yt_shape_13356">
            <a:extLst>
              <a:ext uri="{FF2B5EF4-FFF2-40B4-BE49-F238E27FC236}">
                <a16:creationId xmlns:a16="http://schemas.microsoft.com/office/drawing/2014/main" id="{6F504382-9848-03CF-5C1E-D20876ED61FA}"/>
              </a:ext>
            </a:extLst>
          </p:cNvPr>
          <p:cNvSpPr txBox="1"/>
          <p:nvPr/>
        </p:nvSpPr>
        <p:spPr>
          <a:xfrm>
            <a:off x="540001" y="14127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小雅家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门前有一条东西走向的公路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有一水塔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在她家北偏东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yt_table_13360_skip" title="H_156.68512">
                <a:extLst>
                  <a:ext uri="{FF2B5EF4-FFF2-40B4-BE49-F238E27FC236}">
                    <a16:creationId xmlns:a16="http://schemas.microsoft.com/office/drawing/2014/main" id="{FC5F4263-360E-A82E-C43B-0FC4BFE4BB0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4869605"/>
                  </p:ext>
                </p:extLst>
              </p:nvPr>
            </p:nvGraphicFramePr>
            <p:xfrm>
              <a:off x="539882" y="2852342"/>
              <a:ext cx="2019427" cy="1989901"/>
            </p:xfrm>
            <a:graphic>
              <a:graphicData uri="http://schemas.openxmlformats.org/drawingml/2006/table">
                <a:tbl>
                  <a:tblPr/>
                  <a:tblGrid>
                    <a:gridCol w="2019427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yt_table_13360_skip" title="H_156.68512">
                <a:extLst>
                  <a:ext uri="{FF2B5EF4-FFF2-40B4-BE49-F238E27FC236}">
                    <a16:creationId xmlns:a16="http://schemas.microsoft.com/office/drawing/2014/main" id="{FC5F4263-360E-A82E-C43B-0FC4BFE4BB0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4869605"/>
                  </p:ext>
                </p:extLst>
              </p:nvPr>
            </p:nvGraphicFramePr>
            <p:xfrm>
              <a:off x="539882" y="2852342"/>
              <a:ext cx="2019427" cy="1989901"/>
            </p:xfrm>
            <a:graphic>
              <a:graphicData uri="http://schemas.openxmlformats.org/drawingml/2006/table">
                <a:tbl>
                  <a:tblPr/>
                  <a:tblGrid>
                    <a:gridCol w="2019427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b="-278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5283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42105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4" name="yt_shape_13357_skip" title="H_153.02551">
            <a:extLst>
              <a:ext uri="{FF2B5EF4-FFF2-40B4-BE49-F238E27FC236}">
                <a16:creationId xmlns:a16="http://schemas.microsoft.com/office/drawing/2014/main" id="{9AC5F947-9308-CC02-AFF4-98FA5256E8CF}"/>
              </a:ext>
            </a:extLst>
          </p:cNvPr>
          <p:cNvGrpSpPr/>
          <p:nvPr/>
        </p:nvGrpSpPr>
        <p:grpSpPr>
          <a:xfrm>
            <a:off x="9552384" y="2575937"/>
            <a:ext cx="1902211" cy="1943424"/>
            <a:chOff x="0" y="0"/>
            <a:chExt cx="1902211" cy="1943424"/>
          </a:xfrm>
        </p:grpSpPr>
        <p:pic>
          <p:nvPicPr>
            <p:cNvPr id="5" name="yt_image_13357">
              <a:extLst>
                <a:ext uri="{FF2B5EF4-FFF2-40B4-BE49-F238E27FC236}">
                  <a16:creationId xmlns:a16="http://schemas.microsoft.com/office/drawing/2014/main" id="{E18F06BA-2278-C68B-6FF1-960355FE957D}"/>
                </a:ex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2211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3359">
              <a:extLst>
                <a:ext uri="{FF2B5EF4-FFF2-40B4-BE49-F238E27FC236}">
                  <a16:creationId xmlns:a16="http://schemas.microsoft.com/office/drawing/2014/main" id="{7A38BFD6-5DA6-F32F-99FF-BD6110429FB8}"/>
                </a:ext>
              </a:extLst>
            </p:cNvPr>
            <p:cNvSpPr txBox="1"/>
            <p:nvPr/>
          </p:nvSpPr>
          <p:spPr>
            <a:xfrm>
              <a:off x="417824" y="1583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3F4727F-7EAF-DA49-FF8A-7FC7205EE203}"/>
              </a:ext>
            </a:extLst>
          </p:cNvPr>
          <p:cNvSpPr txBox="1"/>
          <p:nvPr/>
        </p:nvSpPr>
        <p:spPr>
          <a:xfrm>
            <a:off x="2464528" y="23169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1319</Words>
  <Application>Microsoft Office PowerPoint</Application>
  <PresentationFormat>宽屏</PresentationFormat>
  <Paragraphs>104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2023-05-13T17:03:42Z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