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89" r:id="rId5"/>
    <p:sldId id="387" r:id="rId6"/>
    <p:sldId id="374" r:id="rId7"/>
    <p:sldId id="376" r:id="rId8"/>
    <p:sldId id="377" r:id="rId9"/>
    <p:sldId id="379" r:id="rId10"/>
    <p:sldId id="381" r:id="rId11"/>
    <p:sldId id="383" r:id="rId12"/>
    <p:sldId id="390" r:id="rId13"/>
    <p:sldId id="385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bin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8" name="yt_image_14588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0" name="yt_shape_14590"/>
          <p:cNvSpPr txBox="1"/>
          <p:nvPr/>
        </p:nvSpPr>
        <p:spPr>
          <a:xfrm>
            <a:off x="540119" y="16081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列举试验结果我们常用画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树状图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随机事件的概率既可通过大量重复试验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频率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估计其发生的概率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还能运用理论分析预测概率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0648B9-A906-EDAC-5573-EE00DCB70CED}"/>
              </a:ext>
            </a:extLst>
          </p:cNvPr>
          <p:cNvSpPr txBox="1"/>
          <p:nvPr/>
        </p:nvSpPr>
        <p:spPr>
          <a:xfrm>
            <a:off x="4412508" y="15004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树状图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F0F4D8-4834-AD5E-4791-9851D78F9805}"/>
              </a:ext>
            </a:extLst>
          </p:cNvPr>
          <p:cNvSpPr txBox="1"/>
          <p:nvPr/>
        </p:nvSpPr>
        <p:spPr>
          <a:xfrm>
            <a:off x="6850907" y="19758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频率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35" name="yt_shape_14635"/>
              <p:cNvSpPr txBox="1"/>
              <p:nvPr/>
            </p:nvSpPr>
            <p:spPr>
              <a:xfrm>
                <a:off x="540119" y="900000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武汉市中考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四个数中随机选取两个不同的数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有实数解的概率为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35" name="yt_shape_146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r="-274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11F4DD-6B1D-03E1-528F-5CE5F869D69B}"/>
                  </a:ext>
                </a:extLst>
              </p:cNvPr>
              <p:cNvSpPr txBox="1"/>
              <p:nvPr/>
            </p:nvSpPr>
            <p:spPr>
              <a:xfrm>
                <a:off x="8254257" y="1223779"/>
                <a:ext cx="308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11F4DD-6B1D-03E1-528F-5CE5F869D6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4257" y="1223779"/>
                <a:ext cx="308674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38" name="yt_table_14638" title="H_136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534306"/>
                  </p:ext>
                </p:extLst>
              </p:nvPr>
            </p:nvGraphicFramePr>
            <p:xfrm>
              <a:off x="540000" y="1988840"/>
              <a:ext cx="11111997" cy="172999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327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670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0008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3815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3815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3815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9802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摸到黑球的次数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摸到黑球的频率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230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38" name="yt_table_14638" title="H_136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534306"/>
                  </p:ext>
                </p:extLst>
              </p:nvPr>
            </p:nvGraphicFramePr>
            <p:xfrm>
              <a:off x="540000" y="1988840"/>
              <a:ext cx="11111997" cy="172999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327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670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0008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3815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3815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3815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9802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摸到黑球的次数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100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23" t="-150877" r="-306459" b="-78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230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640" name="yt_shape_14640"/>
          <p:cNvSpPr txBox="1"/>
          <p:nvPr/>
        </p:nvSpPr>
        <p:spPr>
          <a:xfrm>
            <a:off x="540119" y="39884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根据上表数据计算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估计从袋中摸出一个球是黑球的概率是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D6CD6D-0A84-541B-CBDF-94606C99A8A0}"/>
              </a:ext>
            </a:extLst>
          </p:cNvPr>
          <p:cNvSpPr txBox="1"/>
          <p:nvPr/>
        </p:nvSpPr>
        <p:spPr>
          <a:xfrm>
            <a:off x="4412508" y="394164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CF1C89-20B2-0CA0-FF65-748818BF66BA}"/>
              </a:ext>
            </a:extLst>
          </p:cNvPr>
          <p:cNvSpPr txBox="1"/>
          <p:nvPr/>
        </p:nvSpPr>
        <p:spPr>
          <a:xfrm>
            <a:off x="1059708" y="44171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635">
            <a:extLst>
              <a:ext uri="{FF2B5EF4-FFF2-40B4-BE49-F238E27FC236}">
                <a16:creationId xmlns:a16="http://schemas.microsoft.com/office/drawing/2014/main" id="{D7D52C2F-9709-2933-C6A2-A8ACB73895A6}"/>
              </a:ext>
            </a:extLst>
          </p:cNvPr>
          <p:cNvSpPr txBox="1"/>
          <p:nvPr/>
        </p:nvSpPr>
        <p:spPr>
          <a:xfrm>
            <a:off x="540000" y="90872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王老师将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个黑球和若干个白球放入一个不透明的口袋并搅匀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让若干名学生进行摸球试验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每次摸出一个球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下表是活动进行中的部分统计数据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1" name="yt_shape_14641"/>
          <p:cNvSpPr txBox="1"/>
          <p:nvPr/>
        </p:nvSpPr>
        <p:spPr>
          <a:xfrm>
            <a:off x="623392" y="126876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估计袋中白球的个数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42" name="yt_shape_14642"/>
              <p:cNvSpPr txBox="1"/>
              <p:nvPr/>
            </p:nvSpPr>
            <p:spPr>
              <a:xfrm>
                <a:off x="623392" y="1748063"/>
                <a:ext cx="4877554" cy="2070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设袋中白球有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是原分式方程的解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估计袋中有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42" name="yt_shape_146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48063"/>
                <a:ext cx="4877554" cy="2070375"/>
              </a:xfrm>
              <a:prstGeom prst="rect">
                <a:avLst/>
              </a:prstGeom>
              <a:blipFill>
                <a:blip r:embed="rId2"/>
                <a:stretch>
                  <a:fillRect l="-3750" t="-2655" r="-287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5236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4" name="yt_shape_1464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1cb1e19-d115-43ef-8f29-7b823f75ec78.png&quot;}"/>
            </a:endParaRPr>
          </a:p>
        </p:txBody>
      </p:sp>
      <p:sp>
        <p:nvSpPr>
          <p:cNvPr id="14645" name="yt_shape_14645"/>
          <p:cNvSpPr txBox="1"/>
          <p:nvPr/>
        </p:nvSpPr>
        <p:spPr>
          <a:xfrm>
            <a:off x="540119" y="1611028"/>
            <a:ext cx="9228094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南阳市二十二中月考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地面上有一个不规则的封闭图形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为求得它的面积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小明在此封闭图形内画出一个半径为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米的圆后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闭上眼睛向封闭图形内掷小石子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可把小石子近似地看成点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4646" name="yt_table_14646" title="H_159.86511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625922"/>
              </p:ext>
            </p:extLst>
          </p:nvPr>
        </p:nvGraphicFramePr>
        <p:xfrm>
          <a:off x="540000" y="3717032"/>
          <a:ext cx="11111997" cy="20302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23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4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9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4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　　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掷小石子的总次数</a:t>
                      </a:r>
                    </a:p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小石子所落的有效区域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　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石子落在圆内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含圆上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的次数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石子落在圆以外的阴影部分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含外边缘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的次数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648" name="yt_shape_14648" title="H_130.52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8695" y="1708415"/>
            <a:ext cx="1566851" cy="1657656"/>
            <a:chOff x="0" y="0"/>
            <a:chExt cx="1566851" cy="1657656"/>
          </a:xfrm>
        </p:grpSpPr>
        <p:pic>
          <p:nvPicPr>
            <p:cNvPr id="2" name="yt_image_14648">
              <a:extLst>
                <a:ext uri="">
  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6851" cy="1261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0" name="yt_shape_14650"/>
            <p:cNvSpPr txBox="1"/>
            <p:nvPr/>
          </p:nvSpPr>
          <p:spPr>
            <a:xfrm>
              <a:off x="173961" y="12976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45188">
            <a:extLst>
              <a:ext uri="{FF2B5EF4-FFF2-40B4-BE49-F238E27FC236}">
                <a16:creationId xmlns:a16="http://schemas.microsoft.com/office/drawing/2014/main" id="{C997647C-8DB3-ED3D-7EFD-A19811F4336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40000" y="900000"/>
            <a:ext cx="10225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当投掷的次数很大时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的值越来越接近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53" name="yt_shape_14653"/>
              <p:cNvSpPr txBox="1"/>
              <p:nvPr/>
            </p:nvSpPr>
            <p:spPr>
              <a:xfrm>
                <a:off x="540119" y="1379303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若以小石子落在有效区域的次数为总数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则随着投掷次数的增大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小石子落在圆内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含圆上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的频率值稳定在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53" name="yt_shape_14653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250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55" name="yt_shape_14655"/>
          <p:cNvSpPr txBox="1"/>
          <p:nvPr/>
        </p:nvSpPr>
        <p:spPr>
          <a:xfrm>
            <a:off x="540000" y="2551424"/>
            <a:ext cx="10773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中所得频率的值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估计整个封闭图形的面积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56" name="yt_shape_14656"/>
              <p:cNvSpPr txBox="1"/>
              <p:nvPr/>
            </p:nvSpPr>
            <p:spPr>
              <a:xfrm>
                <a:off x="540000" y="3030727"/>
                <a:ext cx="5541582" cy="2069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设整个封闭图形的面积为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平方米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是原方程的根且符合题意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则估计整个封闭图形的面积为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平方米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56" name="yt_shape_14656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0727"/>
                <a:ext cx="5541582" cy="2069221"/>
              </a:xfrm>
              <a:prstGeom prst="rect">
                <a:avLst/>
              </a:prstGeom>
              <a:blipFill>
                <a:blip r:embed="rId3"/>
                <a:stretch>
                  <a:fillRect l="-3410" t="-2353" r="-2310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D2F0337-CBA6-B0FC-2AFB-51FC72AF3CD6}"/>
              </a:ext>
            </a:extLst>
          </p:cNvPr>
          <p:cNvSpPr txBox="1"/>
          <p:nvPr/>
        </p:nvSpPr>
        <p:spPr>
          <a:xfrm>
            <a:off x="7376251" y="853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D9648C-211C-41F1-46BC-F75388AA1078}"/>
                  </a:ext>
                </a:extLst>
              </p:cNvPr>
              <p:cNvSpPr txBox="1"/>
              <p:nvPr/>
            </p:nvSpPr>
            <p:spPr>
              <a:xfrm>
                <a:off x="7155707" y="1727035"/>
                <a:ext cx="3086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D9648C-211C-41F1-46BC-F75388AA1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707" y="1727035"/>
                <a:ext cx="3086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yt_shape_14648" title="H_130.5241">
            <a:extLst>
              <a:ext uri="{FF2B5EF4-FFF2-40B4-BE49-F238E27FC236}">
                <a16:creationId xmlns:a16="http://schemas.microsoft.com/office/drawing/2014/main" id="{CCF9B201-0AB7-90C2-F8A6-CE2B56E11E9D}"/>
              </a:ext>
            </a:extLst>
          </p:cNvPr>
          <p:cNvGrpSpPr/>
          <p:nvPr/>
        </p:nvGrpSpPr>
        <p:grpSpPr>
          <a:xfrm>
            <a:off x="9552384" y="3236509"/>
            <a:ext cx="1566851" cy="1657656"/>
            <a:chOff x="0" y="0"/>
            <a:chExt cx="1566851" cy="1657656"/>
          </a:xfrm>
        </p:grpSpPr>
        <p:pic>
          <p:nvPicPr>
            <p:cNvPr id="5" name="yt_image_14648">
              <a:extLst>
                <a:ext uri="{FF2B5EF4-FFF2-40B4-BE49-F238E27FC236}">
                  <a16:creationId xmlns:a16="http://schemas.microsoft.com/office/drawing/2014/main" id="{57F78464-B60F-6ED3-4D38-EE84CB79FF7E}"/>
                </a:ext>
                <a:ext uri="">
  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66851" cy="1261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650">
              <a:extLst>
                <a:ext uri="{FF2B5EF4-FFF2-40B4-BE49-F238E27FC236}">
                  <a16:creationId xmlns:a16="http://schemas.microsoft.com/office/drawing/2014/main" id="{75B733E2-539E-3941-0FD3-F1B2EE096FCF}"/>
                </a:ext>
              </a:extLst>
            </p:cNvPr>
            <p:cNvSpPr txBox="1"/>
            <p:nvPr/>
          </p:nvSpPr>
          <p:spPr>
            <a:xfrm>
              <a:off x="173961" y="12976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56" grpId="0" build="allAtOnce"/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2" name="yt_shape_1459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fd9dab9-7c97-43fb-bbd8-bf681f5b32ef.png&quot;}"/>
            </a:endParaRPr>
          </a:p>
        </p:txBody>
      </p:sp>
      <p:sp>
        <p:nvSpPr>
          <p:cNvPr id="14593" name="yt_shape_14593"/>
          <p:cNvSpPr txBox="1"/>
          <p:nvPr/>
        </p:nvSpPr>
        <p:spPr>
          <a:xfrm>
            <a:off x="540000" y="1670985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用树状图法求简单随机事件的概率</a:t>
            </a:r>
          </a:p>
        </p:txBody>
      </p:sp>
      <p:sp>
        <p:nvSpPr>
          <p:cNvPr id="14594" name="yt_shape_14594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为了疫情防控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某小区需要从甲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名志愿者中随机抽取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名负责该小区入口处的测温工作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则甲被抽中的概率是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95" name="yt_table_14595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9343981"/>
                  </p:ext>
                </p:extLst>
              </p:nvPr>
            </p:nvGraphicFramePr>
            <p:xfrm>
              <a:off x="540000" y="3279656"/>
              <a:ext cx="7538404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95" name="yt_table_14595" descr="{&quot;rangeId&quot;:4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9343981"/>
                  </p:ext>
                </p:extLst>
              </p:nvPr>
            </p:nvGraphicFramePr>
            <p:xfrm>
              <a:off x="540000" y="3279656"/>
              <a:ext cx="7538404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884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62170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62170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3962" b="-1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745060">
            <a:extLst>
              <a:ext uri="{FF2B5EF4-FFF2-40B4-BE49-F238E27FC236}">
                <a16:creationId xmlns:a16="http://schemas.microsoft.com/office/drawing/2014/main" id="{94433B87-A971-260A-902A-500AE7C30F5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745077">
            <a:extLst>
              <a:ext uri="{FF2B5EF4-FFF2-40B4-BE49-F238E27FC236}">
                <a16:creationId xmlns:a16="http://schemas.microsoft.com/office/drawing/2014/main" id="{6117511C-5F99-A4EA-F3CB-4062EBD2ED8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9A1094-8E36-F102-C7B4-4302027F56B1}"/>
              </a:ext>
            </a:extLst>
          </p:cNvPr>
          <p:cNvSpPr txBox="1"/>
          <p:nvPr/>
        </p:nvSpPr>
        <p:spPr>
          <a:xfrm>
            <a:off x="9136907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596">
                <a:extLst>
                  <a:ext uri="{FF2B5EF4-FFF2-40B4-BE49-F238E27FC236}">
                    <a16:creationId xmlns:a16="http://schemas.microsoft.com/office/drawing/2014/main" id="{7E0ADE62-804D-144F-8D6C-7AC17C69D824}"/>
                  </a:ext>
                </a:extLst>
              </p:cNvPr>
              <p:cNvSpPr txBox="1"/>
              <p:nvPr/>
            </p:nvSpPr>
            <p:spPr>
              <a:xfrm>
                <a:off x="540001" y="4077041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这五个数中任选两个数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其和为偶数的概率为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4596">
                <a:extLst>
                  <a:ext uri="{FF2B5EF4-FFF2-40B4-BE49-F238E27FC236}">
                    <a16:creationId xmlns:a16="http://schemas.microsoft.com/office/drawing/2014/main" id="{7E0ADE62-804D-144F-8D6C-7AC17C69D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4077041"/>
                <a:ext cx="11111999" cy="1070678"/>
              </a:xfrm>
              <a:prstGeom prst="rect">
                <a:avLst/>
              </a:prstGeom>
              <a:blipFill>
                <a:blip r:embed="rId5"/>
                <a:stretch>
                  <a:fillRect l="-1701" t="-6857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1E3E63B-35CF-93C2-B6AA-71EE635440D4}"/>
                  </a:ext>
                </a:extLst>
              </p:cNvPr>
              <p:cNvSpPr txBox="1"/>
              <p:nvPr/>
            </p:nvSpPr>
            <p:spPr>
              <a:xfrm>
                <a:off x="1059590" y="4424773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1E3E63B-35CF-93C2-B6AA-71EE63544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90" y="4424773"/>
                <a:ext cx="613474" cy="6784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02" name="yt_shape_14602"/>
              <p:cNvSpPr txBox="1"/>
              <p:nvPr/>
            </p:nvSpPr>
            <p:spPr>
              <a:xfrm>
                <a:off x="540119" y="900000"/>
                <a:ext cx="11532545" cy="15466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河南省中考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如图所示的转盘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被分成面积相等的四个扇形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分别涂有红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绿四种颜色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固定指针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自由转动转盘两次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每次停止后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记下指针所指区域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指针指向区域分界线时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忽略不计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的颜色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则两次颜色相同的概率是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02" name="yt_shape_146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532545" cy="1546642"/>
              </a:xfrm>
              <a:prstGeom prst="rect">
                <a:avLst/>
              </a:prstGeom>
              <a:blipFill>
                <a:blip r:embed="rId2"/>
                <a:stretch>
                  <a:fillRect l="-1639" t="-4743" b="-8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1F8AD0-776A-46DD-046E-EE50DC2CA569}"/>
                  </a:ext>
                </a:extLst>
              </p:cNvPr>
              <p:cNvSpPr txBox="1"/>
              <p:nvPr/>
            </p:nvSpPr>
            <p:spPr>
              <a:xfrm>
                <a:off x="10488488" y="1744488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1F8AD0-776A-46DD-046E-EE50DC2CA5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8488" y="1744488"/>
                <a:ext cx="613474" cy="6743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4598" title="H_153.4337">
            <a:extLst>
              <a:ext uri="{FF2B5EF4-FFF2-40B4-BE49-F238E27FC236}">
                <a16:creationId xmlns:a16="http://schemas.microsoft.com/office/drawing/2014/main" id="{E73BA929-F945-BCF8-2CA3-79E7EFEB565E}"/>
              </a:ext>
            </a:extLst>
          </p:cNvPr>
          <p:cNvGrpSpPr/>
          <p:nvPr/>
        </p:nvGrpSpPr>
        <p:grpSpPr>
          <a:xfrm>
            <a:off x="5231904" y="2924944"/>
            <a:ext cx="1552608" cy="1948608"/>
            <a:chOff x="0" y="0"/>
            <a:chExt cx="1552608" cy="1948608"/>
          </a:xfrm>
        </p:grpSpPr>
        <p:pic>
          <p:nvPicPr>
            <p:cNvPr id="6" name="yt_image_14598">
              <a:extLst>
                <a:ext uri="{FF2B5EF4-FFF2-40B4-BE49-F238E27FC236}">
                  <a16:creationId xmlns:a16="http://schemas.microsoft.com/office/drawing/2014/main" id="{10EBD38C-5956-C62B-0A02-0C991AF45807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52608" cy="15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4600">
              <a:extLst>
                <a:ext uri="{FF2B5EF4-FFF2-40B4-BE49-F238E27FC236}">
                  <a16:creationId xmlns:a16="http://schemas.microsoft.com/office/drawing/2014/main" id="{BBE5445B-46F9-5666-0BDB-6DFB6339760B}"/>
                </a:ext>
              </a:extLst>
            </p:cNvPr>
            <p:cNvSpPr txBox="1"/>
            <p:nvPr/>
          </p:nvSpPr>
          <p:spPr>
            <a:xfrm>
              <a:off x="243023" y="15886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4" name="yt_shape_14604"/>
          <p:cNvSpPr txBox="1"/>
          <p:nvPr/>
        </p:nvSpPr>
        <p:spPr>
          <a:xfrm>
            <a:off x="407368" y="1052736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张扑克牌洗匀后数字朝下放在桌面上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605" name="yt_shape_14605" title="H_131.39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67224" y="1674176"/>
            <a:ext cx="2926872" cy="1668672"/>
            <a:chOff x="0" y="0"/>
            <a:chExt cx="2926872" cy="1668672"/>
          </a:xfrm>
        </p:grpSpPr>
        <p:pic>
          <p:nvPicPr>
            <p:cNvPr id="2" name="yt_image_14605">
              <a:extLst>
                <a:ext uri="">
  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26872" cy="1272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7" name="yt_shape_14607"/>
            <p:cNvSpPr txBox="1"/>
            <p:nvPr/>
          </p:nvSpPr>
          <p:spPr>
            <a:xfrm>
              <a:off x="930155" y="1308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609" name="yt_shape_14609"/>
              <p:cNvSpPr txBox="1"/>
              <p:nvPr/>
            </p:nvSpPr>
            <p:spPr>
              <a:xfrm>
                <a:off x="407368" y="3378848"/>
                <a:ext cx="8824532" cy="589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抽得扑克牌上的数字为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09" name="yt_shape_14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378848"/>
                <a:ext cx="8824532" cy="589905"/>
              </a:xfrm>
              <a:prstGeom prst="rect">
                <a:avLst/>
              </a:prstGeom>
              <a:blipFill>
                <a:blip r:embed="rId3"/>
                <a:stretch>
                  <a:fillRect l="-2142" r="-276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3D24D8-2833-26E5-AE93-18922C79FEAE}"/>
                  </a:ext>
                </a:extLst>
              </p:cNvPr>
              <p:cNvSpPr txBox="1"/>
              <p:nvPr/>
            </p:nvSpPr>
            <p:spPr>
              <a:xfrm>
                <a:off x="8394557" y="3251092"/>
                <a:ext cx="3086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3D24D8-2833-26E5-AE93-18922C79F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4557" y="3251092"/>
                <a:ext cx="308674" cy="6778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8292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1" name="yt_shape_14611"/>
          <p:cNvSpPr txBox="1"/>
          <p:nvPr/>
        </p:nvSpPr>
        <p:spPr>
          <a:xfrm>
            <a:off x="540000" y="112474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用列表或画树状图的方法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求抽得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张扑克牌的数字不同的概率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12" name="yt_shape_14612"/>
          <p:cNvSpPr txBox="1"/>
          <p:nvPr/>
        </p:nvSpPr>
        <p:spPr>
          <a:xfrm>
            <a:off x="538301" y="3639942"/>
            <a:ext cx="1088459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其中抽得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张扑克牌的数字不同的结果有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4613" name="yt_image_1461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7454" y="4530603"/>
            <a:ext cx="1725683" cy="88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615" name="yt_shape_14615"/>
              <p:cNvSpPr txBox="1"/>
              <p:nvPr/>
            </p:nvSpPr>
            <p:spPr>
              <a:xfrm>
                <a:off x="538301" y="5563831"/>
                <a:ext cx="579966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抽得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张扑克牌的数字不同的概率为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15" name="yt_shape_14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01" y="5563831"/>
                <a:ext cx="5799665" cy="642163"/>
              </a:xfrm>
              <a:prstGeom prst="rect">
                <a:avLst/>
              </a:prstGeom>
              <a:blipFill>
                <a:blip r:embed="rId3"/>
                <a:stretch>
                  <a:fillRect l="-3151" r="-22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yt_shape_14605" title="H_131.3915">
            <a:extLst>
              <a:ext uri="{FF2B5EF4-FFF2-40B4-BE49-F238E27FC236}">
                <a16:creationId xmlns:a16="http://schemas.microsoft.com/office/drawing/2014/main" id="{6FE740C6-399C-460C-F595-58908A2B91A0}"/>
              </a:ext>
            </a:extLst>
          </p:cNvPr>
          <p:cNvGrpSpPr/>
          <p:nvPr/>
        </p:nvGrpSpPr>
        <p:grpSpPr>
          <a:xfrm>
            <a:off x="4518860" y="1855392"/>
            <a:ext cx="2926872" cy="1668672"/>
            <a:chOff x="0" y="0"/>
            <a:chExt cx="2926872" cy="1668672"/>
          </a:xfrm>
        </p:grpSpPr>
        <p:pic>
          <p:nvPicPr>
            <p:cNvPr id="3" name="yt_image_14605">
              <a:extLst>
                <a:ext uri="{FF2B5EF4-FFF2-40B4-BE49-F238E27FC236}">
                  <a16:creationId xmlns:a16="http://schemas.microsoft.com/office/drawing/2014/main" id="{D1B7B0F0-3C4B-E6B8-5281-40314AD6DC21}"/>
                </a:ext>
                <a:ext uri="">
  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926872" cy="1272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yt_shape_14607">
              <a:extLst>
                <a:ext uri="{FF2B5EF4-FFF2-40B4-BE49-F238E27FC236}">
                  <a16:creationId xmlns:a16="http://schemas.microsoft.com/office/drawing/2014/main" id="{4F496BB6-BFB0-4CE5-012D-F62F9EF91B69}"/>
                </a:ext>
              </a:extLst>
            </p:cNvPr>
            <p:cNvSpPr txBox="1"/>
            <p:nvPr/>
          </p:nvSpPr>
          <p:spPr>
            <a:xfrm>
              <a:off x="930155" y="1308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12" grpId="0" build="allAtOnce"/>
      <p:bldP spid="146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7" name="yt_shape_14617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用频率估计概率</a:t>
            </a:r>
          </a:p>
        </p:txBody>
      </p:sp>
      <p:sp>
        <p:nvSpPr>
          <p:cNvPr id="14618" name="yt_shape_14618"/>
          <p:cNvSpPr txBox="1"/>
          <p:nvPr/>
        </p:nvSpPr>
        <p:spPr>
          <a:xfrm>
            <a:off x="540000" y="1396872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关于频率和概率的关系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19" name="yt_table_1461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775145"/>
              </p:ext>
            </p:extLst>
          </p:nvPr>
        </p:nvGraphicFramePr>
        <p:xfrm>
          <a:off x="540000" y="2028539"/>
          <a:ext cx="6426200" cy="1697484"/>
        </p:xfrm>
        <a:graphic>
          <a:graphicData uri="http://schemas.openxmlformats.org/drawingml/2006/table">
            <a:tbl>
              <a:tblPr/>
              <a:tblGrid>
                <a:gridCol w="642620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频率等于概率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当试验次数很大时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频率稳定在概率附近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当试验次数很大时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概率稳定在频率附近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试验得到的频率与概率不可能相等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p:pic>
        <p:nvPicPr>
          <p:cNvPr id="3" name="yt_shape_1683887745119">
            <a:extLst>
              <a:ext uri="{FF2B5EF4-FFF2-40B4-BE49-F238E27FC236}">
                <a16:creationId xmlns:a16="http://schemas.microsoft.com/office/drawing/2014/main" id="{EE981889-8B87-1A08-31BE-383C606766E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511C44-B541-7AC4-A117-32F872D11DB0}"/>
              </a:ext>
            </a:extLst>
          </p:cNvPr>
          <p:cNvSpPr txBox="1"/>
          <p:nvPr/>
        </p:nvSpPr>
        <p:spPr>
          <a:xfrm>
            <a:off x="71555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1" name="yt_shape_14621"/>
          <p:cNvSpPr txBox="1"/>
          <p:nvPr/>
        </p:nvSpPr>
        <p:spPr>
          <a:xfrm>
            <a:off x="540000" y="900000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质检部门对某批产品的质量进行随机抽检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22" name="yt_table_14622" title="H_136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9238002"/>
                  </p:ext>
                </p:extLst>
              </p:nvPr>
            </p:nvGraphicFramePr>
            <p:xfrm>
              <a:off x="540000" y="1531667"/>
              <a:ext cx="11111994" cy="172999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4971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18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899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05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0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982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982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9823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抽检产品数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622" name="yt_table_14622" descr="{&quot;rangeId&quot;:9}" title="H_136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9238002"/>
                  </p:ext>
                </p:extLst>
              </p:nvPr>
            </p:nvGraphicFramePr>
            <p:xfrm>
              <a:off x="540000" y="1531667"/>
              <a:ext cx="11111994" cy="172999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4971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18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899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05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0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982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982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9823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抽检产品数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100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98" t="-150877" r="-443155" b="-78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624" name="yt_shape_14624"/>
          <p:cNvSpPr txBox="1"/>
          <p:nvPr/>
        </p:nvSpPr>
        <p:spPr>
          <a:xfrm>
            <a:off x="540119" y="3531280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在这批产品中任取一件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恰好是合格产品的概率约是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结果保留一位小数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24C01F-D5A2-3129-F858-85FB7D51B563}"/>
              </a:ext>
            </a:extLst>
          </p:cNvPr>
          <p:cNvSpPr txBox="1"/>
          <p:nvPr/>
        </p:nvSpPr>
        <p:spPr>
          <a:xfrm>
            <a:off x="7765307" y="348447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5" name="yt_shape_14625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放回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26">
                <a:extLst>
                  <a:ext uri="{FF2B5EF4-FFF2-40B4-BE49-F238E27FC236}">
                    <a16:creationId xmlns:a16="http://schemas.microsoft.com/office/drawing/2014/main" id="{16912C48-01D1-D78C-67EE-B8CD95D85E8B}"/>
                  </a:ext>
                </a:extLst>
              </p:cNvPr>
              <p:cNvSpPr txBox="1"/>
              <p:nvPr/>
            </p:nvSpPr>
            <p:spPr>
              <a:xfrm>
                <a:off x="540000" y="1556792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牡丹江市中考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在一个不透明的袋子中装有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个红色小球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个绿色小球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除颜色外无其他差别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随机摸出一个小球后放回并摇匀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再随机摸出一个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则两次都摸到红色小球的概率是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4626">
                <a:extLst>
                  <a:ext uri="{FF2B5EF4-FFF2-40B4-BE49-F238E27FC236}">
                    <a16:creationId xmlns:a16="http://schemas.microsoft.com/office/drawing/2014/main" id="{16912C48-01D1-D78C-67EE-B8CD95D85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6792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4183" r="-439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A7D4DE-EF59-8C43-2215-A701C30682CB}"/>
                  </a:ext>
                </a:extLst>
              </p:cNvPr>
              <p:cNvSpPr txBox="1"/>
              <p:nvPr/>
            </p:nvSpPr>
            <p:spPr>
              <a:xfrm>
                <a:off x="3497989" y="2380012"/>
                <a:ext cx="308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A7D4DE-EF59-8C43-2215-A701C3068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7989" y="2380012"/>
                <a:ext cx="308674" cy="6743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8" name="yt_shape_1462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77d0db1-9fdb-4257-9bae-94276d28e375.png&quot;}"/>
            </a:endParaRPr>
          </a:p>
        </p:txBody>
      </p:sp>
      <p:sp>
        <p:nvSpPr>
          <p:cNvPr id="14629" name="yt_shape_14629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呼和浩特市中考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某学习小组做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用频率估计概率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的试验时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统计了某一结果出现的频率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绘制了如上折线统计图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则符合这一结果的试验最有可能的是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33" name="yt_table_1463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18166"/>
              </p:ext>
            </p:extLst>
          </p:nvPr>
        </p:nvGraphicFramePr>
        <p:xfrm>
          <a:off x="540000" y="3092277"/>
          <a:ext cx="8364312" cy="2648460"/>
        </p:xfrm>
        <a:graphic>
          <a:graphicData uri="http://schemas.openxmlformats.org/drawingml/2006/table">
            <a:tbl>
              <a:tblPr/>
              <a:tblGrid>
                <a:gridCol w="8364312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袋中装有大小和质地都相同的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个红球和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个黄球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从中随机取一个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取到红球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掷一枚质地均匀的正六面体骰子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向上的面的点数是偶数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先后两次掷一枚质地均匀的硬币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两次都出现反面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先后两次掷一枚质地均匀的正六面体骰子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两次向上的面的点数之和是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grpSp>
        <p:nvGrpSpPr>
          <p:cNvPr id="14630" name="yt_shape_14630_skip" title="H_134.45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77389" y="3152771"/>
            <a:ext cx="2574611" cy="2075177"/>
            <a:chOff x="-307387" y="-301065"/>
            <a:chExt cx="2860678" cy="2075177"/>
          </a:xfrm>
        </p:grpSpPr>
        <p:pic>
          <p:nvPicPr>
            <p:cNvPr id="2" name="yt_image_1463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307387" y="-301065"/>
              <a:ext cx="2860678" cy="1459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2" name="yt_shape_14632"/>
            <p:cNvSpPr txBox="1"/>
            <p:nvPr/>
          </p:nvSpPr>
          <p:spPr>
            <a:xfrm>
              <a:off x="300394" y="1345597"/>
              <a:ext cx="1408465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45154">
            <a:extLst>
              <a:ext uri="{FF2B5EF4-FFF2-40B4-BE49-F238E27FC236}">
                <a16:creationId xmlns:a16="http://schemas.microsoft.com/office/drawing/2014/main" id="{E2BB6CDE-E284-2ACA-B04D-F7CE13AA397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3BE2B52-F950-75BA-BFD7-5DC34467B925}"/>
              </a:ext>
            </a:extLst>
          </p:cNvPr>
          <p:cNvSpPr txBox="1"/>
          <p:nvPr/>
        </p:nvSpPr>
        <p:spPr>
          <a:xfrm>
            <a:off x="1059708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1270</Words>
  <Application>Microsoft Office PowerPoint</Application>
  <PresentationFormat>宽屏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