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7" r:id="rId4"/>
    <p:sldId id="369" r:id="rId5"/>
    <p:sldId id="370" r:id="rId6"/>
    <p:sldId id="372" r:id="rId7"/>
    <p:sldId id="376" r:id="rId8"/>
    <p:sldId id="385" r:id="rId9"/>
    <p:sldId id="377" r:id="rId10"/>
    <p:sldId id="379" r:id="rId11"/>
    <p:sldId id="383" r:id="rId12"/>
    <p:sldId id="387" r:id="rId13"/>
    <p:sldId id="386" r:id="rId14"/>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0.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bin"/></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4.bin"/><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bin"/><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4858" name="yt_image_14858">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028492" cy="919679"/>
          </a:xfrm>
          <a:prstGeom prst="rect">
            <a:avLst/>
          </a:prstGeom>
          <a:noFill/>
          <a:extLst>
            <a:ext uri="{909E8E84-426E-40DD-AFC4-6F175D3DCCD1}">
              <a14:hiddenFill xmlns:a14="http://schemas.microsoft.com/office/drawing/2010/main">
                <a:solidFill>
                  <a:srgbClr val="FFFFFF"/>
                </a:solidFill>
              </a14:hiddenFill>
            </a:ext>
          </a:extLst>
        </p:spPr>
      </p:pic>
      <p:sp>
        <p:nvSpPr>
          <p:cNvPr id="14860" name="yt_shape_14860"/>
          <p:cNvSpPr txBox="1"/>
          <p:nvPr/>
        </p:nvSpPr>
        <p:spPr>
          <a:xfrm>
            <a:off x="540000" y="1870264"/>
            <a:ext cx="333424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事件的分类</a:t>
            </a:r>
          </a:p>
        </p:txBody>
      </p:sp>
      <p:sp>
        <p:nvSpPr>
          <p:cNvPr id="14861" name="yt_shape_14861"/>
          <p:cNvSpPr txBox="1"/>
          <p:nvPr/>
        </p:nvSpPr>
        <p:spPr>
          <a:xfrm>
            <a:off x="540000" y="2367136"/>
            <a:ext cx="514724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下列事件是必然事件的是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862" name="yt_table_14862"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25345487"/>
              </p:ext>
            </p:extLst>
          </p:nvPr>
        </p:nvGraphicFramePr>
        <p:xfrm>
          <a:off x="540000" y="2885119"/>
          <a:ext cx="9234488" cy="1697484"/>
        </p:xfrm>
        <a:graphic>
          <a:graphicData uri="http://schemas.openxmlformats.org/drawingml/2006/table">
            <a:tbl>
              <a:tblPr/>
              <a:tblGrid>
                <a:gridCol w="9234488">
                  <a:extLst>
                    <a:ext uri="{9D8B030D-6E8A-4147-A177-3AD203B41FA5}">
                      <a16:colId xmlns:a16="http://schemas.microsoft.com/office/drawing/2014/main" val="1071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掷一次骰子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向上的一面是</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点</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经过城市中某一有交通信号灯的路口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遇到红灯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任意买一张电影票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座位号是偶数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三根长度为</a:t>
                      </a:r>
                      <a:r>
                        <a:rPr lang="en-US" altLang="zh-CN" sz="2400" b="0" i="0" u="none">
                          <a:solidFill>
                            <a:srgbClr val="000000"/>
                          </a:solidFill>
                          <a:effectLst/>
                          <a:latin typeface="Times New Roman" pitchFamily="24"/>
                          <a:ea typeface="Times New Roman" pitchFamily="24"/>
                          <a:cs typeface="宋体" pitchFamily="24"/>
                        </a:rPr>
                        <a:t>2cm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4cm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4cm</a:t>
                      </a:r>
                      <a:r>
                        <a:rPr lang="zh-CN" altLang="zh-CN" sz="2400" b="0" i="0" u="none">
                          <a:solidFill>
                            <a:srgbClr val="000000"/>
                          </a:solidFill>
                          <a:effectLst/>
                          <a:latin typeface="Times New Roman" pitchFamily="24"/>
                          <a:ea typeface="宋体" pitchFamily="24"/>
                          <a:cs typeface="宋体" pitchFamily="24"/>
                        </a:rPr>
                        <a:t>的木棒首尾顺次相接能摆成三角形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6"/>
                  </a:ext>
                </a:extLst>
              </a:tr>
            </a:tbl>
          </a:graphicData>
        </a:graphic>
      </p:graphicFrame>
      <p:pic>
        <p:nvPicPr>
          <p:cNvPr id="3" name="yt_shape_1683887769538">
            <a:extLst>
              <a:ext uri="{FF2B5EF4-FFF2-40B4-BE49-F238E27FC236}">
                <a16:creationId xmlns:a16="http://schemas.microsoft.com/office/drawing/2014/main" id="{E78207CD-33FE-685D-9FE5-B7D1A6807FD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909560"/>
            <a:ext cx="1346264" cy="363178"/>
          </a:xfrm>
          <a:prstGeom prst="rect">
            <a:avLst/>
          </a:prstGeom>
        </p:spPr>
      </p:pic>
      <p:sp>
        <p:nvSpPr>
          <p:cNvPr id="2" name="文本框 1">
            <a:extLst>
              <a:ext uri="{FF2B5EF4-FFF2-40B4-BE49-F238E27FC236}">
                <a16:creationId xmlns:a16="http://schemas.microsoft.com/office/drawing/2014/main" id="{AA21C211-A14E-3D41-E993-AD0C3FCE6FBD}"/>
              </a:ext>
            </a:extLst>
          </p:cNvPr>
          <p:cNvSpPr txBox="1"/>
          <p:nvPr/>
        </p:nvSpPr>
        <p:spPr>
          <a:xfrm>
            <a:off x="4717189" y="232033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906" name="yt_shape_14906"/>
              <p:cNvSpPr txBox="1"/>
              <p:nvPr/>
            </p:nvSpPr>
            <p:spPr>
              <a:xfrm>
                <a:off x="540119" y="900000"/>
                <a:ext cx="11111999" cy="1070229"/>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这四个数中任取两数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分别记为</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那么点</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6</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den>
                    </m:f>
                  </m:oMath>
                </a14:m>
                <a:r>
                  <a:rPr lang="zh-CN" altLang="zh-CN" sz="2400" b="0" i="0" u="none">
                    <a:solidFill>
                      <a:srgbClr val="000000"/>
                    </a:solidFill>
                    <a:effectLst/>
                    <a:latin typeface="Times New Roman" pitchFamily="24"/>
                    <a:ea typeface="宋体" pitchFamily="24"/>
                    <a:cs typeface="宋体" pitchFamily="24"/>
                  </a:rPr>
                  <a:t>图象上的概率是</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m="http://schemas.openxmlformats.org/officeDocument/2006/math" xmlns:a16="http://schemas.microsoft.com/office/drawing/2014/main" xmlns="">
          <p:sp>
            <p:nvSpPr>
              <p:cNvPr id="14906" name="yt_shape_14906" descr="{&quot;rangeId&quot;:14,&quot;hasSerialNum&quot;:1,&quot;mathAnswerShape&quot;:1,&quot;pageBreak&quot;:true}"/>
              <p:cNvSpPr txBox="1">
                <a:spLocks noRot="1" noChangeAspect="1" noMove="1" noResize="1" noEditPoints="1" noAdjustHandles="1" noChangeArrowheads="1" noChangeShapeType="1" noTextEdit="1"/>
              </p:cNvSpPr>
              <p:nvPr/>
            </p:nvSpPr>
            <p:spPr>
              <a:xfrm>
                <a:off x="540119" y="900000"/>
                <a:ext cx="11111999" cy="1070229"/>
              </a:xfrm>
              <a:prstGeom prst="rect">
                <a:avLst/>
              </a:prstGeom>
              <a:blipFill>
                <a:blip r:embed="rId2"/>
                <a:stretch>
                  <a:fillRect l="-1701" t="-6857" r="-165" b="-125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908" name="yt_shape_14908"/>
              <p:cNvSpPr txBox="1"/>
              <p:nvPr/>
            </p:nvSpPr>
            <p:spPr>
              <a:xfrm>
                <a:off x="540119" y="2073211"/>
                <a:ext cx="11111999" cy="1066510"/>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一只蜗牛从迷宫入口进入后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每遇到岔口时都会以均等的机会随机选择前进方向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最后蜗牛从</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出口爬出迷宫的概率是</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4</m:t>
                        </m:r>
                      </m:den>
                    </m:f>
                  </m:oMath>
                </a14:m>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m="http://schemas.openxmlformats.org/officeDocument/2006/math" xmlns:a16="http://schemas.microsoft.com/office/drawing/2014/main" xmlns="">
          <p:sp>
            <p:nvSpPr>
              <p:cNvPr id="14908" name="yt_shape_14908" descr="{&quot;rangeId&quot;:14,&quot;hasSerialNum&quot;:1,&quot;mathAnswerShape&quot;:1}"/>
              <p:cNvSpPr txBox="1">
                <a:spLocks noRot="1" noChangeAspect="1" noMove="1" noResize="1" noEditPoints="1" noAdjustHandles="1" noChangeArrowheads="1" noChangeShapeType="1" noTextEdit="1"/>
              </p:cNvSpPr>
              <p:nvPr/>
            </p:nvSpPr>
            <p:spPr>
              <a:xfrm>
                <a:off x="540119" y="2073211"/>
                <a:ext cx="11111999" cy="1066510"/>
              </a:xfrm>
              <a:prstGeom prst="rect">
                <a:avLst/>
              </a:prstGeom>
              <a:blipFill>
                <a:blip r:embed="rId3"/>
                <a:stretch>
                  <a:fillRect l="-1701" t="-6286" b="-13143"/>
                </a:stretch>
              </a:blipFill>
            </p:spPr>
            <p:txBody>
              <a:bodyPr/>
              <a:lstStyle/>
              <a:p>
                <a:r>
                  <a:rPr lang="zh-CN" altLang="en-US">
                    <a:noFill/>
                  </a:rPr>
                  <a:t> </a:t>
                </a:r>
              </a:p>
            </p:txBody>
          </p:sp>
        </mc:Fallback>
      </mc:AlternateContent>
      <p:sp>
        <p:nvSpPr>
          <p:cNvPr id="14913" name="yt_shape_14913"/>
          <p:cNvSpPr txBox="1"/>
          <p:nvPr/>
        </p:nvSpPr>
        <p:spPr>
          <a:xfrm>
            <a:off x="540000" y="581793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910" name="yt_shape_14910" title="H_198.7937">
            <a:extLst>
              <a:ext uri="{FF2B5EF4-FFF2-40B4-BE49-F238E27FC236}">
                <a16:creationId xmlns:a16="http://schemas.microsoft.com/office/drawing/2014/main" id="{249740F1-2B05-4C5A-B423-6F681AEFABC2}"/>
              </a:ext>
            </a:extLst>
          </p:cNvPr>
          <p:cNvGrpSpPr/>
          <p:nvPr/>
        </p:nvGrpSpPr>
        <p:grpSpPr>
          <a:xfrm>
            <a:off x="5403769" y="3293254"/>
            <a:ext cx="1384462" cy="2524680"/>
            <a:chOff x="0" y="0"/>
            <a:chExt cx="1384462" cy="2524680"/>
          </a:xfrm>
        </p:grpSpPr>
        <p:pic>
          <p:nvPicPr>
            <p:cNvPr id="2" name="yt_image_14910">
              <a:extLst>
                <a:ext uri="">
                  <a16:creationId xmlns:a14="http://schemas.microsoft.com/office/drawing/2010/main" xmlns:a16="http://schemas.microsoft.com/office/drawing/2014/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0" y="0"/>
              <a:ext cx="1384462" cy="2128680"/>
            </a:xfrm>
            <a:prstGeom prst="rect">
              <a:avLst/>
            </a:prstGeom>
            <a:noFill/>
            <a:extLst>
              <a:ext uri="{909E8E84-426E-40DD-AFC4-6F175D3DCCD1}">
                <a14:hiddenFill xmlns:a14="http://schemas.microsoft.com/office/drawing/2010/main">
                  <a:solidFill>
                    <a:srgbClr val="FFFFFF"/>
                  </a:solidFill>
                </a14:hiddenFill>
              </a:ext>
            </a:extLst>
          </p:spPr>
        </p:pic>
        <p:sp>
          <p:nvSpPr>
            <p:cNvPr id="14912" name="yt_shape_14912"/>
            <p:cNvSpPr txBox="1"/>
            <p:nvPr/>
          </p:nvSpPr>
          <p:spPr>
            <a:xfrm>
              <a:off x="82767" y="216468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5C310D79-1A2D-0776-2F97-EA9E848DC2C4}"/>
                  </a:ext>
                </a:extLst>
              </p:cNvPr>
              <p:cNvSpPr txBox="1"/>
              <p:nvPr/>
            </p:nvSpPr>
            <p:spPr>
              <a:xfrm>
                <a:off x="3770777" y="1328682"/>
                <a:ext cx="308674" cy="678003"/>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m:oMathPara>
                </a14:m>
                <a:endParaRPr lang="zh-CN" altLang="en-US" sz="2000">
                  <a:solidFill>
                    <a:srgbClr val="FF0000"/>
                  </a:solidFill>
                </a:endParaRPr>
              </a:p>
            </p:txBody>
          </p:sp>
        </mc:Choice>
        <mc:Fallback>
          <p:sp>
            <p:nvSpPr>
              <p:cNvPr id="3" name="文本框 2">
                <a:extLst>
                  <a:ext uri="{FF2B5EF4-FFF2-40B4-BE49-F238E27FC236}">
                    <a16:creationId xmlns:a16="http://schemas.microsoft.com/office/drawing/2014/main" id="{5C310D79-1A2D-0776-2F97-EA9E848DC2C4}"/>
                  </a:ext>
                </a:extLst>
              </p:cNvPr>
              <p:cNvSpPr txBox="1">
                <a:spLocks noRot="1" noChangeAspect="1" noMove="1" noResize="1" noEditPoints="1" noAdjustHandles="1" noChangeArrowheads="1" noChangeShapeType="1" noTextEdit="1"/>
              </p:cNvSpPr>
              <p:nvPr/>
            </p:nvSpPr>
            <p:spPr>
              <a:xfrm>
                <a:off x="3770777" y="1328682"/>
                <a:ext cx="308674" cy="678003"/>
              </a:xfrm>
              <a:prstGeom prst="rect">
                <a:avLst/>
              </a:prstGeom>
              <a:blipFill>
                <a:blip r:embed="rId5"/>
                <a:stretch>
                  <a:fillRect/>
                </a:stretch>
              </a:blipFill>
            </p:spPr>
            <p:txBody>
              <a:bodyPr/>
              <a:lstStyle/>
              <a:p>
                <a:r>
                  <a:rPr lang="zh-CN" altLang="en-US">
                    <a:noFill/>
                  </a:rPr>
                  <a:t> </a:t>
                </a:r>
              </a:p>
            </p:txBody>
          </p:sp>
        </mc:Fallback>
      </mc:AlternateContent>
      <p:cxnSp>
        <p:nvCxnSpPr>
          <p:cNvPr id="4" name="直接连接符 3">
            <a:extLst>
              <a:ext uri="{FF2B5EF4-FFF2-40B4-BE49-F238E27FC236}">
                <a16:creationId xmlns:a16="http://schemas.microsoft.com/office/drawing/2014/main" id="{B64CC51F-D12C-B506-C56A-2D43A7770923}"/>
              </a:ext>
            </a:extLst>
          </p:cNvPr>
          <p:cNvCxnSpPr/>
          <p:nvPr/>
        </p:nvCxnSpPr>
        <p:spPr>
          <a:xfrm>
            <a:off x="3555988" y="1978929"/>
            <a:ext cx="73825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02DCE16C-945C-14B7-A0A6-E9A2F6E79C06}"/>
                  </a:ext>
                </a:extLst>
              </p:cNvPr>
              <p:cNvSpPr txBox="1"/>
              <p:nvPr/>
            </p:nvSpPr>
            <p:spPr>
              <a:xfrm>
                <a:off x="7054107" y="2420944"/>
                <a:ext cx="308674" cy="674320"/>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4</m:t>
                          </m:r>
                        </m:den>
                      </m:f>
                    </m:oMath>
                  </m:oMathPara>
                </a14:m>
                <a:endParaRPr lang="zh-CN" altLang="en-US" sz="2000">
                  <a:solidFill>
                    <a:srgbClr val="FF0000"/>
                  </a:solidFill>
                </a:endParaRPr>
              </a:p>
            </p:txBody>
          </p:sp>
        </mc:Choice>
        <mc:Fallback>
          <p:sp>
            <p:nvSpPr>
              <p:cNvPr id="5" name="文本框 4">
                <a:extLst>
                  <a:ext uri="{FF2B5EF4-FFF2-40B4-BE49-F238E27FC236}">
                    <a16:creationId xmlns:a16="http://schemas.microsoft.com/office/drawing/2014/main" id="{02DCE16C-945C-14B7-A0A6-E9A2F6E79C06}"/>
                  </a:ext>
                </a:extLst>
              </p:cNvPr>
              <p:cNvSpPr txBox="1">
                <a:spLocks noRot="1" noChangeAspect="1" noMove="1" noResize="1" noEditPoints="1" noAdjustHandles="1" noChangeArrowheads="1" noChangeShapeType="1" noTextEdit="1"/>
              </p:cNvSpPr>
              <p:nvPr/>
            </p:nvSpPr>
            <p:spPr>
              <a:xfrm>
                <a:off x="7054107" y="2420944"/>
                <a:ext cx="308674" cy="674320"/>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14" name="yt_shape_14914"/>
          <p:cNvSpPr txBox="1"/>
          <p:nvPr/>
        </p:nvSpPr>
        <p:spPr>
          <a:xfrm>
            <a:off x="540000" y="900000"/>
            <a:ext cx="2539157"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19800">
                <a:noFill/>
                <a:effectLst/>
                <a:latin typeface="NEU-BZ-S92" pitchFamily="38"/>
                <a:ea typeface="宋体" pitchFamily="38"/>
                <a:cs typeface="宋体" pitchFamily="38"/>
                <a:sym typeface="Finished"/>
              </a:rPr>
              <a:t>⁠</a:t>
            </a:r>
            <a:endParaRPr lang="zh-CN" altLang="zh-CN" sz="3850" b="0" i="0" u="none" spc="19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44eb8efc-1239-438f-90ab-698f2b994318.png&quot;}"/>
            </a:endParaRPr>
          </a:p>
        </p:txBody>
      </p:sp>
      <p:sp>
        <p:nvSpPr>
          <p:cNvPr id="14915" name="yt_shape_14915"/>
          <p:cNvSpPr txBox="1"/>
          <p:nvPr/>
        </p:nvSpPr>
        <p:spPr>
          <a:xfrm>
            <a:off x="540119" y="1601923"/>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创新意识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一枚质地均匀的正四面体骰子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它有四个面并分别标有数字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正方形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顶点处各有一个圈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跳圈游戏的规则为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游戏者每掷一次骰子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骰子着地一面上的数字是几</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就沿正方形的边顺时针方向连续跳几个边长</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若从圈</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起跳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第一次掷得</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就顺时针连续跳</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个边长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落到圈</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若第二次掷得</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就从</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开始顺时针连续跳</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个边长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落到圈</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p>
        </p:txBody>
      </p:sp>
      <p:grpSp>
        <p:nvGrpSpPr>
          <p:cNvPr id="14918" name="yt_shape_14918">
            <a:extLst>
              <a:ext uri="{FF2B5EF4-FFF2-40B4-BE49-F238E27FC236}">
                <a16:creationId xmlns:a16="http://schemas.microsoft.com/office/drawing/2014/main" id="{249740F1-2B05-4C5A-B423-6F681AEFABC2}"/>
              </a:ext>
            </a:extLst>
          </p:cNvPr>
          <p:cNvGrpSpPr/>
          <p:nvPr/>
        </p:nvGrpSpPr>
        <p:grpSpPr>
          <a:xfrm>
            <a:off x="4547057" y="4050274"/>
            <a:ext cx="3097886" cy="2411605"/>
            <a:chOff x="-251257" y="-295986"/>
            <a:chExt cx="3097886" cy="2411605"/>
          </a:xfrm>
        </p:grpSpPr>
        <p:pic>
          <p:nvPicPr>
            <p:cNvPr id="3" name="yt_image_14918" descr="{&quot;rangeId&quot;:0,&quot;⚘_2&quot;:1}">
              <a:extLst>
                <a:ext uri="">
                  <a16:creationId xmlns:a14="http://schemas.microsoft.com/office/drawing/2010/main" xmlns:p14="http://schemas.microsoft.com/office/powerpoint/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51257" y="-295986"/>
              <a:ext cx="3097886" cy="1970790"/>
            </a:xfrm>
            <a:prstGeom prst="rect">
              <a:avLst/>
            </a:prstGeom>
            <a:noFill/>
            <a:extLst>
              <a:ext uri="{909E8E84-426E-40DD-AFC4-6F175D3DCCD1}">
                <a14:hiddenFill xmlns:a14="http://schemas.microsoft.com/office/drawing/2010/main">
                  <a:solidFill>
                    <a:srgbClr val="FFFFFF"/>
                  </a:solidFill>
                </a14:hiddenFill>
              </a:ext>
            </a:extLst>
          </p:spPr>
        </p:pic>
        <p:sp>
          <p:nvSpPr>
            <p:cNvPr id="14920" name="yt_shape_14920"/>
            <p:cNvSpPr txBox="1"/>
            <p:nvPr/>
          </p:nvSpPr>
          <p:spPr>
            <a:xfrm>
              <a:off x="700132" y="1687104"/>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5" name="yt_shape_1683887769673">
            <a:extLst>
              <a:ext uri="{FF2B5EF4-FFF2-40B4-BE49-F238E27FC236}">
                <a16:creationId xmlns:a16="http://schemas.microsoft.com/office/drawing/2014/main" id="{91B10A03-AB9F-4039-136C-6BEC54EFE14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9483"/>
            <a:ext cx="2387664" cy="636169"/>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16" name="yt_shape_14916"/>
          <p:cNvSpPr txBox="1"/>
          <p:nvPr/>
        </p:nvSpPr>
        <p:spPr>
          <a:xfrm>
            <a:off x="540000" y="1124744"/>
            <a:ext cx="11111999" cy="8921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随机掷两次骰子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用树状图或列表的方法求这两次骰子着地一面上的数字所有可能出现的结果</a:t>
            </a:r>
            <a:r>
              <a:rPr lang="zh-CN" altLang="zh-CN" sz="2400" b="0" i="0" u="none">
                <a:solidFill>
                  <a:srgbClr val="000000"/>
                </a:solidFill>
                <a:effectLst/>
                <a:latin typeface="宋体" pitchFamily="24"/>
                <a:ea typeface="宋体" pitchFamily="24"/>
                <a:cs typeface="宋体" pitchFamily="24"/>
              </a:rPr>
              <a:t>；</a:t>
            </a:r>
          </a:p>
        </p:txBody>
      </p:sp>
      <p:sp>
        <p:nvSpPr>
          <p:cNvPr id="2" name="yt_shape_14917"/>
          <p:cNvSpPr txBox="1"/>
          <p:nvPr/>
        </p:nvSpPr>
        <p:spPr>
          <a:xfrm>
            <a:off x="539881" y="2220063"/>
            <a:ext cx="261610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列表得</a:t>
            </a:r>
            <a:r>
              <a:rPr lang="zh-CN" altLang="zh-CN" sz="2400" b="0" i="0" u="none">
                <a:solidFill>
                  <a:srgbClr val="FF0000"/>
                </a:solidFill>
                <a:effectLst/>
                <a:latin typeface="宋体" pitchFamily="24"/>
                <a:ea typeface="宋体" pitchFamily="24"/>
                <a:cs typeface="宋体" pitchFamily="24"/>
              </a:rPr>
              <a:t>：</a:t>
            </a:r>
          </a:p>
        </p:txBody>
      </p:sp>
      <p:grpSp>
        <p:nvGrpSpPr>
          <p:cNvPr id="14918" name="yt_shape_14918">
            <a:extLst>
              <a:ext uri="{FF2B5EF4-FFF2-40B4-BE49-F238E27FC236}">
                <a16:creationId xmlns:a16="http://schemas.microsoft.com/office/drawing/2014/main" id="{249740F1-2B05-4C5A-B423-6F681AEFABC2}"/>
              </a:ext>
            </a:extLst>
          </p:cNvPr>
          <p:cNvGrpSpPr/>
          <p:nvPr/>
        </p:nvGrpSpPr>
        <p:grpSpPr>
          <a:xfrm>
            <a:off x="8544272" y="2016911"/>
            <a:ext cx="2963711" cy="2513436"/>
            <a:chOff x="-166171" y="-397817"/>
            <a:chExt cx="2963711" cy="2513436"/>
          </a:xfrm>
        </p:grpSpPr>
        <p:pic>
          <p:nvPicPr>
            <p:cNvPr id="3" name="yt_image_14918" descr="{&quot;rangeId&quot;:0,&quot;⚘_2&quot;:1}">
              <a:extLst>
                <a:ext uri="">
                  <a16:creationId xmlns="" xmlns:a16="http://schemas.microsoft.com/office/drawing/2014/main" xmlns:mc="http://schemas.openxmlformats.org/markup-compatibility/2006" xmlns:p14="http://schemas.microsoft.com/office/powerpoint/2010/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166171" y="-397817"/>
              <a:ext cx="2963711" cy="1885432"/>
            </a:xfrm>
            <a:prstGeom prst="rect">
              <a:avLst/>
            </a:prstGeom>
            <a:noFill/>
            <a:extLst>
              <a:ext uri="{909E8E84-426E-40DD-AFC4-6F175D3DCCD1}">
                <a14:hiddenFill xmlns:a14="http://schemas.microsoft.com/office/drawing/2010/main">
                  <a:solidFill>
                    <a:srgbClr val="FFFFFF"/>
                  </a:solidFill>
                </a14:hiddenFill>
              </a:ext>
            </a:extLst>
          </p:spPr>
        </p:pic>
        <p:sp>
          <p:nvSpPr>
            <p:cNvPr id="14920" name="yt_shape_14920"/>
            <p:cNvSpPr txBox="1"/>
            <p:nvPr/>
          </p:nvSpPr>
          <p:spPr>
            <a:xfrm>
              <a:off x="700132" y="1687104"/>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题图</a:t>
              </a:r>
            </a:p>
          </p:txBody>
        </p:sp>
      </p:grpSp>
      <p:graphicFrame>
        <p:nvGraphicFramePr>
          <p:cNvPr id="4" name="yt_table_14922" title="H_204.52519">
            <a:extLst>
              <a:ext uri="{FF2B5EF4-FFF2-40B4-BE49-F238E27FC236}">
                <a16:creationId xmlns:a16="http://schemas.microsoft.com/office/drawing/2014/main" id="{DB48D903-A0D3-AE63-6A62-599FD5896EC2}"/>
              </a:ext>
            </a:extLst>
          </p:cNvPr>
          <p:cNvGraphicFramePr>
            <a:graphicFrameLocks noGrp="1"/>
          </p:cNvGraphicFramePr>
          <p:nvPr>
            <p:extLst>
              <p:ext uri="{D42A27DB-BD31-4B8C-83A1-F6EECF244321}">
                <p14:modId xmlns:p14="http://schemas.microsoft.com/office/powerpoint/2010/main" val="2603307350"/>
              </p:ext>
            </p:extLst>
          </p:nvPr>
        </p:nvGraphicFramePr>
        <p:xfrm>
          <a:off x="560847" y="2884101"/>
          <a:ext cx="7128793" cy="2597470"/>
        </p:xfrm>
        <a:graphic>
          <a:graphicData uri="http://schemas.openxmlformats.org/drawingml/2006/table">
            <a:tbl>
              <a:tblPr>
                <a:tableStyleId>{5940675A-B579-460E-94D1-54222C63F5DA}</a:tableStyleId>
              </a:tblPr>
              <a:tblGrid>
                <a:gridCol w="681585">
                  <a:extLst>
                    <a:ext uri="{9D8B030D-6E8A-4147-A177-3AD203B41FA5}">
                      <a16:colId xmlns:a16="http://schemas.microsoft.com/office/drawing/2014/main" val="20000"/>
                    </a:ext>
                  </a:extLst>
                </a:gridCol>
                <a:gridCol w="1612045">
                  <a:extLst>
                    <a:ext uri="{9D8B030D-6E8A-4147-A177-3AD203B41FA5}">
                      <a16:colId xmlns:a16="http://schemas.microsoft.com/office/drawing/2014/main" val="20001"/>
                    </a:ext>
                  </a:extLst>
                </a:gridCol>
                <a:gridCol w="1612045">
                  <a:extLst>
                    <a:ext uri="{9D8B030D-6E8A-4147-A177-3AD203B41FA5}">
                      <a16:colId xmlns:a16="http://schemas.microsoft.com/office/drawing/2014/main" val="20002"/>
                    </a:ext>
                  </a:extLst>
                </a:gridCol>
                <a:gridCol w="1611559">
                  <a:extLst>
                    <a:ext uri="{9D8B030D-6E8A-4147-A177-3AD203B41FA5}">
                      <a16:colId xmlns:a16="http://schemas.microsoft.com/office/drawing/2014/main" val="20003"/>
                    </a:ext>
                  </a:extLst>
                </a:gridCol>
                <a:gridCol w="1611559">
                  <a:extLst>
                    <a:ext uri="{9D8B030D-6E8A-4147-A177-3AD203B41FA5}">
                      <a16:colId xmlns:a16="http://schemas.microsoft.com/office/drawing/2014/main" val="20004"/>
                    </a:ext>
                  </a:extLst>
                </a:gridCol>
              </a:tblGrid>
              <a:tr h="518458">
                <a:tc>
                  <a:txBody>
                    <a:bodyPr/>
                    <a:lstStyle/>
                    <a:p>
                      <a:pPr algn="ctr" eaLnBrk="1" latinLnBrk="0" hangingPunct="0">
                        <a:lnSpc>
                          <a:spcPct val="129999"/>
                        </a:lnSpc>
                      </a:pPr>
                      <a:endParaRPr>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518458">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518458">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518458">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r h="518458">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814626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24" name="yt_shape_14924"/>
          <p:cNvSpPr txBox="1"/>
          <p:nvPr/>
        </p:nvSpPr>
        <p:spPr>
          <a:xfrm>
            <a:off x="535948" y="949987"/>
            <a:ext cx="899284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淇淇从圈</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起跳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随机掷两次骰子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求最后落回到圈</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的概率</a:t>
            </a:r>
            <a:r>
              <a:rPr lang="en-US"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4" name="yt_shape_14925"/>
              <p:cNvSpPr txBox="1"/>
              <p:nvPr/>
            </p:nvSpPr>
            <p:spPr>
              <a:xfrm>
                <a:off x="535948" y="4428660"/>
                <a:ext cx="8728404" cy="160107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共有</a:t>
                </a:r>
                <a:r>
                  <a:rPr lang="en-US" altLang="zh-CN" sz="2400" b="0" i="0" u="none">
                    <a:solidFill>
                      <a:srgbClr val="FF0000"/>
                    </a:solidFill>
                    <a:effectLst/>
                    <a:latin typeface="Times New Roman" pitchFamily="24"/>
                    <a:ea typeface="Times New Roman" pitchFamily="24"/>
                    <a:cs typeface="宋体" pitchFamily="24"/>
                  </a:rPr>
                  <a:t>16</a:t>
                </a:r>
                <a:r>
                  <a:rPr lang="zh-CN" altLang="zh-CN" sz="2400" b="0" i="0" u="none">
                    <a:solidFill>
                      <a:srgbClr val="FF0000"/>
                    </a:solidFill>
                    <a:effectLst/>
                    <a:latin typeface="Times New Roman" pitchFamily="24"/>
                    <a:ea typeface="黑体" pitchFamily="24"/>
                    <a:cs typeface="宋体" pitchFamily="24"/>
                  </a:rPr>
                  <a:t>种等可能的结果</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最后落回到圈</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的有</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种情况</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所以最后落回到圈</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的概率</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4</m:t>
                        </m:r>
                      </m:num>
                      <m:den>
                        <m:r>
                          <a:rPr lang="en-US" altLang="zh-CN" sz="2400" b="0" i="0">
                            <a:solidFill>
                              <a:srgbClr val="FF0000"/>
                            </a:solidFill>
                            <a:effectLst/>
                            <a:latin typeface="Cambria Math" panose="02040503050406030204" pitchFamily="12" charset="0"/>
                            <a:ea typeface="Cambria Math" panose="02040503050406030204" pitchFamily="12" charset="0"/>
                          </a:rPr>
                          <m:t>16</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4</m:t>
                        </m:r>
                      </m:den>
                    </m:f>
                  </m:oMath>
                </a14:m>
                <a:r>
                  <a:rPr lang="en-US" altLang="zh-CN" sz="2400" b="0" i="0" u="none">
                    <a:solidFill>
                      <a:srgbClr val="FF0000"/>
                    </a:solidFill>
                    <a:effectLst/>
                    <a:latin typeface="宋体" pitchFamily="24"/>
                    <a:ea typeface="宋体" pitchFamily="24"/>
                    <a:cs typeface="宋体" pitchFamily="24"/>
                  </a:rPr>
                  <a:t>.</a:t>
                </a:r>
              </a:p>
            </p:txBody>
          </p:sp>
        </mc:Choice>
        <mc:Fallback>
          <p:sp>
            <p:nvSpPr>
              <p:cNvPr id="4" name="yt_shape_14925"/>
              <p:cNvSpPr txBox="1">
                <a:spLocks noRot="1" noChangeAspect="1" noMove="1" noResize="1" noEditPoints="1" noAdjustHandles="1" noChangeArrowheads="1" noChangeShapeType="1" noTextEdit="1"/>
              </p:cNvSpPr>
              <p:nvPr/>
            </p:nvSpPr>
            <p:spPr>
              <a:xfrm>
                <a:off x="535948" y="4428660"/>
                <a:ext cx="8728404" cy="1601079"/>
              </a:xfrm>
              <a:prstGeom prst="rect">
                <a:avLst/>
              </a:prstGeom>
              <a:blipFill>
                <a:blip r:embed="rId2"/>
                <a:stretch>
                  <a:fillRect l="-2165" t="-3042" r="-2025" b="-5703"/>
                </a:stretch>
              </a:blipFill>
            </p:spPr>
            <p:txBody>
              <a:bodyPr/>
              <a:lstStyle/>
              <a:p>
                <a:r>
                  <a:rPr lang="zh-CN" altLang="en-US">
                    <a:noFill/>
                  </a:rPr>
                  <a:t> </a:t>
                </a:r>
              </a:p>
            </p:txBody>
          </p:sp>
        </mc:Fallback>
      </mc:AlternateContent>
      <p:grpSp>
        <p:nvGrpSpPr>
          <p:cNvPr id="14927" name="yt_shape_14927">
            <a:extLst>
              <a:ext uri="{FF2B5EF4-FFF2-40B4-BE49-F238E27FC236}">
                <a16:creationId xmlns:a16="http://schemas.microsoft.com/office/drawing/2014/main" id="{249740F1-2B05-4C5A-B423-6F681AEFABC2}"/>
              </a:ext>
            </a:extLst>
          </p:cNvPr>
          <p:cNvGrpSpPr/>
          <p:nvPr/>
        </p:nvGrpSpPr>
        <p:grpSpPr>
          <a:xfrm>
            <a:off x="4552066" y="1628800"/>
            <a:ext cx="3087868" cy="2547667"/>
            <a:chOff x="-54269" y="-432048"/>
            <a:chExt cx="3087868" cy="2547667"/>
          </a:xfrm>
        </p:grpSpPr>
        <p:pic>
          <p:nvPicPr>
            <p:cNvPr id="5" name="yt_image_14927" descr="{&quot;rangeId&quot;:0,&quot;⚘_2&quot;:1}">
              <a:extLst>
                <a:ext uri="">
                  <a16:creationId xmlns:a14="http://schemas.microsoft.com/office/drawing/2010/main" xmlns:p14="http://schemas.microsoft.com/office/powerpoint/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4269" y="-432048"/>
              <a:ext cx="3087868" cy="1964417"/>
            </a:xfrm>
            <a:prstGeom prst="rect">
              <a:avLst/>
            </a:prstGeom>
            <a:noFill/>
            <a:extLst>
              <a:ext uri="{909E8E84-426E-40DD-AFC4-6F175D3DCCD1}">
                <a14:hiddenFill xmlns:a14="http://schemas.microsoft.com/office/drawing/2010/main">
                  <a:solidFill>
                    <a:srgbClr val="FFFFFF"/>
                  </a:solidFill>
                </a14:hiddenFill>
              </a:ext>
            </a:extLst>
          </p:spPr>
        </p:pic>
        <p:sp>
          <p:nvSpPr>
            <p:cNvPr id="14929" name="yt_shape_14929"/>
            <p:cNvSpPr txBox="1"/>
            <p:nvPr/>
          </p:nvSpPr>
          <p:spPr>
            <a:xfrm>
              <a:off x="700132" y="1687104"/>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64" name="yt_shape_14864"/>
          <p:cNvSpPr txBox="1"/>
          <p:nvPr/>
        </p:nvSpPr>
        <p:spPr>
          <a:xfrm>
            <a:off x="540000" y="900000"/>
            <a:ext cx="574516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下列事件中属于随机事件的是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865" name="yt_table_14865"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15517451"/>
              </p:ext>
            </p:extLst>
          </p:nvPr>
        </p:nvGraphicFramePr>
        <p:xfrm>
          <a:off x="540000" y="1531667"/>
          <a:ext cx="6426200" cy="1697484"/>
        </p:xfrm>
        <a:graphic>
          <a:graphicData uri="http://schemas.openxmlformats.org/drawingml/2006/table">
            <a:tbl>
              <a:tblPr/>
              <a:tblGrid>
                <a:gridCol w="6426200">
                  <a:extLst>
                    <a:ext uri="{9D8B030D-6E8A-4147-A177-3AD203B41FA5}">
                      <a16:colId xmlns:a16="http://schemas.microsoft.com/office/drawing/2014/main" val="1071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今天是星期一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明天是星期二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从一个装满红球的袋子里摸出了一个白球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掷一枚质地均匀的硬币正面朝上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1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抛出的篮球会下落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0"/>
                  </a:ext>
                </a:extLst>
              </a:tr>
            </a:tbl>
          </a:graphicData>
        </a:graphic>
      </p:graphicFrame>
      <p:sp>
        <p:nvSpPr>
          <p:cNvPr id="14867" name="yt_shape_14867"/>
          <p:cNvSpPr txBox="1"/>
          <p:nvPr/>
        </p:nvSpPr>
        <p:spPr>
          <a:xfrm>
            <a:off x="540000" y="3279564"/>
            <a:ext cx="728404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下列诗句所描述的事件中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不可能事件是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868" name="yt_table_14868"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53051252"/>
              </p:ext>
            </p:extLst>
          </p:nvPr>
        </p:nvGraphicFramePr>
        <p:xfrm>
          <a:off x="540000" y="3911231"/>
          <a:ext cx="5894706" cy="848742"/>
        </p:xfrm>
        <a:graphic>
          <a:graphicData uri="http://schemas.openxmlformats.org/drawingml/2006/table">
            <a:tbl>
              <a:tblPr/>
              <a:tblGrid>
                <a:gridCol w="3413443">
                  <a:extLst>
                    <a:ext uri="{9D8B030D-6E8A-4147-A177-3AD203B41FA5}">
                      <a16:colId xmlns:a16="http://schemas.microsoft.com/office/drawing/2014/main" val="10714"/>
                    </a:ext>
                  </a:extLst>
                </a:gridCol>
                <a:gridCol w="2481263">
                  <a:extLst>
                    <a:ext uri="{9D8B030D-6E8A-4147-A177-3AD203B41FA5}">
                      <a16:colId xmlns:a16="http://schemas.microsoft.com/office/drawing/2014/main" val="1071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黄河入海流</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手可摘星辰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大漠孤烟直</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红豆生南国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2"/>
                  </a:ext>
                </a:extLst>
              </a:tr>
            </a:tbl>
          </a:graphicData>
        </a:graphic>
      </p:graphicFrame>
      <p:sp>
        <p:nvSpPr>
          <p:cNvPr id="2" name="文本框 1">
            <a:extLst>
              <a:ext uri="{FF2B5EF4-FFF2-40B4-BE49-F238E27FC236}">
                <a16:creationId xmlns:a16="http://schemas.microsoft.com/office/drawing/2014/main" id="{C1D53A87-29B9-7024-BF25-0DB6B77A6611}"/>
              </a:ext>
            </a:extLst>
          </p:cNvPr>
          <p:cNvSpPr txBox="1"/>
          <p:nvPr/>
        </p:nvSpPr>
        <p:spPr>
          <a:xfrm>
            <a:off x="5326789" y="85319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3" name="文本框 2">
            <a:extLst>
              <a:ext uri="{FF2B5EF4-FFF2-40B4-BE49-F238E27FC236}">
                <a16:creationId xmlns:a16="http://schemas.microsoft.com/office/drawing/2014/main" id="{4DEA5378-1DA8-F39C-74FC-76D516942BEF}"/>
              </a:ext>
            </a:extLst>
          </p:cNvPr>
          <p:cNvSpPr txBox="1"/>
          <p:nvPr/>
        </p:nvSpPr>
        <p:spPr>
          <a:xfrm>
            <a:off x="6850789" y="323275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70" name="yt_shape_14870"/>
          <p:cNvSpPr txBox="1"/>
          <p:nvPr/>
        </p:nvSpPr>
        <p:spPr>
          <a:xfrm>
            <a:off x="540000" y="900000"/>
            <a:ext cx="333424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频率与概率</a:t>
            </a:r>
          </a:p>
        </p:txBody>
      </p:sp>
      <p:sp>
        <p:nvSpPr>
          <p:cNvPr id="14871" name="yt_shape_14871"/>
          <p:cNvSpPr txBox="1"/>
          <p:nvPr/>
        </p:nvSpPr>
        <p:spPr>
          <a:xfrm>
            <a:off x="540000" y="1396872"/>
            <a:ext cx="636071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郴州市中考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下列说法正确的是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872" name="yt_table_14872"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28487986"/>
              </p:ext>
            </p:extLst>
          </p:nvPr>
        </p:nvGraphicFramePr>
        <p:xfrm>
          <a:off x="540000" y="2028539"/>
          <a:ext cx="11111864" cy="1697484"/>
        </p:xfrm>
        <a:graphic>
          <a:graphicData uri="http://schemas.openxmlformats.org/drawingml/2006/table">
            <a:tbl>
              <a:tblPr/>
              <a:tblGrid>
                <a:gridCol w="11111864">
                  <a:extLst>
                    <a:ext uri="{9D8B030D-6E8A-4147-A177-3AD203B41FA5}">
                      <a16:colId xmlns:a16="http://schemas.microsoft.com/office/drawing/2014/main" val="1071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明天下雨的概率为</a:t>
                      </a:r>
                      <a:r>
                        <a:rPr lang="en-US" altLang="zh-CN" sz="2400" b="0" i="0" u="none">
                          <a:solidFill>
                            <a:srgbClr val="000000"/>
                          </a:solidFill>
                          <a:effectLst/>
                          <a:latin typeface="Times New Roman" pitchFamily="24"/>
                          <a:ea typeface="Times New Roman" pitchFamily="24"/>
                          <a:cs typeface="宋体" pitchFamily="24"/>
                        </a:rPr>
                        <a:t>80%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意味着明天有</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Times New Roman" pitchFamily="24"/>
                          <a:ea typeface="宋体" pitchFamily="24"/>
                          <a:cs typeface="宋体" pitchFamily="24"/>
                        </a:rPr>
                        <a:t>的时间下雨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经过有信号灯的十字路口时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可能遇到红灯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也可能遇到绿灯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某彩票中奖概率是</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表示买</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张这种彩票一定会有</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张中奖</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小明前几次的数学测试成绩都在</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分以上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这次数学测试成绩也一定在</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分以上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6"/>
                  </a:ext>
                </a:extLst>
              </a:tr>
            </a:tbl>
          </a:graphicData>
        </a:graphic>
      </p:graphicFrame>
      <p:pic>
        <p:nvPicPr>
          <p:cNvPr id="3" name="yt_shape_1683887769570">
            <a:extLst>
              <a:ext uri="{FF2B5EF4-FFF2-40B4-BE49-F238E27FC236}">
                <a16:creationId xmlns:a16="http://schemas.microsoft.com/office/drawing/2014/main" id="{D70E3F21-DEEC-CA4C-284F-2F1355423F8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BDB3D19E-236A-2776-6EA0-005C706631FC}"/>
              </a:ext>
            </a:extLst>
          </p:cNvPr>
          <p:cNvSpPr txBox="1"/>
          <p:nvPr/>
        </p:nvSpPr>
        <p:spPr>
          <a:xfrm>
            <a:off x="5936389" y="135006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74" name="yt_shape_14874"/>
          <p:cNvSpPr txBox="1"/>
          <p:nvPr/>
        </p:nvSpPr>
        <p:spPr>
          <a:xfrm>
            <a:off x="540119" y="900000"/>
            <a:ext cx="10812465"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鞍山市中考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一个不透明的口袋中装有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个红球和</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个黄球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这些球除颜色外都相同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某同学进行了如下试验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从袋中随机摸出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个球记下它的颜色后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放回摇匀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为一次摸球试验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根据记录在下表中的摸球试验数据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可以估计出</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20</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AlternateContent xmlns:mc="http://schemas.openxmlformats.org/markup-compatibility/2006" xmlns:a14="http://schemas.microsoft.com/office/drawing/2010/main">
        <mc:Choice Requires="a14">
          <p:graphicFrame>
            <p:nvGraphicFramePr>
              <p:cNvPr id="14875" name="yt_table_14875" title="H_139.82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11479202"/>
                  </p:ext>
                </p:extLst>
              </p:nvPr>
            </p:nvGraphicFramePr>
            <p:xfrm>
              <a:off x="540000" y="2972062"/>
              <a:ext cx="11111997" cy="1775779"/>
            </p:xfrm>
            <a:graphic>
              <a:graphicData uri="http://schemas.openxmlformats.org/drawingml/2006/table">
                <a:tbl>
                  <a:tblPr>
                    <a:tableStyleId>{5940675A-B579-460E-94D1-54222C63F5DA}</a:tableStyleId>
                  </a:tblPr>
                  <a:tblGrid>
                    <a:gridCol w="2778860">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1426">
                      <a:extLst>
                        <a:ext uri="{9D8B030D-6E8A-4147-A177-3AD203B41FA5}">
                          <a16:colId xmlns:a16="http://schemas.microsoft.com/office/drawing/2014/main" val="20002"/>
                        </a:ext>
                      </a:extLst>
                    </a:gridCol>
                    <a:gridCol w="1851426">
                      <a:extLst>
                        <a:ext uri="{9D8B030D-6E8A-4147-A177-3AD203B41FA5}">
                          <a16:colId xmlns:a16="http://schemas.microsoft.com/office/drawing/2014/main" val="20003"/>
                        </a:ext>
                      </a:extLst>
                    </a:gridCol>
                    <a:gridCol w="1851426">
                      <a:extLst>
                        <a:ext uri="{9D8B030D-6E8A-4147-A177-3AD203B41FA5}">
                          <a16:colId xmlns:a16="http://schemas.microsoft.com/office/drawing/2014/main" val="20004"/>
                        </a:ext>
                      </a:extLst>
                    </a:gridCol>
                    <a:gridCol w="926745">
                      <a:extLst>
                        <a:ext uri="{9D8B030D-6E8A-4147-A177-3AD203B41FA5}">
                          <a16:colId xmlns:a16="http://schemas.microsoft.com/office/drawing/2014/main" val="20005"/>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摸球的总次数</a:t>
                          </a: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摸出红球的次数</a:t>
                          </a: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摸出红球的频率</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𝑏</m:t>
                                  </m:r>
                                </m:num>
                                <m:den>
                                  <m:r>
                                    <a:rPr lang="en-US" altLang="zh-CN" sz="2400" b="0" i="1">
                                      <a:solidFill>
                                        <a:srgbClr val="010000"/>
                                      </a:solidFill>
                                      <a:effectLst/>
                                      <a:latin typeface="Cambria Math" panose="02040503050406030204" pitchFamily="12" charset="0"/>
                                      <a:ea typeface="Cambria Math" panose="02040503050406030204" pitchFamily="12" charset="0"/>
                                    </a:rPr>
                                    <m:t>𝑎</m:t>
                                  </m:r>
                                </m:den>
                              </m:f>
                            </m:oMath>
                          </a14:m>
                          <a:endParaRPr lang="zh-CN" altLang="zh-CN" sz="2400" b="0" i="0" u="none">
                            <a:solidFill>
                              <a:srgbClr val="000000"/>
                            </a:solidFill>
                            <a:effectLst/>
                            <a:latin typeface="Times New Roman" pitchFamily="24"/>
                            <a:ea typeface="宋体" pitchFamily="24"/>
                            <a:cs typeface="宋体" pitchFamily="24"/>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mc:Choice>
        <mc:Fallback xmlns:p14="http://schemas.microsoft.com/office/powerpoint/2010/main" xmlns:a16="http://schemas.microsoft.com/office/drawing/2014/main" xmlns="">
          <p:graphicFrame>
            <p:nvGraphicFramePr>
              <p:cNvPr id="14875" name="yt_table_14875" descr="{&quot;rangeId&quot;:7}" title="H_139.82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11479202"/>
                  </p:ext>
                </p:extLst>
              </p:nvPr>
            </p:nvGraphicFramePr>
            <p:xfrm>
              <a:off x="540000" y="2972062"/>
              <a:ext cx="11111997" cy="1775779"/>
            </p:xfrm>
            <a:graphic>
              <a:graphicData uri="http://schemas.openxmlformats.org/drawingml/2006/table">
                <a:tbl>
                  <a:tblPr>
                    <a:tableStyleId>{5940675A-B579-460E-94D1-54222C63F5DA}</a:tableStyleId>
                  </a:tblPr>
                  <a:tblGrid>
                    <a:gridCol w="2778860">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1426">
                      <a:extLst>
                        <a:ext uri="{9D8B030D-6E8A-4147-A177-3AD203B41FA5}">
                          <a16:colId xmlns:a16="http://schemas.microsoft.com/office/drawing/2014/main" val="20002"/>
                        </a:ext>
                      </a:extLst>
                    </a:gridCol>
                    <a:gridCol w="1851426">
                      <a:extLst>
                        <a:ext uri="{9D8B030D-6E8A-4147-A177-3AD203B41FA5}">
                          <a16:colId xmlns:a16="http://schemas.microsoft.com/office/drawing/2014/main" val="20003"/>
                        </a:ext>
                      </a:extLst>
                    </a:gridCol>
                    <a:gridCol w="1851426">
                      <a:extLst>
                        <a:ext uri="{9D8B030D-6E8A-4147-A177-3AD203B41FA5}">
                          <a16:colId xmlns:a16="http://schemas.microsoft.com/office/drawing/2014/main" val="20004"/>
                        </a:ext>
                      </a:extLst>
                    </a:gridCol>
                    <a:gridCol w="926745">
                      <a:extLst>
                        <a:ext uri="{9D8B030D-6E8A-4147-A177-3AD203B41FA5}">
                          <a16:colId xmlns:a16="http://schemas.microsoft.com/office/drawing/2014/main" val="20005"/>
                        </a:ext>
                      </a:extLst>
                    </a:gridCol>
                  </a:tblGrid>
                  <a:tr h="519494">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摸球的总次数</a:t>
                          </a: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19494">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摸出红球的次数</a:t>
                          </a: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736791">
                    <a:tc>
                      <a:txBody>
                        <a:bodyPr/>
                        <a:lstStyle/>
                        <a:p>
                          <a:endParaRPr lang="zh-CN"/>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blipFill>
                          <a:blip r:embed="rId2"/>
                          <a:stretch>
                            <a:fillRect l="-219" t="-142149" r="-300219" b="-4959"/>
                          </a:stretch>
                        </a:blipFill>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mc:Fallback>
      </mc:AlternateContent>
      <p:sp>
        <p:nvSpPr>
          <p:cNvPr id="2" name="文本框 1">
            <a:extLst>
              <a:ext uri="{FF2B5EF4-FFF2-40B4-BE49-F238E27FC236}">
                <a16:creationId xmlns:a16="http://schemas.microsoft.com/office/drawing/2014/main" id="{D9E568DA-8935-044F-425F-D33118882E59}"/>
              </a:ext>
            </a:extLst>
          </p:cNvPr>
          <p:cNvSpPr txBox="1"/>
          <p:nvPr/>
        </p:nvSpPr>
        <p:spPr>
          <a:xfrm>
            <a:off x="1059708" y="2279658"/>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77" name="yt_shape_14877"/>
          <p:cNvSpPr txBox="1"/>
          <p:nvPr/>
        </p:nvSpPr>
        <p:spPr>
          <a:xfrm>
            <a:off x="540000" y="900000"/>
            <a:ext cx="333424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概率的计算</a:t>
            </a:r>
          </a:p>
        </p:txBody>
      </p:sp>
      <p:sp>
        <p:nvSpPr>
          <p:cNvPr id="14878" name="yt_shape_14878"/>
          <p:cNvSpPr txBox="1"/>
          <p:nvPr/>
        </p:nvSpPr>
        <p:spPr>
          <a:xfrm>
            <a:off x="540119" y="1396872"/>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枣庄市中考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在践行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安全在我心中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你我一起行动</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主题手抄报评比活动中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共设置</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交通安全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消防安全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饮食安全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防疫安全</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四个主题内容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推荐两名学生参加评比</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若他们每人从以上四个主题内容中随机选取一个</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则两人恰好选中同一主题的概率是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879" name="yt_table_14879"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24975588"/>
                  </p:ext>
                </p:extLst>
              </p:nvPr>
            </p:nvGraphicFramePr>
            <p:xfrm>
              <a:off x="540000" y="3468934"/>
              <a:ext cx="7409816" cy="635953"/>
            </p:xfrm>
            <a:graphic>
              <a:graphicData uri="http://schemas.openxmlformats.org/drawingml/2006/table">
                <a:tbl>
                  <a:tblPr/>
                  <a:tblGrid>
                    <a:gridCol w="2094230">
                      <a:extLst>
                        <a:ext uri="{9D8B030D-6E8A-4147-A177-3AD203B41FA5}">
                          <a16:colId xmlns:a16="http://schemas.microsoft.com/office/drawing/2014/main" val="10717"/>
                        </a:ext>
                      </a:extLst>
                    </a:gridCol>
                    <a:gridCol w="2076768">
                      <a:extLst>
                        <a:ext uri="{9D8B030D-6E8A-4147-A177-3AD203B41FA5}">
                          <a16:colId xmlns:a16="http://schemas.microsoft.com/office/drawing/2014/main" val="10718"/>
                        </a:ext>
                      </a:extLst>
                    </a:gridCol>
                    <a:gridCol w="2076768">
                      <a:extLst>
                        <a:ext uri="{9D8B030D-6E8A-4147-A177-3AD203B41FA5}">
                          <a16:colId xmlns:a16="http://schemas.microsoft.com/office/drawing/2014/main" val="10719"/>
                        </a:ext>
                      </a:extLst>
                    </a:gridCol>
                    <a:gridCol w="1162050">
                      <a:extLst>
                        <a:ext uri="{9D8B030D-6E8A-4147-A177-3AD203B41FA5}">
                          <a16:colId xmlns:a16="http://schemas.microsoft.com/office/drawing/2014/main" val="1072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7"/>
                      </a:ext>
                    </a:extLst>
                  </a:tr>
                </a:tbl>
              </a:graphicData>
            </a:graphic>
          </p:graphicFrame>
        </mc:Choice>
        <mc:Fallback xmlns:p14="http://schemas.microsoft.com/office/powerpoint/2010/main" xmlns:a16="http://schemas.microsoft.com/office/drawing/2014/main" xmlns="">
          <p:graphicFrame>
            <p:nvGraphicFramePr>
              <p:cNvPr id="14879" name="yt_table_14879" descr="{&quot;rangeId&quot;:9,&quot;type&quot;:&quot;Option&quot;}"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24975588"/>
                  </p:ext>
                </p:extLst>
              </p:nvPr>
            </p:nvGraphicFramePr>
            <p:xfrm>
              <a:off x="540000" y="3468934"/>
              <a:ext cx="7409816" cy="635953"/>
            </p:xfrm>
            <a:graphic>
              <a:graphicData uri="http://schemas.openxmlformats.org/drawingml/2006/table">
                <a:tbl>
                  <a:tblPr/>
                  <a:tblGrid>
                    <a:gridCol w="2094230">
                      <a:extLst>
                        <a:ext uri="{9D8B030D-6E8A-4147-A177-3AD203B41FA5}">
                          <a16:colId xmlns:a16="http://schemas.microsoft.com/office/drawing/2014/main" val="10717"/>
                        </a:ext>
                      </a:extLst>
                    </a:gridCol>
                    <a:gridCol w="2076768">
                      <a:extLst>
                        <a:ext uri="{9D8B030D-6E8A-4147-A177-3AD203B41FA5}">
                          <a16:colId xmlns:a16="http://schemas.microsoft.com/office/drawing/2014/main" val="10718"/>
                        </a:ext>
                      </a:extLst>
                    </a:gridCol>
                    <a:gridCol w="2076768">
                      <a:extLst>
                        <a:ext uri="{9D8B030D-6E8A-4147-A177-3AD203B41FA5}">
                          <a16:colId xmlns:a16="http://schemas.microsoft.com/office/drawing/2014/main" val="10719"/>
                        </a:ext>
                      </a:extLst>
                    </a:gridCol>
                    <a:gridCol w="1162050">
                      <a:extLst>
                        <a:ext uri="{9D8B030D-6E8A-4147-A177-3AD203B41FA5}">
                          <a16:colId xmlns:a16="http://schemas.microsoft.com/office/drawing/2014/main" val="10720"/>
                        </a:ext>
                      </a:extLst>
                    </a:gridCol>
                  </a:tblGrid>
                  <a:tr h="63595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3779"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880" r="-15601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0880" r="-5601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37173" b="-16190"/>
                          </a:stretch>
                        </a:blipFill>
                      </a:tcPr>
                    </a:tc>
                    <a:extLst>
                      <a:ext uri="{0D108BD9-81ED-4DB2-BD59-A6C34878D82A}">
                        <a16:rowId xmlns:a16="http://schemas.microsoft.com/office/drawing/2014/main" val="10627"/>
                      </a:ext>
                    </a:extLst>
                  </a:tr>
                </a:tbl>
              </a:graphicData>
            </a:graphic>
          </p:graphicFrame>
        </mc:Fallback>
      </mc:AlternateContent>
      <p:pic>
        <p:nvPicPr>
          <p:cNvPr id="3" name="yt_shape_1683887769600">
            <a:extLst>
              <a:ext uri="{FF2B5EF4-FFF2-40B4-BE49-F238E27FC236}">
                <a16:creationId xmlns:a16="http://schemas.microsoft.com/office/drawing/2014/main" id="{D0140229-8E8C-93C9-06DD-6D3C9C1DAC9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35E78671-C8E3-AD90-8410-95519796430A}"/>
              </a:ext>
            </a:extLst>
          </p:cNvPr>
          <p:cNvSpPr txBox="1"/>
          <p:nvPr/>
        </p:nvSpPr>
        <p:spPr>
          <a:xfrm>
            <a:off x="3802908" y="277653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yt_shape_14880">
                <a:extLst>
                  <a:ext uri="{FF2B5EF4-FFF2-40B4-BE49-F238E27FC236}">
                    <a16:creationId xmlns:a16="http://schemas.microsoft.com/office/drawing/2014/main" id="{12A92B65-AE99-2F2E-1C76-916CA45CA3E0}"/>
                  </a:ext>
                </a:extLst>
              </p:cNvPr>
              <p:cNvSpPr txBox="1"/>
              <p:nvPr/>
            </p:nvSpPr>
            <p:spPr>
              <a:xfrm>
                <a:off x="537300" y="4279308"/>
                <a:ext cx="10956600" cy="1546642"/>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攀枝花市中考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盒子里装有除颜色外没有其他区别的</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个红球和</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个黑球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搅匀后从中取出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放回搅匀再取出第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则两次取出的球是</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红</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黑的概率为</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4" name="yt_shape_14880">
                <a:extLst>
                  <a:ext uri="{FF2B5EF4-FFF2-40B4-BE49-F238E27FC236}">
                    <a16:creationId xmlns:a16="http://schemas.microsoft.com/office/drawing/2014/main" id="{12A92B65-AE99-2F2E-1C76-916CA45CA3E0}"/>
                  </a:ext>
                </a:extLst>
              </p:cNvPr>
              <p:cNvSpPr txBox="1">
                <a:spLocks noRot="1" noChangeAspect="1" noMove="1" noResize="1" noEditPoints="1" noAdjustHandles="1" noChangeArrowheads="1" noChangeShapeType="1" noTextEdit="1"/>
              </p:cNvSpPr>
              <p:nvPr/>
            </p:nvSpPr>
            <p:spPr>
              <a:xfrm>
                <a:off x="537300" y="4279308"/>
                <a:ext cx="10956600" cy="1546642"/>
              </a:xfrm>
              <a:prstGeom prst="rect">
                <a:avLst/>
              </a:prstGeom>
              <a:blipFill>
                <a:blip r:embed="rId4"/>
                <a:stretch>
                  <a:fillRect l="-1669" t="-4724" b="-78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42F5C035-FE10-2AF7-5A9A-82910F146966}"/>
                  </a:ext>
                </a:extLst>
              </p:cNvPr>
              <p:cNvSpPr txBox="1"/>
              <p:nvPr/>
            </p:nvSpPr>
            <p:spPr>
              <a:xfrm>
                <a:off x="1057007" y="5071396"/>
                <a:ext cx="308674" cy="765061"/>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m:oMathPara>
                </a14:m>
                <a:endParaRPr lang="zh-CN" altLang="en-US" sz="2000">
                  <a:solidFill>
                    <a:srgbClr val="FF0000"/>
                  </a:solidFill>
                </a:endParaRPr>
              </a:p>
            </p:txBody>
          </p:sp>
        </mc:Choice>
        <mc:Fallback>
          <p:sp>
            <p:nvSpPr>
              <p:cNvPr id="5" name="文本框 4">
                <a:extLst>
                  <a:ext uri="{FF2B5EF4-FFF2-40B4-BE49-F238E27FC236}">
                    <a16:creationId xmlns:a16="http://schemas.microsoft.com/office/drawing/2014/main" id="{42F5C035-FE10-2AF7-5A9A-82910F146966}"/>
                  </a:ext>
                </a:extLst>
              </p:cNvPr>
              <p:cNvSpPr txBox="1">
                <a:spLocks noRot="1" noChangeAspect="1" noMove="1" noResize="1" noEditPoints="1" noAdjustHandles="1" noChangeArrowheads="1" noChangeShapeType="1" noTextEdit="1"/>
              </p:cNvSpPr>
              <p:nvPr/>
            </p:nvSpPr>
            <p:spPr>
              <a:xfrm>
                <a:off x="1057007" y="5071396"/>
                <a:ext cx="308674" cy="765061"/>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880" name="yt_shape_14880"/>
              <p:cNvSpPr txBox="1"/>
              <p:nvPr/>
            </p:nvSpPr>
            <p:spPr>
              <a:xfrm>
                <a:off x="540001" y="908720"/>
                <a:ext cx="10956600" cy="2510624"/>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宁夏自治区中考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七巧板是我国古代劳动人民的一项发明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被誉为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东方魔板</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它由五块等腰直角三角形</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一块正方形和一块平行四边形组成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某同学利用七巧板拼成的正方形做</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滚小球游戏</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小球可以在拼成的正方形上自由地滚动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并随机地停留在某块板上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那么小球最终停留在阴影区域上的概率是</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8</m:t>
                        </m:r>
                      </m:den>
                    </m:f>
                  </m:oMath>
                </a14:m>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4880" name="yt_shape_14880"/>
              <p:cNvSpPr txBox="1">
                <a:spLocks noRot="1" noChangeAspect="1" noMove="1" noResize="1" noEditPoints="1" noAdjustHandles="1" noChangeArrowheads="1" noChangeShapeType="1" noTextEdit="1"/>
              </p:cNvSpPr>
              <p:nvPr/>
            </p:nvSpPr>
            <p:spPr>
              <a:xfrm>
                <a:off x="540001" y="908720"/>
                <a:ext cx="10956600" cy="2510624"/>
              </a:xfrm>
              <a:prstGeom prst="rect">
                <a:avLst/>
              </a:prstGeom>
              <a:blipFill>
                <a:blip r:embed="rId2"/>
                <a:stretch>
                  <a:fillRect l="-1725" t="-2670" b="-46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AA36F3E0-00C9-8153-6EC9-5F761441E172}"/>
                  </a:ext>
                </a:extLst>
              </p:cNvPr>
              <p:cNvSpPr txBox="1"/>
              <p:nvPr/>
            </p:nvSpPr>
            <p:spPr>
              <a:xfrm>
                <a:off x="1343472" y="2708920"/>
                <a:ext cx="308674" cy="678003"/>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8</m:t>
                          </m:r>
                        </m:den>
                      </m:f>
                    </m:oMath>
                  </m:oMathPara>
                </a14:m>
                <a:endParaRPr lang="zh-CN" altLang="en-US" sz="2000">
                  <a:solidFill>
                    <a:srgbClr val="FF0000"/>
                  </a:solidFill>
                </a:endParaRPr>
              </a:p>
            </p:txBody>
          </p:sp>
        </mc:Choice>
        <mc:Fallback>
          <p:sp>
            <p:nvSpPr>
              <p:cNvPr id="3" name="文本框 2">
                <a:extLst>
                  <a:ext uri="{FF2B5EF4-FFF2-40B4-BE49-F238E27FC236}">
                    <a16:creationId xmlns:a16="http://schemas.microsoft.com/office/drawing/2014/main" id="{AA36F3E0-00C9-8153-6EC9-5F761441E172}"/>
                  </a:ext>
                </a:extLst>
              </p:cNvPr>
              <p:cNvSpPr txBox="1">
                <a:spLocks noRot="1" noChangeAspect="1" noMove="1" noResize="1" noEditPoints="1" noAdjustHandles="1" noChangeArrowheads="1" noChangeShapeType="1" noTextEdit="1"/>
              </p:cNvSpPr>
              <p:nvPr/>
            </p:nvSpPr>
            <p:spPr>
              <a:xfrm>
                <a:off x="1343472" y="2708920"/>
                <a:ext cx="308674" cy="678003"/>
              </a:xfrm>
              <a:prstGeom prst="rect">
                <a:avLst/>
              </a:prstGeom>
              <a:blipFill>
                <a:blip r:embed="rId3"/>
                <a:stretch>
                  <a:fillRect/>
                </a:stretch>
              </a:blipFill>
            </p:spPr>
            <p:txBody>
              <a:bodyPr/>
              <a:lstStyle/>
              <a:p>
                <a:r>
                  <a:rPr lang="zh-CN" altLang="en-US">
                    <a:noFill/>
                  </a:rPr>
                  <a:t> </a:t>
                </a:r>
              </a:p>
            </p:txBody>
          </p:sp>
        </mc:Fallback>
      </mc:AlternateContent>
      <p:grpSp>
        <p:nvGrpSpPr>
          <p:cNvPr id="4" name="yt_shape_14884" title="H_157.3115">
            <a:extLst>
              <a:ext uri="{FF2B5EF4-FFF2-40B4-BE49-F238E27FC236}">
                <a16:creationId xmlns:a16="http://schemas.microsoft.com/office/drawing/2014/main" id="{71AACBF3-8D7F-64B3-1058-724E1B04E8C9}"/>
              </a:ext>
            </a:extLst>
          </p:cNvPr>
          <p:cNvGrpSpPr/>
          <p:nvPr/>
        </p:nvGrpSpPr>
        <p:grpSpPr>
          <a:xfrm>
            <a:off x="5213280" y="3501008"/>
            <a:ext cx="1610042" cy="1997856"/>
            <a:chOff x="0" y="0"/>
            <a:chExt cx="1610042" cy="1997856"/>
          </a:xfrm>
        </p:grpSpPr>
        <p:pic>
          <p:nvPicPr>
            <p:cNvPr id="5" name="yt_image_14884">
              <a:extLst>
                <a:ext uri="{FF2B5EF4-FFF2-40B4-BE49-F238E27FC236}">
                  <a16:creationId xmlns:a16="http://schemas.microsoft.com/office/drawing/2014/main" id="{9CA9B1E1-5D79-0233-D905-6D7A02F65658}"/>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610042" cy="1601856"/>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4886">
              <a:extLst>
                <a:ext uri="{FF2B5EF4-FFF2-40B4-BE49-F238E27FC236}">
                  <a16:creationId xmlns:a16="http://schemas.microsoft.com/office/drawing/2014/main" id="{4766C92B-DBBC-BD3A-2DB7-AB4C8E231817}"/>
                </a:ext>
              </a:extLst>
            </p:cNvPr>
            <p:cNvSpPr txBox="1"/>
            <p:nvPr/>
          </p:nvSpPr>
          <p:spPr>
            <a:xfrm>
              <a:off x="271740" y="163785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88" name="yt_shape_14888"/>
          <p:cNvSpPr txBox="1"/>
          <p:nvPr/>
        </p:nvSpPr>
        <p:spPr>
          <a:xfrm>
            <a:off x="540119" y="900000"/>
            <a:ext cx="11111999" cy="137229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周口十六中月考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一个均匀的转盘被平均分成</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等份</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分别标有</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傲</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国</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个汉字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转动转盘</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当转盘停止后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指针指向的汉字即为转出的汉字</a:t>
            </a:r>
            <a:r>
              <a:rPr lang="en-US" altLang="zh-CN" sz="2400" b="0" i="0" u="none">
                <a:solidFill>
                  <a:srgbClr val="000000"/>
                </a:solidFill>
                <a:effectLst/>
                <a:latin typeface="宋体" pitchFamily="24"/>
                <a:ea typeface="宋体" pitchFamily="24"/>
                <a:cs typeface="宋体" pitchFamily="24"/>
              </a:rPr>
              <a:t>.</a:t>
            </a:r>
          </a:p>
        </p:txBody>
      </p:sp>
      <p:sp>
        <p:nvSpPr>
          <p:cNvPr id="14892" name="yt_shape_14892"/>
          <p:cNvSpPr txBox="1"/>
          <p:nvPr/>
        </p:nvSpPr>
        <p:spPr>
          <a:xfrm>
            <a:off x="540000" y="468821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889" name="yt_shape_14889" title="H_170.2715">
            <a:extLst>
              <a:ext uri="{FF2B5EF4-FFF2-40B4-BE49-F238E27FC236}">
                <a16:creationId xmlns:a16="http://schemas.microsoft.com/office/drawing/2014/main" id="{249740F1-2B05-4C5A-B423-6F681AEFABC2}"/>
              </a:ext>
            </a:extLst>
          </p:cNvPr>
          <p:cNvGrpSpPr/>
          <p:nvPr/>
        </p:nvGrpSpPr>
        <p:grpSpPr>
          <a:xfrm>
            <a:off x="5212775" y="2475451"/>
            <a:ext cx="1766448" cy="2162448"/>
            <a:chOff x="0" y="0"/>
            <a:chExt cx="1766448" cy="2162448"/>
          </a:xfrm>
        </p:grpSpPr>
        <p:pic>
          <p:nvPicPr>
            <p:cNvPr id="2" name="yt_image_1488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766448" cy="1766448"/>
            </a:xfrm>
            <a:prstGeom prst="rect">
              <a:avLst/>
            </a:prstGeom>
            <a:noFill/>
            <a:extLst>
              <a:ext uri="{909E8E84-426E-40DD-AFC4-6F175D3DCCD1}">
                <a14:hiddenFill xmlns:a14="http://schemas.microsoft.com/office/drawing/2010/main">
                  <a:solidFill>
                    <a:srgbClr val="FFFFFF"/>
                  </a:solidFill>
                </a14:hiddenFill>
              </a:ext>
            </a:extLst>
          </p:spPr>
        </p:pic>
        <p:sp>
          <p:nvSpPr>
            <p:cNvPr id="14891" name="yt_shape_14891"/>
            <p:cNvSpPr txBox="1"/>
            <p:nvPr/>
          </p:nvSpPr>
          <p:spPr>
            <a:xfrm>
              <a:off x="349943" y="180244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xmlns:a14="http://schemas.microsoft.com/office/drawing/2010/main">
        <mc:Choice Requires="a14">
          <p:sp>
            <p:nvSpPr>
              <p:cNvPr id="14893" name="yt_shape_14893"/>
              <p:cNvSpPr txBox="1"/>
              <p:nvPr/>
            </p:nvSpPr>
            <p:spPr>
              <a:xfrm>
                <a:off x="540119" y="5061650"/>
                <a:ext cx="11111999" cy="1264385"/>
              </a:xfrm>
              <a:prstGeom prst="rect">
                <a:avLst/>
              </a:prstGeom>
            </p:spPr>
            <p:txBody>
              <a:bodyPr vert="horz" wrap="square" lIns="0" tIns="0" rIns="0" bIns="0" rtlCol="0">
                <a:spAutoFit/>
              </a:bodyPr>
              <a:lstStyle/>
              <a:p>
                <a:pPr algn="l" eaLnBrk="1" fontAlgn="b"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转动转盘</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当转盘停止时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指针指向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的概率是</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4</m:t>
                        </m:r>
                      </m:den>
                    </m:f>
                  </m:oMath>
                </a14:m>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指针指向汉字的笔画数是偶数的概率是</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mc:Choice>
        <mc:Fallback xmlns:a16="http://schemas.microsoft.com/office/drawing/2014/main" xmlns="">
          <p:sp>
            <p:nvSpPr>
              <p:cNvPr id="14893" name="yt_shape_14893" descr="{&quot;rangeId&quot;:18,&quot;mathAnswerShape&quot;:1}"/>
              <p:cNvSpPr txBox="1">
                <a:spLocks noRot="1" noChangeAspect="1" noMove="1" noResize="1" noEditPoints="1" noAdjustHandles="1" noChangeArrowheads="1" noChangeShapeType="1" noTextEdit="1"/>
              </p:cNvSpPr>
              <p:nvPr/>
            </p:nvSpPr>
            <p:spPr>
              <a:xfrm>
                <a:off x="540119" y="5061650"/>
                <a:ext cx="11111999" cy="1264385"/>
              </a:xfrm>
              <a:prstGeom prst="rect">
                <a:avLst/>
              </a:prstGeom>
              <a:blipFill>
                <a:blip r:embed="rId3"/>
                <a:stretch>
                  <a:fillRect l="-1701" r="-220" b="-1009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01DAAB1E-6D1C-5E85-C322-17A2682B56A2}"/>
                  </a:ext>
                </a:extLst>
              </p:cNvPr>
              <p:cNvSpPr txBox="1"/>
              <p:nvPr/>
            </p:nvSpPr>
            <p:spPr>
              <a:xfrm>
                <a:off x="8544272" y="4896187"/>
                <a:ext cx="308674" cy="765061"/>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4</m:t>
                          </m:r>
                        </m:den>
                      </m:f>
                    </m:oMath>
                  </m:oMathPara>
                </a14:m>
                <a:endParaRPr lang="zh-CN" altLang="en-US" sz="2000">
                  <a:solidFill>
                    <a:srgbClr val="FF0000"/>
                  </a:solidFill>
                </a:endParaRPr>
              </a:p>
            </p:txBody>
          </p:sp>
        </mc:Choice>
        <mc:Fallback>
          <p:sp>
            <p:nvSpPr>
              <p:cNvPr id="3" name="文本框 2">
                <a:extLst>
                  <a:ext uri="{FF2B5EF4-FFF2-40B4-BE49-F238E27FC236}">
                    <a16:creationId xmlns:a16="http://schemas.microsoft.com/office/drawing/2014/main" id="{01DAAB1E-6D1C-5E85-C322-17A2682B56A2}"/>
                  </a:ext>
                </a:extLst>
              </p:cNvPr>
              <p:cNvSpPr txBox="1">
                <a:spLocks noRot="1" noChangeAspect="1" noMove="1" noResize="1" noEditPoints="1" noAdjustHandles="1" noChangeArrowheads="1" noChangeShapeType="1" noTextEdit="1"/>
              </p:cNvSpPr>
              <p:nvPr/>
            </p:nvSpPr>
            <p:spPr>
              <a:xfrm>
                <a:off x="8544272" y="4896187"/>
                <a:ext cx="308674" cy="765061"/>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A3C518FA-491D-2170-09BD-8025C408EF00}"/>
                  </a:ext>
                </a:extLst>
              </p:cNvPr>
              <p:cNvSpPr txBox="1"/>
              <p:nvPr/>
            </p:nvSpPr>
            <p:spPr>
              <a:xfrm>
                <a:off x="3802908" y="5605343"/>
                <a:ext cx="308674" cy="674320"/>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m:oMathPara>
                </a14:m>
                <a:endParaRPr lang="zh-CN" altLang="en-US" sz="2000">
                  <a:solidFill>
                    <a:srgbClr val="FF0000"/>
                  </a:solidFill>
                </a:endParaRPr>
              </a:p>
            </p:txBody>
          </p:sp>
        </mc:Choice>
        <mc:Fallback>
          <p:sp>
            <p:nvSpPr>
              <p:cNvPr id="4" name="文本框 3">
                <a:extLst>
                  <a:ext uri="{FF2B5EF4-FFF2-40B4-BE49-F238E27FC236}">
                    <a16:creationId xmlns:a16="http://schemas.microsoft.com/office/drawing/2014/main" id="{A3C518FA-491D-2170-09BD-8025C408EF00}"/>
                  </a:ext>
                </a:extLst>
              </p:cNvPr>
              <p:cNvSpPr txBox="1">
                <a:spLocks noRot="1" noChangeAspect="1" noMove="1" noResize="1" noEditPoints="1" noAdjustHandles="1" noChangeArrowheads="1" noChangeShapeType="1" noTextEdit="1"/>
              </p:cNvSpPr>
              <p:nvPr/>
            </p:nvSpPr>
            <p:spPr>
              <a:xfrm>
                <a:off x="3802908" y="5605343"/>
                <a:ext cx="308674" cy="674320"/>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95" name="yt_shape_14895"/>
          <p:cNvSpPr txBox="1"/>
          <p:nvPr/>
        </p:nvSpPr>
        <p:spPr>
          <a:xfrm>
            <a:off x="540119" y="900000"/>
            <a:ext cx="11111999" cy="8921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小明和小华利用该转盘做游戏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当转出的汉字笔画不小于</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画时小明获胜</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否则小华获胜</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请你判断这个游戏是否公平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并说明理由</a:t>
            </a:r>
            <a:r>
              <a:rPr lang="en-US" altLang="zh-CN" sz="2400" b="0" i="0" u="none">
                <a:solidFill>
                  <a:srgbClr val="000000"/>
                </a:solidFill>
                <a:effectLst/>
                <a:latin typeface="宋体" pitchFamily="24"/>
                <a:ea typeface="宋体" pitchFamily="24"/>
                <a:cs typeface="宋体" pitchFamily="24"/>
              </a:rPr>
              <a:t>.</a:t>
            </a:r>
          </a:p>
        </p:txBody>
      </p:sp>
      <p:sp>
        <p:nvSpPr>
          <p:cNvPr id="14896" name="yt_shape_14896"/>
          <p:cNvSpPr txBox="1"/>
          <p:nvPr/>
        </p:nvSpPr>
        <p:spPr>
          <a:xfrm>
            <a:off x="540000" y="1842955"/>
            <a:ext cx="3693319"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游戏公平</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理由如下</a:t>
            </a:r>
            <a:r>
              <a:rPr lang="zh-CN" altLang="zh-CN" sz="2400" b="0" i="0" u="none">
                <a:solidFill>
                  <a:srgbClr val="FF0000"/>
                </a:solidFill>
                <a:effectLst/>
                <a:latin typeface="宋体" pitchFamily="24"/>
                <a:ea typeface="宋体" pitchFamily="24"/>
                <a:cs typeface="宋体" pitchFamily="24"/>
              </a:rPr>
              <a:t>：</a:t>
            </a:r>
          </a:p>
        </p:txBody>
      </p:sp>
      <p:sp>
        <p:nvSpPr>
          <p:cNvPr id="14897" name="yt_shape_14897"/>
          <p:cNvSpPr txBox="1"/>
          <p:nvPr/>
        </p:nvSpPr>
        <p:spPr>
          <a:xfrm>
            <a:off x="540000" y="2305779"/>
            <a:ext cx="677108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个汉字中笔画不小于</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画的有</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骄</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傲</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是</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国</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4898" name="yt_shape_14898"/>
              <p:cNvSpPr txBox="1"/>
              <p:nvPr/>
            </p:nvSpPr>
            <p:spPr>
              <a:xfrm>
                <a:off x="540000" y="2785082"/>
                <a:ext cx="6463308" cy="2732799"/>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个汉字中笔画小于</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画的有</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我</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我</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人</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所以小明获胜的概率为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4</m:t>
                        </m:r>
                      </m:num>
                      <m:den>
                        <m:r>
                          <a:rPr lang="en-US" altLang="zh-CN" sz="2400" b="0" i="0">
                            <a:solidFill>
                              <a:srgbClr val="FF0000"/>
                            </a:solidFill>
                            <a:effectLst/>
                            <a:latin typeface="Cambria Math" panose="02040503050406030204" pitchFamily="12" charset="0"/>
                            <a:ea typeface="Cambria Math" panose="02040503050406030204" pitchFamily="12" charset="0"/>
                          </a:rPr>
                          <m:t>8</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小华获胜的概率为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4</m:t>
                        </m:r>
                      </m:num>
                      <m:den>
                        <m:r>
                          <a:rPr lang="en-US" altLang="zh-CN" sz="2400" b="0" i="0">
                            <a:solidFill>
                              <a:srgbClr val="FF0000"/>
                            </a:solidFill>
                            <a:effectLst/>
                            <a:latin typeface="Cambria Math" panose="02040503050406030204" pitchFamily="12" charset="0"/>
                            <a:ea typeface="Cambria Math" panose="02040503050406030204" pitchFamily="12" charset="0"/>
                          </a:rPr>
                          <m:t>8</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小明获胜</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小华获胜</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该游戏公平</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14898" name="yt_shape_14898" descr="{&quot;rangeId&quot;:19,&quot;color&quot;:&quot;R&quot;,&quot;mathAnswerShape&quot;:1}"/>
              <p:cNvSpPr txBox="1">
                <a:spLocks noRot="1" noChangeAspect="1" noMove="1" noResize="1" noEditPoints="1" noAdjustHandles="1" noChangeArrowheads="1" noChangeShapeType="1" noTextEdit="1"/>
              </p:cNvSpPr>
              <p:nvPr/>
            </p:nvSpPr>
            <p:spPr>
              <a:xfrm>
                <a:off x="540000" y="2785082"/>
                <a:ext cx="6463308" cy="2732799"/>
              </a:xfrm>
              <a:prstGeom prst="rect">
                <a:avLst/>
              </a:prstGeom>
              <a:blipFill>
                <a:blip r:embed="rId2"/>
                <a:stretch>
                  <a:fillRect l="-2925" t="-2009" r="-1887" b="-5804"/>
                </a:stretch>
              </a:blipFill>
            </p:spPr>
            <p:txBody>
              <a:bodyPr/>
              <a:lstStyle/>
              <a:p>
                <a:r>
                  <a:rPr lang="zh-CN" altLang="en-US">
                    <a:noFill/>
                  </a:rPr>
                  <a:t> </a:t>
                </a:r>
              </a:p>
            </p:txBody>
          </p:sp>
        </mc:Fallback>
      </mc:AlternateContent>
      <p:grpSp>
        <p:nvGrpSpPr>
          <p:cNvPr id="2" name="yt_shape_14889" title="H_170.2715">
            <a:extLst>
              <a:ext uri="{FF2B5EF4-FFF2-40B4-BE49-F238E27FC236}">
                <a16:creationId xmlns:a16="http://schemas.microsoft.com/office/drawing/2014/main" id="{1FF03E53-9DA0-395D-E921-4D9F47E4FB8C}"/>
              </a:ext>
            </a:extLst>
          </p:cNvPr>
          <p:cNvGrpSpPr/>
          <p:nvPr/>
        </p:nvGrpSpPr>
        <p:grpSpPr>
          <a:xfrm>
            <a:off x="9696400" y="2254991"/>
            <a:ext cx="1766448" cy="2162448"/>
            <a:chOff x="0" y="0"/>
            <a:chExt cx="1766448" cy="2162448"/>
          </a:xfrm>
        </p:grpSpPr>
        <p:pic>
          <p:nvPicPr>
            <p:cNvPr id="3" name="yt_image_14889">
              <a:extLst>
                <a:ext uri="{FF2B5EF4-FFF2-40B4-BE49-F238E27FC236}">
                  <a16:creationId xmlns:a16="http://schemas.microsoft.com/office/drawing/2014/main" id="{B87C5C4E-75EB-CA28-5CC2-C939142CAFEF}"/>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766448" cy="1766448"/>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4891">
              <a:extLst>
                <a:ext uri="{FF2B5EF4-FFF2-40B4-BE49-F238E27FC236}">
                  <a16:creationId xmlns:a16="http://schemas.microsoft.com/office/drawing/2014/main" id="{A5F48917-7574-C1BC-4547-35EE490CFC72}"/>
                </a:ext>
              </a:extLst>
            </p:cNvPr>
            <p:cNvSpPr txBox="1"/>
            <p:nvPr/>
          </p:nvSpPr>
          <p:spPr>
            <a:xfrm>
              <a:off x="349943" y="180244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96">
                                            <p:txEl>
                                              <p:pRg st="0" end="0"/>
                                            </p:txEl>
                                          </p:spTgt>
                                        </p:tgtEl>
                                        <p:attrNameLst>
                                          <p:attrName>style.visibility</p:attrName>
                                        </p:attrNameLst>
                                      </p:cBhvr>
                                      <p:to>
                                        <p:strVal val="visible"/>
                                      </p:to>
                                    </p:set>
                                    <p:animEffect transition="in" filter="blinds(horizontal)">
                                      <p:cBhvr>
                                        <p:cTn id="7" dur="500"/>
                                        <p:tgtEl>
                                          <p:spTgt spid="1489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897">
                                            <p:txEl>
                                              <p:pRg st="0" end="0"/>
                                            </p:txEl>
                                          </p:spTgt>
                                        </p:tgtEl>
                                        <p:attrNameLst>
                                          <p:attrName>style.visibility</p:attrName>
                                        </p:attrNameLst>
                                      </p:cBhvr>
                                      <p:to>
                                        <p:strVal val="visible"/>
                                      </p:to>
                                    </p:set>
                                    <p:animEffect transition="in" filter="blinds(horizontal)">
                                      <p:cBhvr>
                                        <p:cTn id="10" dur="500"/>
                                        <p:tgtEl>
                                          <p:spTgt spid="14897">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898">
                                            <p:txEl>
                                              <p:pRg st="0" end="0"/>
                                            </p:txEl>
                                          </p:spTgt>
                                        </p:tgtEl>
                                        <p:attrNameLst>
                                          <p:attrName>style.visibility</p:attrName>
                                        </p:attrNameLst>
                                      </p:cBhvr>
                                      <p:to>
                                        <p:strVal val="visible"/>
                                      </p:to>
                                    </p:set>
                                    <p:animEffect transition="in" filter="blinds(horizontal)">
                                      <p:cBhvr>
                                        <p:cTn id="13" dur="500"/>
                                        <p:tgtEl>
                                          <p:spTgt spid="14898">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898">
                                            <p:txEl>
                                              <p:pRg st="1" end="1"/>
                                            </p:txEl>
                                          </p:spTgt>
                                        </p:tgtEl>
                                        <p:attrNameLst>
                                          <p:attrName>style.visibility</p:attrName>
                                        </p:attrNameLst>
                                      </p:cBhvr>
                                      <p:to>
                                        <p:strVal val="visible"/>
                                      </p:to>
                                    </p:set>
                                    <p:animEffect transition="in" filter="blinds(horizontal)">
                                      <p:cBhvr>
                                        <p:cTn id="16" dur="500"/>
                                        <p:tgtEl>
                                          <p:spTgt spid="14898">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898">
                                            <p:txEl>
                                              <p:pRg st="2" end="2"/>
                                            </p:txEl>
                                          </p:spTgt>
                                        </p:tgtEl>
                                        <p:attrNameLst>
                                          <p:attrName>style.visibility</p:attrName>
                                        </p:attrNameLst>
                                      </p:cBhvr>
                                      <p:to>
                                        <p:strVal val="visible"/>
                                      </p:to>
                                    </p:set>
                                    <p:animEffect transition="in" filter="blinds(horizontal)">
                                      <p:cBhvr>
                                        <p:cTn id="19" dur="500"/>
                                        <p:tgtEl>
                                          <p:spTgt spid="14898">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898">
                                            <p:txEl>
                                              <p:pRg st="3" end="3"/>
                                            </p:txEl>
                                          </p:spTgt>
                                        </p:tgtEl>
                                        <p:attrNameLst>
                                          <p:attrName>style.visibility</p:attrName>
                                        </p:attrNameLst>
                                      </p:cBhvr>
                                      <p:to>
                                        <p:strVal val="visible"/>
                                      </p:to>
                                    </p:set>
                                    <p:animEffect transition="in" filter="blinds(horizontal)">
                                      <p:cBhvr>
                                        <p:cTn id="22" dur="500"/>
                                        <p:tgtEl>
                                          <p:spTgt spid="14898">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898">
                                            <p:txEl>
                                              <p:pRg st="4" end="4"/>
                                            </p:txEl>
                                          </p:spTgt>
                                        </p:tgtEl>
                                        <p:attrNameLst>
                                          <p:attrName>style.visibility</p:attrName>
                                        </p:attrNameLst>
                                      </p:cBhvr>
                                      <p:to>
                                        <p:strVal val="visible"/>
                                      </p:to>
                                    </p:set>
                                    <p:animEffect transition="in" filter="blinds(horizontal)">
                                      <p:cBhvr>
                                        <p:cTn id="25" dur="500"/>
                                        <p:tgtEl>
                                          <p:spTgt spid="1489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96" grpId="0" build="allAtOnce"/>
      <p:bldP spid="14897" grpId="0" build="allAtOnce"/>
      <p:bldP spid="1489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00" name="yt_shape_14900"/>
          <p:cNvSpPr txBox="1"/>
          <p:nvPr/>
        </p:nvSpPr>
        <p:spPr>
          <a:xfrm>
            <a:off x="540000" y="900000"/>
            <a:ext cx="2551981"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19900">
                <a:noFill/>
                <a:effectLst/>
                <a:latin typeface="NEU-BZ-S92" pitchFamily="38"/>
                <a:ea typeface="宋体" pitchFamily="38"/>
                <a:cs typeface="宋体" pitchFamily="38"/>
                <a:sym typeface="Finished"/>
              </a:rPr>
              <a:t>⁠</a:t>
            </a:r>
            <a:endParaRPr lang="zh-CN" altLang="zh-CN" sz="3850" b="0" i="0" u="none" spc="199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62816c64-607d-499d-b3fe-9f772ecff0c0.png&quot;}"/>
            </a:endParaRPr>
          </a:p>
        </p:txBody>
      </p:sp>
      <p:sp>
        <p:nvSpPr>
          <p:cNvPr id="14901" name="yt_shape_14901"/>
          <p:cNvSpPr txBox="1"/>
          <p:nvPr/>
        </p:nvSpPr>
        <p:spPr>
          <a:xfrm>
            <a:off x="540119" y="165271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武汉市中考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班长邀请</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四位同学参加圆桌会议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班长坐在</a:t>
            </a:r>
            <a:r>
              <a:rPr lang="en-US" altLang="zh-CN" sz="2400" b="0" i="0" u="none">
                <a:solidFill>
                  <a:srgbClr val="000000"/>
                </a:solidFill>
                <a:effectLst/>
                <a:latin typeface="宋体" pitchFamily="24"/>
                <a:ea typeface="宋体" pitchFamily="24"/>
                <a:cs typeface="宋体" pitchFamily="24"/>
              </a:rPr>
              <a:t>⑤</a:t>
            </a:r>
            <a:r>
              <a:rPr lang="zh-CN" altLang="zh-CN" sz="2400" b="0" i="0" u="none">
                <a:solidFill>
                  <a:srgbClr val="000000"/>
                </a:solidFill>
                <a:effectLst/>
                <a:latin typeface="Times New Roman" pitchFamily="24"/>
                <a:ea typeface="宋体" pitchFamily="24"/>
                <a:cs typeface="宋体" pitchFamily="24"/>
              </a:rPr>
              <a:t>号座位</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四位同学随机坐在</a:t>
            </a:r>
            <a:r>
              <a:rPr lang="en-US" altLang="zh-CN" sz="2400" b="0" i="0" u="none">
                <a:solidFill>
                  <a:srgbClr val="000000"/>
                </a:solidFill>
                <a:effectLst/>
                <a:latin typeface="宋体" pitchFamily="24"/>
                <a:ea typeface="宋体" pitchFamily="24"/>
                <a:cs typeface="宋体" pitchFamily="24"/>
              </a:rPr>
              <a:t>①②③④</a:t>
            </a:r>
            <a:r>
              <a:rPr lang="zh-CN" altLang="zh-CN" sz="2400" b="0" i="0" u="none">
                <a:solidFill>
                  <a:srgbClr val="000000"/>
                </a:solidFill>
                <a:effectLst/>
                <a:latin typeface="Times New Roman" pitchFamily="24"/>
                <a:ea typeface="宋体" pitchFamily="24"/>
                <a:cs typeface="宋体" pitchFamily="24"/>
              </a:rPr>
              <a:t>四个座位</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两位同学座位相邻的概率是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4905" name="yt_table_14905_skip"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2601582"/>
                  </p:ext>
                </p:extLst>
              </p:nvPr>
            </p:nvGraphicFramePr>
            <p:xfrm>
              <a:off x="603500" y="5322047"/>
              <a:ext cx="7409816" cy="635953"/>
            </p:xfrm>
            <a:graphic>
              <a:graphicData uri="http://schemas.openxmlformats.org/drawingml/2006/table">
                <a:tbl>
                  <a:tblPr/>
                  <a:tblGrid>
                    <a:gridCol w="2094230">
                      <a:extLst>
                        <a:ext uri="{9D8B030D-6E8A-4147-A177-3AD203B41FA5}">
                          <a16:colId xmlns:a16="http://schemas.microsoft.com/office/drawing/2014/main" val="10721"/>
                        </a:ext>
                      </a:extLst>
                    </a:gridCol>
                    <a:gridCol w="2076768">
                      <a:extLst>
                        <a:ext uri="{9D8B030D-6E8A-4147-A177-3AD203B41FA5}">
                          <a16:colId xmlns:a16="http://schemas.microsoft.com/office/drawing/2014/main" val="10722"/>
                        </a:ext>
                      </a:extLst>
                    </a:gridCol>
                    <a:gridCol w="2076768">
                      <a:extLst>
                        <a:ext uri="{9D8B030D-6E8A-4147-A177-3AD203B41FA5}">
                          <a16:colId xmlns:a16="http://schemas.microsoft.com/office/drawing/2014/main" val="10723"/>
                        </a:ext>
                      </a:extLst>
                    </a:gridCol>
                    <a:gridCol w="1162050">
                      <a:extLst>
                        <a:ext uri="{9D8B030D-6E8A-4147-A177-3AD203B41FA5}">
                          <a16:colId xmlns:a16="http://schemas.microsoft.com/office/drawing/2014/main" val="1072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8"/>
                      </a:ext>
                    </a:extLst>
                  </a:tr>
                </a:tbl>
              </a:graphicData>
            </a:graphic>
          </p:graphicFrame>
        </mc:Choice>
        <mc:Fallback>
          <p:graphicFrame>
            <p:nvGraphicFramePr>
              <p:cNvPr id="14905" name="yt_table_14905_skip"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2601582"/>
                  </p:ext>
                </p:extLst>
              </p:nvPr>
            </p:nvGraphicFramePr>
            <p:xfrm>
              <a:off x="603500" y="5322047"/>
              <a:ext cx="7409816" cy="635953"/>
            </p:xfrm>
            <a:graphic>
              <a:graphicData uri="http://schemas.openxmlformats.org/drawingml/2006/table">
                <a:tbl>
                  <a:tblPr/>
                  <a:tblGrid>
                    <a:gridCol w="2094230">
                      <a:extLst>
                        <a:ext uri="{9D8B030D-6E8A-4147-A177-3AD203B41FA5}">
                          <a16:colId xmlns:a16="http://schemas.microsoft.com/office/drawing/2014/main" val="10721"/>
                        </a:ext>
                      </a:extLst>
                    </a:gridCol>
                    <a:gridCol w="2076768">
                      <a:extLst>
                        <a:ext uri="{9D8B030D-6E8A-4147-A177-3AD203B41FA5}">
                          <a16:colId xmlns:a16="http://schemas.microsoft.com/office/drawing/2014/main" val="10722"/>
                        </a:ext>
                      </a:extLst>
                    </a:gridCol>
                    <a:gridCol w="2076768">
                      <a:extLst>
                        <a:ext uri="{9D8B030D-6E8A-4147-A177-3AD203B41FA5}">
                          <a16:colId xmlns:a16="http://schemas.microsoft.com/office/drawing/2014/main" val="10723"/>
                        </a:ext>
                      </a:extLst>
                    </a:gridCol>
                    <a:gridCol w="1162050">
                      <a:extLst>
                        <a:ext uri="{9D8B030D-6E8A-4147-A177-3AD203B41FA5}">
                          <a16:colId xmlns:a16="http://schemas.microsoft.com/office/drawing/2014/main" val="10724"/>
                        </a:ext>
                      </a:extLst>
                    </a:gridCol>
                  </a:tblGrid>
                  <a:tr h="63595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91" r="-253779"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587" r="-15601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0587" r="-5601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36649" b="-16190"/>
                          </a:stretch>
                        </a:blipFill>
                      </a:tcPr>
                    </a:tc>
                    <a:extLst>
                      <a:ext uri="{0D108BD9-81ED-4DB2-BD59-A6C34878D82A}">
                        <a16:rowId xmlns:a16="http://schemas.microsoft.com/office/drawing/2014/main" val="10628"/>
                      </a:ext>
                    </a:extLst>
                  </a:tr>
                </a:tbl>
              </a:graphicData>
            </a:graphic>
          </p:graphicFrame>
        </mc:Fallback>
      </mc:AlternateContent>
      <p:grpSp>
        <p:nvGrpSpPr>
          <p:cNvPr id="14902" name="yt_shape_14902_skip" title="H_165.1181">
            <a:extLst>
              <a:ext uri="{FF2B5EF4-FFF2-40B4-BE49-F238E27FC236}">
                <a16:creationId xmlns:a16="http://schemas.microsoft.com/office/drawing/2014/main" id="{249740F1-2B05-4C5A-B423-6F681AEFABC2}"/>
              </a:ext>
            </a:extLst>
          </p:cNvPr>
          <p:cNvGrpSpPr/>
          <p:nvPr/>
        </p:nvGrpSpPr>
        <p:grpSpPr>
          <a:xfrm>
            <a:off x="4956084" y="3225047"/>
            <a:ext cx="2279831" cy="2097000"/>
            <a:chOff x="0" y="0"/>
            <a:chExt cx="2279831" cy="2097000"/>
          </a:xfrm>
        </p:grpSpPr>
        <p:pic>
          <p:nvPicPr>
            <p:cNvPr id="2" name="yt_image_14902">
              <a:extLst>
                <a:ext uri="">
                  <a16:creationId xmlns:p14="http://schemas.microsoft.com/office/powerpoint/2010/main" xmlns:a14="http://schemas.microsoft.com/office/drawing/2010/main" xmlns:a16="http://schemas.microsoft.com/office/drawing/2014/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0" y="0"/>
              <a:ext cx="2279831" cy="1701000"/>
            </a:xfrm>
            <a:prstGeom prst="rect">
              <a:avLst/>
            </a:prstGeom>
            <a:noFill/>
            <a:extLst>
              <a:ext uri="{909E8E84-426E-40DD-AFC4-6F175D3DCCD1}">
                <a14:hiddenFill xmlns:a14="http://schemas.microsoft.com/office/drawing/2010/main">
                  <a:solidFill>
                    <a:srgbClr val="FFFFFF"/>
                  </a:solidFill>
                </a14:hiddenFill>
              </a:ext>
            </a:extLst>
          </p:spPr>
        </p:pic>
        <p:sp>
          <p:nvSpPr>
            <p:cNvPr id="14904" name="yt_shape_14904"/>
            <p:cNvSpPr txBox="1"/>
            <p:nvPr/>
          </p:nvSpPr>
          <p:spPr>
            <a:xfrm>
              <a:off x="530451" y="173700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3887769643">
            <a:extLst>
              <a:ext uri="{FF2B5EF4-FFF2-40B4-BE49-F238E27FC236}">
                <a16:creationId xmlns:a16="http://schemas.microsoft.com/office/drawing/2014/main" id="{877C483B-39AB-019F-93DA-B57C40D6A3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29952"/>
            <a:ext cx="2400364" cy="635231"/>
          </a:xfrm>
          <a:prstGeom prst="rect">
            <a:avLst/>
          </a:prstGeom>
        </p:spPr>
      </p:pic>
      <p:sp>
        <p:nvSpPr>
          <p:cNvPr id="3" name="文本框 2">
            <a:extLst>
              <a:ext uri="{FF2B5EF4-FFF2-40B4-BE49-F238E27FC236}">
                <a16:creationId xmlns:a16="http://schemas.microsoft.com/office/drawing/2014/main" id="{C061F62F-A446-3EC3-0A38-83E8215B4168}"/>
              </a:ext>
            </a:extLst>
          </p:cNvPr>
          <p:cNvSpPr txBox="1"/>
          <p:nvPr/>
        </p:nvSpPr>
        <p:spPr>
          <a:xfrm>
            <a:off x="1364508" y="255688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1427</Words>
  <Application>Microsoft Office PowerPoint</Application>
  <PresentationFormat>宽屏</PresentationFormat>
  <Paragraphs>119</Paragraphs>
  <Slides>13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43</cp:revision>
  <dcterms:created xsi:type="dcterms:W3CDTF">2023-05-05T05:33:04Z</dcterms:created>
  <dcterms:modified xsi:type="dcterms:W3CDTF">2023-05-13T16:51:10Z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