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2" r:id="rId7"/>
    <p:sldId id="375" r:id="rId8"/>
    <p:sldId id="377" r:id="rId9"/>
    <p:sldId id="378" r:id="rId10"/>
    <p:sldId id="381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1" name="yt_shape_14731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</a:p>
        </p:txBody>
      </p:sp>
      <p:sp>
        <p:nvSpPr>
          <p:cNvPr id="14732" name="yt_shape_14732"/>
          <p:cNvSpPr txBox="1"/>
          <p:nvPr/>
        </p:nvSpPr>
        <p:spPr>
          <a:xfrm>
            <a:off x="540000" y="1379303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属于必然事件的是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33" name="yt_table_1473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413252"/>
              </p:ext>
            </p:extLst>
          </p:nvPr>
        </p:nvGraphicFramePr>
        <p:xfrm>
          <a:off x="540000" y="2010970"/>
          <a:ext cx="7434264" cy="1697484"/>
        </p:xfrm>
        <a:graphic>
          <a:graphicData uri="http://schemas.openxmlformats.org/drawingml/2006/table">
            <a:tbl>
              <a:tblPr/>
              <a:tblGrid>
                <a:gridCol w="7434264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抛掷硬币时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明天太阳从东方升起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经过红绿灯路口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遇到红灯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石头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剪刀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游戏时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对方出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剪刀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9DFA2A8-7713-D385-25B1-E47AB2B9DBEF}"/>
              </a:ext>
            </a:extLst>
          </p:cNvPr>
          <p:cNvSpPr txBox="1"/>
          <p:nvPr/>
        </p:nvSpPr>
        <p:spPr>
          <a:xfrm>
            <a:off x="7765189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369331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所有可能的结果如下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785" name="yt_table_14785" title="H_159.86511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610479"/>
              </p:ext>
            </p:extLst>
          </p:nvPr>
        </p:nvGraphicFramePr>
        <p:xfrm>
          <a:off x="540000" y="1515188"/>
          <a:ext cx="11111997" cy="20302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96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2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2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827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787" name="yt_shape_14787"/>
              <p:cNvSpPr txBox="1"/>
              <p:nvPr/>
            </p:nvSpPr>
            <p:spPr>
              <a:xfrm>
                <a:off x="540119" y="3815027"/>
                <a:ext cx="11111999" cy="2541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其中两球编号之和为奇数的有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两球编号之和为偶数的有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小冰获胜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小雪获胜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小冰获胜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小雪获胜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游戏对双方都公平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787" name="yt_shape_14787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15027"/>
                <a:ext cx="11111999" cy="2541273"/>
              </a:xfrm>
              <a:prstGeom prst="rect">
                <a:avLst/>
              </a:prstGeom>
              <a:blipFill>
                <a:blip r:embed="rId2"/>
                <a:stretch>
                  <a:fillRect l="-1701" t="-2158" b="-5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84" grpId="0" build="allAtOnce"/>
      <p:bldP spid="1478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" name="yt_shape_14735"/>
          <p:cNvSpPr txBox="1"/>
          <p:nvPr/>
        </p:nvSpPr>
        <p:spPr>
          <a:xfrm>
            <a:off x="540000" y="900000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内蒙古自治区中考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736" name="yt_table_14736" title="H_193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4018202"/>
                  </p:ext>
                </p:extLst>
              </p:nvPr>
            </p:nvGraphicFramePr>
            <p:xfrm>
              <a:off x="540000" y="1531667"/>
              <a:ext cx="10884592" cy="2445958"/>
            </p:xfrm>
            <a:graphic>
              <a:graphicData uri="http://schemas.openxmlformats.org/drawingml/2006/table">
                <a:tbl>
                  <a:tblPr/>
                  <a:tblGrid>
                    <a:gridCol w="10884592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调查中央电视台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《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开学第一课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的收视率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应采用全面调查的方式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数据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一个抽奖活动中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中奖概率为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表示抽奖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次就有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甲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乙两名射击运动员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次射击成绩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单位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的平均数相等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方差分别为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则甲的成绩比乙的稳定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736" name="yt_table_14736" title="H_193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4018202"/>
                  </p:ext>
                </p:extLst>
              </p:nvPr>
            </p:nvGraphicFramePr>
            <p:xfrm>
              <a:off x="540000" y="1531667"/>
              <a:ext cx="10884592" cy="2445958"/>
            </p:xfrm>
            <a:graphic>
              <a:graphicData uri="http://schemas.openxmlformats.org/drawingml/2006/table">
                <a:tbl>
                  <a:tblPr/>
                  <a:tblGrid>
                    <a:gridCol w="10884592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调查中央电视台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《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开学第一课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的收视率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应采用全面调查的方式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数据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0000" b="-17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2"/>
                      </a:ext>
                    </a:extLst>
                  </a:tr>
                  <a:tr h="96164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59494" b="-170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737" name="yt_shape_14737"/>
          <p:cNvSpPr txBox="1"/>
          <p:nvPr/>
        </p:nvSpPr>
        <p:spPr>
          <a:xfrm>
            <a:off x="540119" y="40408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某十字路口的交通信号灯每分钟红灯亮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绿灯亮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黄灯亮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当你抬头看信号灯时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是黄灯的概率为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38" name="yt_table_14738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7070471"/>
                  </p:ext>
                </p:extLst>
              </p:nvPr>
            </p:nvGraphicFramePr>
            <p:xfrm>
              <a:off x="540000" y="5152688"/>
              <a:ext cx="7666991" cy="640017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38" name="yt_table_14738" descr="{&quot;rangeId&quot;:4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7070471"/>
                  </p:ext>
                </p:extLst>
              </p:nvPr>
            </p:nvGraphicFramePr>
            <p:xfrm>
              <a:off x="540000" y="5152688"/>
              <a:ext cx="7666991" cy="640017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49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29" r="-14696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3196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916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16EB9D-F60A-50A3-BD5C-D319FC33D641}"/>
              </a:ext>
            </a:extLst>
          </p:cNvPr>
          <p:cNvSpPr txBox="1"/>
          <p:nvPr/>
        </p:nvSpPr>
        <p:spPr>
          <a:xfrm>
            <a:off x="6850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7B159A-B552-946D-7D5C-5FFBC3055C4D}"/>
              </a:ext>
            </a:extLst>
          </p:cNvPr>
          <p:cNvSpPr txBox="1"/>
          <p:nvPr/>
        </p:nvSpPr>
        <p:spPr>
          <a:xfrm>
            <a:off x="5326908" y="44695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9" name="yt_shape_147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个全等的等边三角形组成的图案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假设可以随机在图中取点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那么这个点取在阴影部分的概率是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43" name="yt_table_14743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841452"/>
                  </p:ext>
                </p:extLst>
              </p:nvPr>
            </p:nvGraphicFramePr>
            <p:xfrm>
              <a:off x="540000" y="185943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743" name="yt_table_14743_skip" descr="{&quot;rangeId&quot;:5,&quot;type&quot;:&quot;Option&quot;,&quot;drawing&quot;:[&quot;yt_shape_14740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841452"/>
                  </p:ext>
                </p:extLst>
              </p:nvPr>
            </p:nvGraphicFramePr>
            <p:xfrm>
              <a:off x="540000" y="185943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740" name="yt_shape_14740_skip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587673"/>
            <a:ext cx="1976662" cy="1548144"/>
            <a:chOff x="0" y="0"/>
            <a:chExt cx="1976662" cy="1548144"/>
          </a:xfrm>
        </p:grpSpPr>
        <p:pic>
          <p:nvPicPr>
            <p:cNvPr id="2" name="yt_image_14740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6662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2" name="yt_shape_14742"/>
            <p:cNvSpPr txBox="1"/>
            <p:nvPr/>
          </p:nvSpPr>
          <p:spPr>
            <a:xfrm>
              <a:off x="455050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744" name="yt_shape_14744"/>
          <p:cNvSpPr txBox="1"/>
          <p:nvPr/>
        </p:nvSpPr>
        <p:spPr>
          <a:xfrm>
            <a:off x="540119" y="3458025"/>
            <a:ext cx="1045242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某班级计划举办手抄报展览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北斗卫星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高铁速度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三个主题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若小明和小亮每人随机选择其中一个主题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则他们恰好选择同一个主题的概率是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45" name="yt_table_14745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0578020"/>
                  </p:ext>
                </p:extLst>
              </p:nvPr>
            </p:nvGraphicFramePr>
            <p:xfrm>
              <a:off x="540000" y="504995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745" name="yt_table_14745" descr="{&quot;rangeId&quot;:6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0578020"/>
                  </p:ext>
                </p:extLst>
              </p:nvPr>
            </p:nvGraphicFramePr>
            <p:xfrm>
              <a:off x="540000" y="5049955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C32A9BB-C1C4-146F-DF74-939EBF902837}"/>
              </a:ext>
            </a:extLst>
          </p:cNvPr>
          <p:cNvSpPr txBox="1"/>
          <p:nvPr/>
        </p:nvSpPr>
        <p:spPr>
          <a:xfrm>
            <a:off x="71557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A4AC3F-0B37-246A-FC75-A5721AB2796B}"/>
              </a:ext>
            </a:extLst>
          </p:cNvPr>
          <p:cNvSpPr txBox="1"/>
          <p:nvPr/>
        </p:nvSpPr>
        <p:spPr>
          <a:xfrm>
            <a:off x="4717308" y="43621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" name="yt_shape_147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一张圆桌共有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人随机坐到这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个座位上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则甲和乙相邻的概率为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50" name="yt_table_14750_skip" title="H_10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886062"/>
                  </p:ext>
                </p:extLst>
              </p:nvPr>
            </p:nvGraphicFramePr>
            <p:xfrm>
              <a:off x="540000" y="1859435"/>
              <a:ext cx="3238818" cy="1270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1144588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50" name="yt_table_14750_skip" descr="{&quot;rangeId&quot;:7,&quot;type&quot;:&quot;Option&quot;,&quot;drawing&quot;:[&quot;yt_shape_14747&quot;]}" title="H_10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886062"/>
                  </p:ext>
                </p:extLst>
              </p:nvPr>
            </p:nvGraphicFramePr>
            <p:xfrm>
              <a:off x="540000" y="1859435"/>
              <a:ext cx="3238818" cy="1270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1144588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4651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979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r="-546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747" name="yt_shape_14747_skip" title="H_142.61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4587" y="1859435"/>
            <a:ext cx="1475222" cy="1811232"/>
            <a:chOff x="0" y="0"/>
            <a:chExt cx="1475222" cy="1811232"/>
          </a:xfrm>
        </p:grpSpPr>
        <p:pic>
          <p:nvPicPr>
            <p:cNvPr id="2" name="yt_image_14747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5222" cy="1415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9" name="yt_shape_14749"/>
            <p:cNvSpPr txBox="1"/>
            <p:nvPr/>
          </p:nvSpPr>
          <p:spPr>
            <a:xfrm>
              <a:off x="204330" y="14512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25FD946-EF4B-6670-04FB-6BF5EA4DF093}"/>
              </a:ext>
            </a:extLst>
          </p:cNvPr>
          <p:cNvSpPr txBox="1"/>
          <p:nvPr/>
        </p:nvSpPr>
        <p:spPr>
          <a:xfrm>
            <a:off x="5022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52" name="yt_shape_14752"/>
              <p:cNvSpPr txBox="1"/>
              <p:nvPr/>
            </p:nvSpPr>
            <p:spPr>
              <a:xfrm>
                <a:off x="540119" y="900000"/>
                <a:ext cx="11111999" cy="37214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丙三人参加活动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两个人一组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则分到甲和乙的概率为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不透明的盒中装有三张卡片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编号分别为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三张卡片质地均匀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形状完全相同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摇匀后从中随机抽取一张卡片记下编号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然后放回盒中再摇匀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再从盒中随机取出一张卡片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则两次所取卡片的编号之积为奇数的概率为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52" name="yt_shape_1475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721468"/>
              </a:xfrm>
              <a:prstGeom prst="rect">
                <a:avLst/>
              </a:prstGeom>
              <a:blipFill>
                <a:blip r:embed="rId2"/>
                <a:stretch>
                  <a:fillRect l="-1701" t="-1475" r="-439" b="-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CC9318-E9C2-4A75-A87A-F18562C2368F}"/>
                  </a:ext>
                </a:extLst>
              </p:cNvPr>
              <p:cNvSpPr txBox="1"/>
              <p:nvPr/>
            </p:nvSpPr>
            <p:spPr>
              <a:xfrm>
                <a:off x="1059708" y="1700808"/>
                <a:ext cx="3086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CC9318-E9C2-4A75-A87A-F18562C23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700808"/>
                <a:ext cx="308674" cy="7674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AF0396-CBFB-4017-0513-57FAD663A4EE}"/>
                  </a:ext>
                </a:extLst>
              </p:cNvPr>
              <p:cNvSpPr txBox="1"/>
              <p:nvPr/>
            </p:nvSpPr>
            <p:spPr>
              <a:xfrm>
                <a:off x="1059708" y="3823546"/>
                <a:ext cx="308674" cy="6764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AF0396-CBFB-4017-0513-57FAD663A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823546"/>
                <a:ext cx="308674" cy="6764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56" name="yt_shape_14756"/>
              <p:cNvSpPr txBox="1"/>
              <p:nvPr/>
            </p:nvSpPr>
            <p:spPr>
              <a:xfrm>
                <a:off x="540119" y="900000"/>
                <a:ext cx="8364193" cy="29904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聊城市中考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两个相同的可以自由转动的转盘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被三等分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被四等分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如果同时转动转盘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转盘停止时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两个指针指向转盘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上的对应数字分别为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当指针指在两个扇形的交线时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需重新转动转盘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落在直角坐标系第二象限的概率是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56" name="yt_shape_14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8364193" cy="2990434"/>
              </a:xfrm>
              <a:prstGeom prst="rect">
                <a:avLst/>
              </a:prstGeom>
              <a:blipFill>
                <a:blip r:embed="rId2"/>
                <a:stretch>
                  <a:fillRect l="-2259" t="-2449" r="-1020" b="-3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58" name="yt_image_1475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1315" y="1340768"/>
            <a:ext cx="2670566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578E53-6557-3535-FC21-9AF6054600E9}"/>
                  </a:ext>
                </a:extLst>
              </p:cNvPr>
              <p:cNvSpPr txBox="1"/>
              <p:nvPr/>
            </p:nvSpPr>
            <p:spPr>
              <a:xfrm>
                <a:off x="6528048" y="3140968"/>
                <a:ext cx="3086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578E53-6557-3535-FC21-9AF605460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3140968"/>
                <a:ext cx="308674" cy="6776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760">
                <a:extLst>
                  <a:ext uri="{FF2B5EF4-FFF2-40B4-BE49-F238E27FC236}">
                    <a16:creationId xmlns:a16="http://schemas.microsoft.com/office/drawing/2014/main" id="{AB1B0A35-0580-5A65-A7B4-B28C28A3819A}"/>
                  </a:ext>
                </a:extLst>
              </p:cNvPr>
              <p:cNvSpPr txBox="1"/>
              <p:nvPr/>
            </p:nvSpPr>
            <p:spPr>
              <a:xfrm>
                <a:off x="479376" y="3958372"/>
                <a:ext cx="11111999" cy="15494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经过某十字路口的汽车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可能直行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也可能向左转或向右转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如果这三种可能性大小相同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那么两辆汽车经过这个十字路口时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第一辆车向左转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第二辆车向右转的概率是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4760">
                <a:extLst>
                  <a:ext uri="{FF2B5EF4-FFF2-40B4-BE49-F238E27FC236}">
                    <a16:creationId xmlns:a16="http://schemas.microsoft.com/office/drawing/2014/main" id="{AB1B0A35-0580-5A65-A7B4-B28C28A381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58372"/>
                <a:ext cx="11111999" cy="1549463"/>
              </a:xfrm>
              <a:prstGeom prst="rect">
                <a:avLst/>
              </a:prstGeom>
              <a:blipFill>
                <a:blip r:embed="rId5"/>
                <a:stretch>
                  <a:fillRect l="-1701" t="-4314" b="-7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BF0BD1-4F52-A5B7-8C44-403890F18B96}"/>
                  </a:ext>
                </a:extLst>
              </p:cNvPr>
              <p:cNvSpPr txBox="1"/>
              <p:nvPr/>
            </p:nvSpPr>
            <p:spPr>
              <a:xfrm>
                <a:off x="4655840" y="4744068"/>
                <a:ext cx="308674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BF0BD1-4F52-A5B7-8C44-403890F18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840" y="4744068"/>
                <a:ext cx="308674" cy="7675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60" name="yt_shape_14760"/>
              <p:cNvSpPr txBox="1"/>
              <p:nvPr/>
            </p:nvSpPr>
            <p:spPr>
              <a:xfrm>
                <a:off x="540119" y="900000"/>
                <a:ext cx="11111999" cy="25096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解答题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淮安市中考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一只不透明的袋子中装有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质地完全相同的乒乓球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球面上分别标有数字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搅匀后先从袋子中任意摸出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记下数字后放回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搅匀后再从袋子中任意摸出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记下数字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第一次摸到标有偶数的乒乓球的概率是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60" name="yt_shape_147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509661"/>
              </a:xfrm>
              <a:prstGeom prst="rect">
                <a:avLst/>
              </a:prstGeom>
              <a:blipFill>
                <a:blip r:embed="rId2"/>
                <a:stretch>
                  <a:fillRect l="-1701" t="-2190" r="-439" b="-4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96E4B3-0A34-1C4B-84BE-A73DA42FCA9F}"/>
                  </a:ext>
                </a:extLst>
              </p:cNvPr>
              <p:cNvSpPr txBox="1"/>
              <p:nvPr/>
            </p:nvSpPr>
            <p:spPr>
              <a:xfrm>
                <a:off x="6672064" y="2708920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96E4B3-0A34-1C4B-84BE-A73DA42FC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064" y="2708920"/>
                <a:ext cx="308674" cy="6770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766">
            <a:extLst>
              <a:ext uri="{FF2B5EF4-FFF2-40B4-BE49-F238E27FC236}">
                <a16:creationId xmlns:a16="http://schemas.microsoft.com/office/drawing/2014/main" id="{11EA6898-EECC-B32C-C963-AA73D8E11BE1}"/>
              </a:ext>
            </a:extLst>
          </p:cNvPr>
          <p:cNvSpPr txBox="1"/>
          <p:nvPr/>
        </p:nvSpPr>
        <p:spPr>
          <a:xfrm>
            <a:off x="532669" y="3510942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用画树状图或列表的方法求两次都摸到标有奇数的乒乓球的概率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4767">
            <a:extLst>
              <a:ext uri="{FF2B5EF4-FFF2-40B4-BE49-F238E27FC236}">
                <a16:creationId xmlns:a16="http://schemas.microsoft.com/office/drawing/2014/main" id="{1245F09F-26F6-84FA-370F-D00D92BBF6D8}"/>
              </a:ext>
            </a:extLst>
          </p:cNvPr>
          <p:cNvSpPr txBox="1"/>
          <p:nvPr/>
        </p:nvSpPr>
        <p:spPr>
          <a:xfrm>
            <a:off x="532669" y="3990245"/>
            <a:ext cx="323165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4768">
            <a:extLst>
              <a:ext uri="{FF2B5EF4-FFF2-40B4-BE49-F238E27FC236}">
                <a16:creationId xmlns:a16="http://schemas.microsoft.com/office/drawing/2014/main" id="{0963334C-4525-39DD-7E97-F23CD5BE609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3815" y="4083241"/>
            <a:ext cx="2104369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770">
                <a:extLst>
                  <a:ext uri="{FF2B5EF4-FFF2-40B4-BE49-F238E27FC236}">
                    <a16:creationId xmlns:a16="http://schemas.microsoft.com/office/drawing/2014/main" id="{044048AB-60B0-48FA-D374-2CA5BC016B47}"/>
                  </a:ext>
                </a:extLst>
              </p:cNvPr>
              <p:cNvSpPr txBox="1"/>
              <p:nvPr/>
            </p:nvSpPr>
            <p:spPr>
              <a:xfrm>
                <a:off x="532669" y="5068257"/>
                <a:ext cx="11111999" cy="16006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其中两次都摸到标有奇数的乒乓球的结果有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两次都摸到标有奇数的乒乓球的概率为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770">
                <a:extLst>
                  <a:ext uri="{FF2B5EF4-FFF2-40B4-BE49-F238E27FC236}">
                    <a16:creationId xmlns:a16="http://schemas.microsoft.com/office/drawing/2014/main" id="{044048AB-60B0-48FA-D374-2CA5BC016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69" y="5068257"/>
                <a:ext cx="11111999" cy="1600631"/>
              </a:xfrm>
              <a:prstGeom prst="rect">
                <a:avLst/>
              </a:prstGeom>
              <a:blipFill>
                <a:blip r:embed="rId5"/>
                <a:stretch>
                  <a:fillRect l="-1646" t="-3042" b="-4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73" name="yt_shape_14773"/>
              <p:cNvSpPr txBox="1"/>
              <p:nvPr/>
            </p:nvSpPr>
            <p:spPr>
              <a:xfrm>
                <a:off x="540119" y="900000"/>
                <a:ext cx="10452425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宿迁市中考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名学生中选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名学生参加一次乒乓球单打比赛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求下列事件发生的概率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甲一定参加比赛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再从其余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名学生中任意选取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恰好选中丙的概率是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73" name="yt_shape_14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452425" cy="2081595"/>
              </a:xfrm>
              <a:prstGeom prst="rect">
                <a:avLst/>
              </a:prstGeom>
              <a:blipFill>
                <a:blip r:embed="rId2"/>
                <a:stretch>
                  <a:fillRect l="-1809" t="-2639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D1BB01-C224-2651-0A53-BE6C0C19CC6A}"/>
                  </a:ext>
                </a:extLst>
              </p:cNvPr>
              <p:cNvSpPr txBox="1"/>
              <p:nvPr/>
            </p:nvSpPr>
            <p:spPr>
              <a:xfrm>
                <a:off x="1059708" y="2198708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D1BB01-C224-2651-0A53-BE6C0C19C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198708"/>
                <a:ext cx="308674" cy="6770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775">
            <a:extLst>
              <a:ext uri="{FF2B5EF4-FFF2-40B4-BE49-F238E27FC236}">
                <a16:creationId xmlns:a16="http://schemas.microsoft.com/office/drawing/2014/main" id="{8B53FC40-6196-BF00-52A9-8F17EE5C3857}"/>
              </a:ext>
            </a:extLst>
          </p:cNvPr>
          <p:cNvSpPr txBox="1"/>
          <p:nvPr/>
        </p:nvSpPr>
        <p:spPr>
          <a:xfrm>
            <a:off x="540119" y="29815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任意选取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求一定有乙的概率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用树状图或列表的方法求解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776">
            <a:extLst>
              <a:ext uri="{FF2B5EF4-FFF2-40B4-BE49-F238E27FC236}">
                <a16:creationId xmlns:a16="http://schemas.microsoft.com/office/drawing/2014/main" id="{670FE7F9-E6A0-71BC-18DA-509CD95D0BAC}"/>
              </a:ext>
            </a:extLst>
          </p:cNvPr>
          <p:cNvSpPr txBox="1"/>
          <p:nvPr/>
        </p:nvSpPr>
        <p:spPr>
          <a:xfrm>
            <a:off x="540000" y="3924550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5" name="yt_image_14777">
            <a:extLst>
              <a:ext uri="{FF2B5EF4-FFF2-40B4-BE49-F238E27FC236}">
                <a16:creationId xmlns:a16="http://schemas.microsoft.com/office/drawing/2014/main" id="{413BF52B-4E50-81D8-D6BF-FC6C449EAC3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3596" y="4130568"/>
            <a:ext cx="4104808" cy="110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779">
            <a:extLst>
              <a:ext uri="{FF2B5EF4-FFF2-40B4-BE49-F238E27FC236}">
                <a16:creationId xmlns:a16="http://schemas.microsoft.com/office/drawing/2014/main" id="{C46487B0-B4AA-63DA-F4CE-8DD8C4DC16BC}"/>
              </a:ext>
            </a:extLst>
          </p:cNvPr>
          <p:cNvSpPr txBox="1"/>
          <p:nvPr/>
        </p:nvSpPr>
        <p:spPr>
          <a:xfrm>
            <a:off x="540000" y="5495454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由树状图可得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种可能性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其中一定有乙的可能性有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780">
                <a:extLst>
                  <a:ext uri="{FF2B5EF4-FFF2-40B4-BE49-F238E27FC236}">
                    <a16:creationId xmlns:a16="http://schemas.microsoft.com/office/drawing/2014/main" id="{7BEADE5B-1EA1-7257-0399-BD678CB40BE5}"/>
                  </a:ext>
                </a:extLst>
              </p:cNvPr>
              <p:cNvSpPr txBox="1"/>
              <p:nvPr/>
            </p:nvSpPr>
            <p:spPr>
              <a:xfrm>
                <a:off x="540000" y="5974757"/>
                <a:ext cx="362118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故一定有乙的概率是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780">
                <a:extLst>
                  <a:ext uri="{FF2B5EF4-FFF2-40B4-BE49-F238E27FC236}">
                    <a16:creationId xmlns:a16="http://schemas.microsoft.com/office/drawing/2014/main" id="{7BEADE5B-1EA1-7257-0399-BD678CB40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74757"/>
                <a:ext cx="3621184" cy="639855"/>
              </a:xfrm>
              <a:prstGeom prst="rect">
                <a:avLst/>
              </a:prstGeom>
              <a:blipFill>
                <a:blip r:embed="rId5"/>
                <a:stretch>
                  <a:fillRect l="-5219" r="-4040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2" name="yt_shape_14782"/>
          <p:cNvSpPr txBox="1"/>
          <p:nvPr/>
        </p:nvSpPr>
        <p:spPr>
          <a:xfrm>
            <a:off x="540119" y="900000"/>
            <a:ext cx="11111999" cy="42530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日下午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天宫课堂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第二课开讲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航天员翟志刚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王亚平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叶光富相互配合进行授课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激发了同学们学习航天知识的热情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小冰和小雪参加航天知识竞赛时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均获得了一等奖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学校想请一位同学作为代表分享获奖心得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小冰和小雪都想分享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于是两人决定一起做游戏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谁获胜谁分享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甲口袋装有编号为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乙口袋装有编号为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的五个球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两口袋中的球除编号外都相同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小冰先从甲口袋中随机摸出一个球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小雪再从乙口袋中随机摸出一个球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若两球编号之和为奇数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则小冰获胜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若两球编号之和为偶数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则小雪获胜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说明这个游戏对双方是否公平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1397</Words>
  <Application>Microsoft Office PowerPoint</Application>
  <PresentationFormat>宽屏</PresentationFormat>
  <Paragraphs>89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