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3" r:id="rId2"/>
    <p:sldId id="368" r:id="rId3"/>
    <p:sldId id="372" r:id="rId4"/>
    <p:sldId id="375" r:id="rId5"/>
    <p:sldId id="376" r:id="rId6"/>
    <p:sldId id="378" r:id="rId7"/>
    <p:sldId id="380" r:id="rId8"/>
    <p:sldId id="381" r:id="rId9"/>
    <p:sldId id="382" r:id="rId10"/>
    <p:sldId id="383" r:id="rId11"/>
    <p:sldId id="387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05B71-B26A-4574-8E27-B5780848FAD4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1EC7E-160E-4E53-A738-823C2B8F3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85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41EC7E-160E-4E53-A738-823C2B8F309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13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bin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bin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69" name="yt_image_14069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9963" cy="6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71" name="yt_shape_14071"/>
              <p:cNvSpPr txBox="1"/>
              <p:nvPr/>
            </p:nvSpPr>
            <p:spPr>
              <a:xfrm>
                <a:off x="540119" y="1631253"/>
                <a:ext cx="11111999" cy="1077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坡面的铅垂高度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和水平长度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的比叫做坡面的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坡度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或坡比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坡度通常写成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71" name="yt_shape_14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1253"/>
                <a:ext cx="11111999" cy="1077667"/>
              </a:xfrm>
              <a:prstGeom prst="rect">
                <a:avLst/>
              </a:prstGeom>
              <a:blipFill>
                <a:blip r:embed="rId3"/>
                <a:stretch>
                  <a:fillRect l="-1701" t="-681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73" name="yt_shape_14073"/>
              <p:cNvSpPr txBox="1"/>
              <p:nvPr/>
            </p:nvSpPr>
            <p:spPr>
              <a:xfrm>
                <a:off x="540119" y="2780928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坡面与水平面的夹角叫做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坡角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坡度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越大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就越大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坡面就越陡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73" name="yt_shape_14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0928"/>
                <a:ext cx="11111999" cy="1120050"/>
              </a:xfrm>
              <a:prstGeom prst="rect">
                <a:avLst/>
              </a:prstGeom>
              <a:blipFill>
                <a:blip r:embed="rId4"/>
                <a:stretch>
                  <a:fillRect l="-1701" b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75" name="yt_image_1407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6908" y="4221088"/>
            <a:ext cx="1605780" cy="150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F65D09-7263-D404-EB56-80DE48D51F99}"/>
              </a:ext>
            </a:extLst>
          </p:cNvPr>
          <p:cNvSpPr txBox="1"/>
          <p:nvPr/>
        </p:nvSpPr>
        <p:spPr>
          <a:xfrm>
            <a:off x="9221046" y="150040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坡度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1B0AE2-B957-821A-C66D-6D5818F5386E}"/>
                  </a:ext>
                </a:extLst>
              </p:cNvPr>
              <p:cNvSpPr txBox="1"/>
              <p:nvPr/>
            </p:nvSpPr>
            <p:spPr>
              <a:xfrm>
                <a:off x="3335944" y="1997607"/>
                <a:ext cx="628650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1B0AE2-B957-821A-C66D-6D5818F53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5944" y="1997607"/>
                <a:ext cx="628650" cy="6853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667AB8C-05D4-1B07-BDBF-DC446C87A63E}"/>
              </a:ext>
            </a:extLst>
          </p:cNvPr>
          <p:cNvSpPr txBox="1"/>
          <p:nvPr/>
        </p:nvSpPr>
        <p:spPr>
          <a:xfrm>
            <a:off x="5326908" y="2682976"/>
            <a:ext cx="1094487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坡角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48B477-295D-A2CF-9112-73BA1CB26EFD}"/>
                  </a:ext>
                </a:extLst>
              </p:cNvPr>
              <p:cNvSpPr txBox="1"/>
              <p:nvPr/>
            </p:nvSpPr>
            <p:spPr>
              <a:xfrm>
                <a:off x="8619382" y="2602026"/>
                <a:ext cx="628650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, 'hasSerialNum': 1, 'mathAnswerShape': 1}">
                <a:extLst>
                  <a:ext uri="{FF2B5EF4-FFF2-40B4-BE49-F238E27FC236}">
                    <a16:creationId xmlns:a16="http://schemas.microsoft.com/office/drawing/2014/main" id="{5348B477-295D-A2CF-9112-73BA1CB26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9382" y="2602026"/>
                <a:ext cx="628650" cy="77846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662DD80-9AF7-3687-F508-3039407283DE}"/>
              </a:ext>
            </a:extLst>
          </p:cNvPr>
          <p:cNvSpPr txBox="1"/>
          <p:nvPr/>
        </p:nvSpPr>
        <p:spPr>
          <a:xfrm>
            <a:off x="9677547" y="2682976"/>
            <a:ext cx="1016699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0A757E-E7E2-B96B-7B57-599045899F4B}"/>
              </a:ext>
            </a:extLst>
          </p:cNvPr>
          <p:cNvSpPr txBox="1"/>
          <p:nvPr/>
        </p:nvSpPr>
        <p:spPr>
          <a:xfrm>
            <a:off x="10971360" y="2682976"/>
            <a:ext cx="4848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25ADEE-07A3-5EAE-3931-A855CC08E16C}"/>
              </a:ext>
            </a:extLst>
          </p:cNvPr>
          <p:cNvSpPr txBox="1"/>
          <p:nvPr/>
        </p:nvSpPr>
        <p:spPr>
          <a:xfrm>
            <a:off x="450108" y="3367824"/>
            <a:ext cx="789686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7869bca-3669-471a-80b9-72a4cf1666c5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45" name="yt_shape_14145"/>
              <p:cNvSpPr txBox="1"/>
              <p:nvPr/>
            </p:nvSpPr>
            <p:spPr>
              <a:xfrm>
                <a:off x="540119" y="1661816"/>
                <a:ext cx="11111999" cy="16651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内蒙古自治区中考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在一次综合实践活动中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某小组对一建筑物进行测量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在山坡坡脚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处测得该建筑物顶端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沿山坡向上走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测得建筑物顶端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已知山坡坡度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请你帮助该小组计算建筑物的高度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145" name="yt_shape_14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665136"/>
              </a:xfrm>
              <a:prstGeom prst="rect">
                <a:avLst/>
              </a:prstGeom>
              <a:blipFill>
                <a:blip r:embed="rId3"/>
                <a:stretch>
                  <a:fillRect l="-1701" t="-6960" r="-549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0" name="yt_shape_14150"/>
          <p:cNvSpPr txBox="1"/>
          <p:nvPr/>
        </p:nvSpPr>
        <p:spPr>
          <a:xfrm>
            <a:off x="534771" y="56328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7" name="yt_shape_14147" title="H_157.4745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7290" y="4046949"/>
            <a:ext cx="2040940" cy="1999927"/>
            <a:chOff x="0" y="0"/>
            <a:chExt cx="2040940" cy="1999927"/>
          </a:xfrm>
        </p:grpSpPr>
        <p:pic>
          <p:nvPicPr>
            <p:cNvPr id="2" name="yt_image_1414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40940" cy="1603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9" name="yt_shape_14149"/>
            <p:cNvSpPr txBox="1"/>
            <p:nvPr/>
          </p:nvSpPr>
          <p:spPr>
            <a:xfrm>
              <a:off x="411006" y="16399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9121">
            <a:extLst>
              <a:ext uri="{FF2B5EF4-FFF2-40B4-BE49-F238E27FC236}">
                <a16:creationId xmlns:a16="http://schemas.microsoft.com/office/drawing/2014/main" id="{2E23514D-311B-EBB3-9F79-11AC5CFC0A3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yt_shape_14151">
            <a:extLst>
              <a:ext uri="{FF2B5EF4-FFF2-40B4-BE49-F238E27FC236}">
                <a16:creationId xmlns:a16="http://schemas.microsoft.com/office/drawing/2014/main" id="{D8E6B7B0-72E8-FC09-013F-C62D433DCC53}"/>
              </a:ext>
            </a:extLst>
          </p:cNvPr>
          <p:cNvSpPr txBox="1"/>
          <p:nvPr/>
        </p:nvSpPr>
        <p:spPr>
          <a:xfrm>
            <a:off x="540000" y="3379420"/>
            <a:ext cx="85802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5" name="yt_image_14152">
            <a:extLst>
              <a:ext uri="{FF2B5EF4-FFF2-40B4-BE49-F238E27FC236}">
                <a16:creationId xmlns:a16="http://schemas.microsoft.com/office/drawing/2014/main" id="{4E50B086-F2FA-66CB-C54F-8D0636D935D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48128" y="4003298"/>
            <a:ext cx="2075430" cy="16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154">
                <a:extLst>
                  <a:ext uri="{FF2B5EF4-FFF2-40B4-BE49-F238E27FC236}">
                    <a16:creationId xmlns:a16="http://schemas.microsoft.com/office/drawing/2014/main" id="{AFCD27D7-DFF1-4BC6-9692-E36DAFD2C480}"/>
                  </a:ext>
                </a:extLst>
              </p:cNvPr>
              <p:cNvSpPr txBox="1"/>
              <p:nvPr/>
            </p:nvSpPr>
            <p:spPr>
              <a:xfrm>
                <a:off x="539763" y="4180228"/>
                <a:ext cx="3977820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θ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4154">
                <a:extLst>
                  <a:ext uri="{FF2B5EF4-FFF2-40B4-BE49-F238E27FC236}">
                    <a16:creationId xmlns:a16="http://schemas.microsoft.com/office/drawing/2014/main" id="{AFCD27D7-DFF1-4BC6-9692-E36DAFD2C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4180228"/>
                <a:ext cx="3977820" cy="642997"/>
              </a:xfrm>
              <a:prstGeom prst="rect">
                <a:avLst/>
              </a:prstGeom>
              <a:blipFill>
                <a:blip r:embed="rId7"/>
                <a:stretch>
                  <a:fillRect l="-4755" r="-39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4156">
            <a:extLst>
              <a:ext uri="{FF2B5EF4-FFF2-40B4-BE49-F238E27FC236}">
                <a16:creationId xmlns:a16="http://schemas.microsoft.com/office/drawing/2014/main" id="{2BBF77CF-6BCE-CB98-BF30-DD0DAD5F9768}"/>
              </a:ext>
            </a:extLst>
          </p:cNvPr>
          <p:cNvSpPr txBox="1"/>
          <p:nvPr/>
        </p:nvSpPr>
        <p:spPr>
          <a:xfrm>
            <a:off x="539763" y="4874013"/>
            <a:ext cx="38456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157">
            <a:extLst>
              <a:ext uri="{FF2B5EF4-FFF2-40B4-BE49-F238E27FC236}">
                <a16:creationId xmlns:a16="http://schemas.microsoft.com/office/drawing/2014/main" id="{303C223F-4E9B-5474-6E5C-65C07BE4E33D}"/>
              </a:ext>
            </a:extLst>
          </p:cNvPr>
          <p:cNvSpPr txBox="1"/>
          <p:nvPr/>
        </p:nvSpPr>
        <p:spPr>
          <a:xfrm>
            <a:off x="539763" y="535331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158">
            <a:extLst>
              <a:ext uri="{FF2B5EF4-FFF2-40B4-BE49-F238E27FC236}">
                <a16:creationId xmlns:a16="http://schemas.microsoft.com/office/drawing/2014/main" id="{C05EC73A-9834-0FA5-239C-DCC254D76B74}"/>
              </a:ext>
            </a:extLst>
          </p:cNvPr>
          <p:cNvSpPr txBox="1"/>
          <p:nvPr/>
        </p:nvSpPr>
        <p:spPr>
          <a:xfrm>
            <a:off x="539763" y="5832619"/>
            <a:ext cx="7316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" name="yt_shape_14160">
            <a:extLst>
              <a:ext uri="{FF2B5EF4-FFF2-40B4-BE49-F238E27FC236}">
                <a16:creationId xmlns:a16="http://schemas.microsoft.com/office/drawing/2014/main" id="{7BE5F5BB-F79B-B313-3C57-2B5AF3BB58F2}"/>
              </a:ext>
            </a:extLst>
          </p:cNvPr>
          <p:cNvSpPr txBox="1"/>
          <p:nvPr/>
        </p:nvSpPr>
        <p:spPr>
          <a:xfrm>
            <a:off x="539763" y="6303682"/>
            <a:ext cx="4255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1" name="yt_shape_14161"/>
          <p:cNvSpPr txBox="1"/>
          <p:nvPr/>
        </p:nvSpPr>
        <p:spPr>
          <a:xfrm>
            <a:off x="540000" y="900000"/>
            <a:ext cx="6081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62" name="yt_shape_14162"/>
              <p:cNvSpPr txBox="1"/>
              <p:nvPr/>
            </p:nvSpPr>
            <p:spPr>
              <a:xfrm>
                <a:off x="540000" y="1379303"/>
                <a:ext cx="8768298" cy="9015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4162" name="yt_shape_14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768298" cy="901529"/>
              </a:xfrm>
              <a:prstGeom prst="rect">
                <a:avLst/>
              </a:prstGeom>
              <a:blipFill>
                <a:blip r:embed="rId2"/>
                <a:stretch>
                  <a:fillRect l="-2156" r="-1113" b="-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65" name="yt_shape_14165"/>
              <p:cNvSpPr txBox="1"/>
              <p:nvPr/>
            </p:nvSpPr>
            <p:spPr>
              <a:xfrm>
                <a:off x="509033" y="2098831"/>
                <a:ext cx="28326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165" name="yt_shape_14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33" y="2098831"/>
                <a:ext cx="2832635" cy="465577"/>
              </a:xfrm>
              <a:prstGeom prst="rect">
                <a:avLst/>
              </a:prstGeom>
              <a:blipFill>
                <a:blip r:embed="rId3"/>
                <a:stretch>
                  <a:fillRect l="-6681" t="-3896" r="-560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67" name="yt_shape_14167"/>
              <p:cNvSpPr txBox="1"/>
              <p:nvPr/>
            </p:nvSpPr>
            <p:spPr>
              <a:xfrm>
                <a:off x="509033" y="2615196"/>
                <a:ext cx="474662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167" name="yt_shape_14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33" y="2615196"/>
                <a:ext cx="4746620" cy="465577"/>
              </a:xfrm>
              <a:prstGeom prst="rect">
                <a:avLst/>
              </a:prstGeom>
              <a:blipFill>
                <a:blip r:embed="rId4"/>
                <a:stretch>
                  <a:fillRect l="-3985" t="-3947" r="-3085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69" name="yt_shape_14169"/>
              <p:cNvSpPr txBox="1"/>
              <p:nvPr/>
            </p:nvSpPr>
            <p:spPr>
              <a:xfrm>
                <a:off x="509033" y="3131561"/>
                <a:ext cx="8365880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tan60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12+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169" name="yt_shape_141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33" y="3131561"/>
                <a:ext cx="8365880" cy="735201"/>
              </a:xfrm>
              <a:prstGeom prst="rect">
                <a:avLst/>
              </a:prstGeom>
              <a:blipFill>
                <a:blip r:embed="rId5"/>
                <a:stretch>
                  <a:fillRect l="-2259" r="-131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72">
                <a:extLst>
                  <a:ext uri="{FF2B5EF4-FFF2-40B4-BE49-F238E27FC236}">
                    <a16:creationId xmlns:a16="http://schemas.microsoft.com/office/drawing/2014/main" id="{D7C3815E-7907-6E8D-3AC2-7DCE92D31BB3}"/>
                  </a:ext>
                </a:extLst>
              </p:cNvPr>
              <p:cNvSpPr txBox="1"/>
              <p:nvPr/>
            </p:nvSpPr>
            <p:spPr>
              <a:xfrm>
                <a:off x="509033" y="3828016"/>
                <a:ext cx="266271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4172">
                <a:extLst>
                  <a:ext uri="{FF2B5EF4-FFF2-40B4-BE49-F238E27FC236}">
                    <a16:creationId xmlns:a16="http://schemas.microsoft.com/office/drawing/2014/main" id="{D7C3815E-7907-6E8D-3AC2-7DCE92D31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33" y="3828016"/>
                <a:ext cx="2662717" cy="465577"/>
              </a:xfrm>
              <a:prstGeom prst="rect">
                <a:avLst/>
              </a:prstGeom>
              <a:blipFill>
                <a:blip r:embed="rId6"/>
                <a:stretch>
                  <a:fillRect l="-7110" t="-5263" r="-59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74">
                <a:extLst>
                  <a:ext uri="{FF2B5EF4-FFF2-40B4-BE49-F238E27FC236}">
                    <a16:creationId xmlns:a16="http://schemas.microsoft.com/office/drawing/2014/main" id="{B2D07DC1-F59D-8B9B-C035-1D9DBDD4754F}"/>
                  </a:ext>
                </a:extLst>
              </p:cNvPr>
              <p:cNvSpPr txBox="1"/>
              <p:nvPr/>
            </p:nvSpPr>
            <p:spPr>
              <a:xfrm>
                <a:off x="509033" y="4344381"/>
                <a:ext cx="5652317" cy="1479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建筑物的高度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174">
                <a:extLst>
                  <a:ext uri="{FF2B5EF4-FFF2-40B4-BE49-F238E27FC236}">
                    <a16:creationId xmlns:a16="http://schemas.microsoft.com/office/drawing/2014/main" id="{B2D07DC1-F59D-8B9B-C035-1D9DBDD47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33" y="4344381"/>
                <a:ext cx="5652317" cy="1479316"/>
              </a:xfrm>
              <a:prstGeom prst="rect">
                <a:avLst/>
              </a:prstGeom>
              <a:blipFill>
                <a:blip r:embed="rId7"/>
                <a:stretch>
                  <a:fillRect l="-3344" t="-1653" r="-237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4152">
            <a:extLst>
              <a:ext uri="{FF2B5EF4-FFF2-40B4-BE49-F238E27FC236}">
                <a16:creationId xmlns:a16="http://schemas.microsoft.com/office/drawing/2014/main" id="{19DDA28E-1543-8589-3C68-08536F46268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08298" y="1202784"/>
            <a:ext cx="2075430" cy="16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61" grpId="0" build="allAtOnce"/>
      <p:bldP spid="14162" grpId="0" build="allAtOnce"/>
      <p:bldP spid="14165" grpId="0" build="allAtOnce"/>
      <p:bldP spid="14167" grpId="0" build="allAtOnce"/>
      <p:bldP spid="14169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7" name="yt_shape_1407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7e4b679-d048-4a62-8b1c-6f63aac53f58.png&quot;}"/>
            </a:endParaRPr>
          </a:p>
        </p:txBody>
      </p:sp>
      <p:sp>
        <p:nvSpPr>
          <p:cNvPr id="14078" name="yt_shape_14078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坡度与坡角</a:t>
            </a:r>
          </a:p>
        </p:txBody>
      </p:sp>
      <p:sp>
        <p:nvSpPr>
          <p:cNvPr id="14079" name="yt_shape_14079"/>
          <p:cNvSpPr txBox="1"/>
          <p:nvPr/>
        </p:nvSpPr>
        <p:spPr>
          <a:xfrm>
            <a:off x="540000" y="2167857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如果测得某坡面的铅垂高度为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则坡面的坡度为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0" name="yt_table_1408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20274"/>
              </p:ext>
            </p:extLst>
          </p:nvPr>
        </p:nvGraphicFramePr>
        <p:xfrm>
          <a:off x="540000" y="2799524"/>
          <a:ext cx="92576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82" name="yt_shape_14082"/>
              <p:cNvSpPr txBox="1"/>
              <p:nvPr/>
            </p:nvSpPr>
            <p:spPr>
              <a:xfrm>
                <a:off x="540000" y="3274589"/>
                <a:ext cx="688662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已知某斜坡的坡比为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则坡角为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82" name="yt_shape_1408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4589"/>
                <a:ext cx="6886629" cy="465577"/>
              </a:xfrm>
              <a:prstGeom prst="rect">
                <a:avLst/>
              </a:prstGeom>
              <a:blipFill>
                <a:blip r:embed="rId2"/>
                <a:stretch>
                  <a:fillRect l="-2746" t="-3896" r="-168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84" name="yt_table_140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745471"/>
              </p:ext>
            </p:extLst>
          </p:nvPr>
        </p:nvGraphicFramePr>
        <p:xfrm>
          <a:off x="540000" y="3943318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pic>
        <p:nvPicPr>
          <p:cNvPr id="3" name="yt_shape_1683887698982">
            <a:extLst>
              <a:ext uri="{FF2B5EF4-FFF2-40B4-BE49-F238E27FC236}">
                <a16:creationId xmlns:a16="http://schemas.microsoft.com/office/drawing/2014/main" id="{CD4FE6E0-A8CD-4B48-44B8-EFAFEE328CB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698999">
            <a:extLst>
              <a:ext uri="{FF2B5EF4-FFF2-40B4-BE49-F238E27FC236}">
                <a16:creationId xmlns:a16="http://schemas.microsoft.com/office/drawing/2014/main" id="{4CFF4E7A-B9B8-07FD-85B6-D2A1A4C3AC9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C89E70-19D4-59F1-297F-EDBDC72CD5DB}"/>
              </a:ext>
            </a:extLst>
          </p:cNvPr>
          <p:cNvSpPr txBox="1"/>
          <p:nvPr/>
        </p:nvSpPr>
        <p:spPr>
          <a:xfrm>
            <a:off x="103718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9115B-9DC5-8A2D-147A-D187B56C6316}"/>
              </a:ext>
            </a:extLst>
          </p:cNvPr>
          <p:cNvSpPr txBox="1"/>
          <p:nvPr/>
        </p:nvSpPr>
        <p:spPr>
          <a:xfrm>
            <a:off x="6457216" y="322778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086">
                <a:extLst>
                  <a:ext uri="{FF2B5EF4-FFF2-40B4-BE49-F238E27FC236}">
                    <a16:creationId xmlns:a16="http://schemas.microsoft.com/office/drawing/2014/main" id="{AA662650-6597-3640-0F65-28AB79EF7221}"/>
                  </a:ext>
                </a:extLst>
              </p:cNvPr>
              <p:cNvSpPr txBox="1"/>
              <p:nvPr/>
            </p:nvSpPr>
            <p:spPr>
              <a:xfrm>
                <a:off x="540000" y="4459589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一山坡的坡度为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小辰从山脚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沿山坡向上走了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米到达点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则小辰上升了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6" name="yt_shape_14086">
                <a:extLst>
                  <a:ext uri="{FF2B5EF4-FFF2-40B4-BE49-F238E27FC236}">
                    <a16:creationId xmlns:a16="http://schemas.microsoft.com/office/drawing/2014/main" id="{AA662650-6597-3640-0F65-28AB79EF7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9589"/>
                <a:ext cx="11111999" cy="953915"/>
              </a:xfrm>
              <a:prstGeom prst="rect">
                <a:avLst/>
              </a:prstGeom>
              <a:blipFill>
                <a:blip r:embed="rId5"/>
                <a:stretch>
                  <a:fillRect l="-1701" t="-2564" r="-71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yt_shape_14088" title="H_104.19591">
            <a:extLst>
              <a:ext uri="{FF2B5EF4-FFF2-40B4-BE49-F238E27FC236}">
                <a16:creationId xmlns:a16="http://schemas.microsoft.com/office/drawing/2014/main" id="{84427507-C8C0-4BFF-054F-A8CEEA8BDBFF}"/>
              </a:ext>
            </a:extLst>
          </p:cNvPr>
          <p:cNvGrpSpPr/>
          <p:nvPr/>
        </p:nvGrpSpPr>
        <p:grpSpPr>
          <a:xfrm>
            <a:off x="9408249" y="5221285"/>
            <a:ext cx="1596240" cy="1287288"/>
            <a:chOff x="1" y="36000"/>
            <a:chExt cx="1596240" cy="1287288"/>
          </a:xfrm>
        </p:grpSpPr>
        <p:pic>
          <p:nvPicPr>
            <p:cNvPr id="9" name="yt_image_14088">
              <a:extLst>
                <a:ext uri="{FF2B5EF4-FFF2-40B4-BE49-F238E27FC236}">
                  <a16:creationId xmlns:a16="http://schemas.microsoft.com/office/drawing/2014/main" id="{1FC06C5E-B0C8-C914-3728-398DDBE1C92F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" y="36000"/>
              <a:ext cx="1596240" cy="927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4090">
              <a:extLst>
                <a:ext uri="{FF2B5EF4-FFF2-40B4-BE49-F238E27FC236}">
                  <a16:creationId xmlns:a16="http://schemas.microsoft.com/office/drawing/2014/main" id="{AB07168B-579E-2E08-2A42-E88C817A6A20}"/>
                </a:ext>
              </a:extLst>
            </p:cNvPr>
            <p:cNvSpPr txBox="1"/>
            <p:nvPr/>
          </p:nvSpPr>
          <p:spPr>
            <a:xfrm>
              <a:off x="264839" y="9632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823E3485-5218-3524-0905-209D12AAD918}"/>
              </a:ext>
            </a:extLst>
          </p:cNvPr>
          <p:cNvSpPr txBox="1"/>
          <p:nvPr/>
        </p:nvSpPr>
        <p:spPr>
          <a:xfrm>
            <a:off x="3378927" y="493310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2" name="yt_shape_14092"/>
          <p:cNvSpPr txBox="1"/>
          <p:nvPr/>
        </p:nvSpPr>
        <p:spPr>
          <a:xfrm>
            <a:off x="540000" y="900000"/>
            <a:ext cx="6354304" cy="4532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解直角三角形的应用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NEU-BZ-S92" pitchFamily="24"/>
                <a:ea typeface="黑体" pitchFamily="24"/>
                <a:cs typeface="宋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坡度问题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3" name="yt_shape_14093"/>
              <p:cNvSpPr txBox="1"/>
              <p:nvPr/>
            </p:nvSpPr>
            <p:spPr>
              <a:xfrm>
                <a:off x="540119" y="1403989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毕节市中考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某地修建的一座建筑物的截面图的高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093" name="yt_shape_1409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3989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98" name="yt_table_14098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169876"/>
                  </p:ext>
                </p:extLst>
              </p:nvPr>
            </p:nvGraphicFramePr>
            <p:xfrm>
              <a:off x="540000" y="2400485"/>
              <a:ext cx="4280345" cy="922148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098" name="yt_table_14098_skip" descr="{&quot;rangeId&quot;:8,&quot;type&quot;:&quot;Option&quot;,&quot;drawing&quot;:[&quot;yt_shape_14095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169876"/>
                  </p:ext>
                </p:extLst>
              </p:nvPr>
            </p:nvGraphicFramePr>
            <p:xfrm>
              <a:off x="540000" y="2400485"/>
              <a:ext cx="4280345" cy="922148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250" t="-6494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250" t="-107895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095" name="yt_shape_14095_skip" title="H_96.3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3326" y="2400485"/>
            <a:ext cx="2386683" cy="1224144"/>
            <a:chOff x="0" y="0"/>
            <a:chExt cx="2386683" cy="1224144"/>
          </a:xfrm>
        </p:grpSpPr>
        <p:pic>
          <p:nvPicPr>
            <p:cNvPr id="2" name="yt_image_1409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86683" cy="828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7" name="yt_shape_14097"/>
            <p:cNvSpPr txBox="1"/>
            <p:nvPr/>
          </p:nvSpPr>
          <p:spPr>
            <a:xfrm>
              <a:off x="660060" y="864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9035">
            <a:extLst>
              <a:ext uri="{FF2B5EF4-FFF2-40B4-BE49-F238E27FC236}">
                <a16:creationId xmlns:a16="http://schemas.microsoft.com/office/drawing/2014/main" id="{0CAA7DFE-0066-2899-9EEC-C90198A7BBC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2820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A3D9C3-0673-5545-12B5-36C14D3C318C}"/>
              </a:ext>
            </a:extLst>
          </p:cNvPr>
          <p:cNvSpPr txBox="1"/>
          <p:nvPr/>
        </p:nvSpPr>
        <p:spPr>
          <a:xfrm>
            <a:off x="5000010" y="1832671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099">
            <a:extLst>
              <a:ext uri="{FF2B5EF4-FFF2-40B4-BE49-F238E27FC236}">
                <a16:creationId xmlns:a16="http://schemas.microsoft.com/office/drawing/2014/main" id="{06E8D0D6-12AE-CA83-CE47-28B575866E32}"/>
              </a:ext>
            </a:extLst>
          </p:cNvPr>
          <p:cNvSpPr txBox="1"/>
          <p:nvPr/>
        </p:nvSpPr>
        <p:spPr>
          <a:xfrm>
            <a:off x="526410" y="381391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是一垂直于水平面的建筑物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是建筑物底端的一个平台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或坡比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为地平面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则平台距地面的高度为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7" name="yt_shape_14100" title="H_135.26929">
            <a:extLst>
              <a:ext uri="{FF2B5EF4-FFF2-40B4-BE49-F238E27FC236}">
                <a16:creationId xmlns:a16="http://schemas.microsoft.com/office/drawing/2014/main" id="{1BAE95D4-8272-E305-C843-9B02F17850FD}"/>
              </a:ext>
            </a:extLst>
          </p:cNvPr>
          <p:cNvGrpSpPr/>
          <p:nvPr/>
        </p:nvGrpSpPr>
        <p:grpSpPr>
          <a:xfrm>
            <a:off x="9263326" y="4830383"/>
            <a:ext cx="2218644" cy="1717920"/>
            <a:chOff x="0" y="0"/>
            <a:chExt cx="2218644" cy="1717920"/>
          </a:xfrm>
        </p:grpSpPr>
        <p:pic>
          <p:nvPicPr>
            <p:cNvPr id="8" name="yt_image_14100">
              <a:extLst>
                <a:ext uri="{FF2B5EF4-FFF2-40B4-BE49-F238E27FC236}">
                  <a16:creationId xmlns:a16="http://schemas.microsoft.com/office/drawing/2014/main" id="{DC7B161E-F964-69B6-5DF4-F6352DF70763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218644" cy="132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102">
              <a:extLst>
                <a:ext uri="{FF2B5EF4-FFF2-40B4-BE49-F238E27FC236}">
                  <a16:creationId xmlns:a16="http://schemas.microsoft.com/office/drawing/2014/main" id="{0D4C960D-7B01-F325-DC6F-CEA9FBED769F}"/>
                </a:ext>
              </a:extLst>
            </p:cNvPr>
            <p:cNvSpPr txBox="1"/>
            <p:nvPr/>
          </p:nvSpPr>
          <p:spPr>
            <a:xfrm>
              <a:off x="576041" y="1357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4A378F8-B2CC-F327-FB90-8572FADFD35C}"/>
              </a:ext>
            </a:extLst>
          </p:cNvPr>
          <p:cNvSpPr txBox="1"/>
          <p:nvPr/>
        </p:nvSpPr>
        <p:spPr>
          <a:xfrm>
            <a:off x="5617999" y="47180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米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4" name="yt_shape_14104"/>
              <p:cNvSpPr txBox="1"/>
              <p:nvPr/>
            </p:nvSpPr>
            <p:spPr>
              <a:xfrm>
                <a:off x="540119" y="900000"/>
                <a:ext cx="11111999" cy="1952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如图是某水库大坝的横截面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坝高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背水坡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为了对水库大坝进行升级加固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降低背水坡的倾斜程度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设计人员准备把背水坡的坡度改为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求背水坡新起点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与原起点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4" name="yt_shape_14104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52329"/>
              </a:xfrm>
              <a:prstGeom prst="rect">
                <a:avLst/>
              </a:prstGeom>
              <a:blipFill>
                <a:blip r:embed="rId2"/>
                <a:stretch>
                  <a:fillRect l="-1701" t="-2813" r="-1537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09" name="yt_shape_14109"/>
          <p:cNvSpPr txBox="1"/>
          <p:nvPr/>
        </p:nvSpPr>
        <p:spPr>
          <a:xfrm>
            <a:off x="540000" y="4687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6" name="yt_shape_14106" title="H_124.503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54931" y="2835122"/>
            <a:ext cx="2932939" cy="1581192"/>
            <a:chOff x="0" y="0"/>
            <a:chExt cx="2932939" cy="1581192"/>
          </a:xfrm>
        </p:grpSpPr>
        <p:pic>
          <p:nvPicPr>
            <p:cNvPr id="2" name="yt_image_1410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32939" cy="1185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8" name="yt_shape_14108"/>
            <p:cNvSpPr txBox="1"/>
            <p:nvPr/>
          </p:nvSpPr>
          <p:spPr>
            <a:xfrm>
              <a:off x="933188" y="1221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110">
                <a:extLst>
                  <a:ext uri="{FF2B5EF4-FFF2-40B4-BE49-F238E27FC236}">
                    <a16:creationId xmlns:a16="http://schemas.microsoft.com/office/drawing/2014/main" id="{00269308-4C6C-3878-0B4D-E17CE4D4DFE5}"/>
                  </a:ext>
                </a:extLst>
              </p:cNvPr>
              <p:cNvSpPr txBox="1"/>
              <p:nvPr/>
            </p:nvSpPr>
            <p:spPr>
              <a:xfrm>
                <a:off x="540000" y="3068960"/>
                <a:ext cx="6051337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4110">
                <a:extLst>
                  <a:ext uri="{FF2B5EF4-FFF2-40B4-BE49-F238E27FC236}">
                    <a16:creationId xmlns:a16="http://schemas.microsoft.com/office/drawing/2014/main" id="{00269308-4C6C-3878-0B4D-E17CE4D4D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6051337" cy="1122871"/>
              </a:xfrm>
              <a:prstGeom prst="rect">
                <a:avLst/>
              </a:prstGeom>
              <a:blipFill>
                <a:blip r:embed="rId4"/>
                <a:stretch>
                  <a:fillRect l="-3125" t="-4324" r="-2319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12">
                <a:extLst>
                  <a:ext uri="{FF2B5EF4-FFF2-40B4-BE49-F238E27FC236}">
                    <a16:creationId xmlns:a16="http://schemas.microsoft.com/office/drawing/2014/main" id="{6C1C9C7D-1122-6592-54D1-77F3B1E164CF}"/>
                  </a:ext>
                </a:extLst>
              </p:cNvPr>
              <p:cNvSpPr txBox="1"/>
              <p:nvPr/>
            </p:nvSpPr>
            <p:spPr>
              <a:xfrm>
                <a:off x="540000" y="4242619"/>
                <a:ext cx="5722849" cy="2224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112">
                <a:extLst>
                  <a:ext uri="{FF2B5EF4-FFF2-40B4-BE49-F238E27FC236}">
                    <a16:creationId xmlns:a16="http://schemas.microsoft.com/office/drawing/2014/main" id="{6C1C9C7D-1122-6592-54D1-77F3B1E16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2619"/>
                <a:ext cx="5722849" cy="2224904"/>
              </a:xfrm>
              <a:prstGeom prst="rect">
                <a:avLst/>
              </a:prstGeom>
              <a:blipFill>
                <a:blip r:embed="rId5"/>
                <a:stretch>
                  <a:fillRect l="-3305" t="-1096" r="-2452" b="-7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4" name="yt_shape_14114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对坡度的概念理解不清致错</a:t>
            </a:r>
          </a:p>
        </p:txBody>
      </p:sp>
      <p:sp>
        <p:nvSpPr>
          <p:cNvPr id="2" name="yt_shape_14115">
            <a:extLst>
              <a:ext uri="{FF2B5EF4-FFF2-40B4-BE49-F238E27FC236}">
                <a16:creationId xmlns:a16="http://schemas.microsoft.com/office/drawing/2014/main" id="{57DBAC66-3B54-3214-7BC9-7459A62E7976}"/>
              </a:ext>
            </a:extLst>
          </p:cNvPr>
          <p:cNvSpPr txBox="1"/>
          <p:nvPr/>
        </p:nvSpPr>
        <p:spPr>
          <a:xfrm>
            <a:off x="556024" y="14847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宜宾成都外国语学校月考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在平地上种树时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要求株距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相邻两树间的水平距离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如果在坡度为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的山坡上种树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也要求株距为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那么相邻两树间的坡面距离约为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4119_skip" title="H_33.41504">
            <a:extLst>
              <a:ext uri="{FF2B5EF4-FFF2-40B4-BE49-F238E27FC236}">
                <a16:creationId xmlns:a16="http://schemas.microsoft.com/office/drawing/2014/main" id="{544DF7EC-50D5-0EA1-3476-36DA03BFC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483635"/>
              </p:ext>
            </p:extLst>
          </p:nvPr>
        </p:nvGraphicFramePr>
        <p:xfrm>
          <a:off x="563225" y="4869160"/>
          <a:ext cx="8756016" cy="424371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grpSp>
        <p:nvGrpSpPr>
          <p:cNvPr id="4" name="yt_shape_14116_skip" title="H_114.5537">
            <a:extLst>
              <a:ext uri="{FF2B5EF4-FFF2-40B4-BE49-F238E27FC236}">
                <a16:creationId xmlns:a16="http://schemas.microsoft.com/office/drawing/2014/main" id="{5098354B-A49F-C0CB-7CB5-40A5FEDA4879}"/>
              </a:ext>
            </a:extLst>
          </p:cNvPr>
          <p:cNvGrpSpPr/>
          <p:nvPr/>
        </p:nvGrpSpPr>
        <p:grpSpPr>
          <a:xfrm>
            <a:off x="4973373" y="3235686"/>
            <a:ext cx="2321807" cy="1454832"/>
            <a:chOff x="0" y="0"/>
            <a:chExt cx="2321807" cy="1454832"/>
          </a:xfrm>
        </p:grpSpPr>
        <p:pic>
          <p:nvPicPr>
            <p:cNvPr id="5" name="yt_image_14116">
              <a:extLst>
                <a:ext uri="{FF2B5EF4-FFF2-40B4-BE49-F238E27FC236}">
                  <a16:creationId xmlns:a16="http://schemas.microsoft.com/office/drawing/2014/main" id="{50FBA977-9D96-690F-8AC4-C40E1E5231CA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1807" cy="1058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118">
              <a:extLst>
                <a:ext uri="{FF2B5EF4-FFF2-40B4-BE49-F238E27FC236}">
                  <a16:creationId xmlns:a16="http://schemas.microsoft.com/office/drawing/2014/main" id="{5C4E4D09-1CC4-491B-B65A-902A2CA2A962}"/>
                </a:ext>
              </a:extLst>
            </p:cNvPr>
            <p:cNvSpPr txBox="1"/>
            <p:nvPr/>
          </p:nvSpPr>
          <p:spPr>
            <a:xfrm>
              <a:off x="627622" y="10948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99F56AF-D982-E491-D1DD-3FBCD9CDE734}"/>
              </a:ext>
            </a:extLst>
          </p:cNvPr>
          <p:cNvSpPr txBox="1"/>
          <p:nvPr/>
        </p:nvSpPr>
        <p:spPr>
          <a:xfrm>
            <a:off x="3818813" y="23889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1" name="yt_shape_1412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d01fdf9-0c8b-45be-86bd-127a3ffc489a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22" name="yt_shape_14122"/>
              <p:cNvSpPr txBox="1"/>
              <p:nvPr/>
            </p:nvSpPr>
            <p:spPr>
              <a:xfrm>
                <a:off x="540119" y="1652711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斜面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坡顶有一旗杆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旗杆顶端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点有一条彩带相连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则旗杆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22" name="yt_shape_1412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274" r="-1153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27" name="yt_shape_14127"/>
          <p:cNvSpPr txBox="1"/>
          <p:nvPr/>
        </p:nvSpPr>
        <p:spPr>
          <a:xfrm>
            <a:off x="540000" y="49340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24" name="yt_shape_14124" title="H_162.92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2888" y="2814587"/>
            <a:ext cx="1446222" cy="2069136"/>
            <a:chOff x="0" y="0"/>
            <a:chExt cx="1446222" cy="2069136"/>
          </a:xfrm>
        </p:grpSpPr>
        <p:pic>
          <p:nvPicPr>
            <p:cNvPr id="2" name="yt_image_14124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6222" cy="167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6" name="yt_shape_14126"/>
            <p:cNvSpPr txBox="1"/>
            <p:nvPr/>
          </p:nvSpPr>
          <p:spPr>
            <a:xfrm>
              <a:off x="189830" y="17091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9085">
            <a:extLst>
              <a:ext uri="{FF2B5EF4-FFF2-40B4-BE49-F238E27FC236}">
                <a16:creationId xmlns:a16="http://schemas.microsoft.com/office/drawing/2014/main" id="{C0FDEA27-8032-6322-0258-2F63E21F258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143F77-6F02-154E-2D65-9F25154DCF70}"/>
              </a:ext>
            </a:extLst>
          </p:cNvPr>
          <p:cNvSpPr txBox="1"/>
          <p:nvPr/>
        </p:nvSpPr>
        <p:spPr>
          <a:xfrm>
            <a:off x="10116396" y="2130987"/>
            <a:ext cx="569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120" y="900000"/>
            <a:ext cx="10451556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某校教学楼后面紧邻着一个山坡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坡上面是一块平地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为了减缓坡面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防止山体滑坡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学校决定对该斜坡进行改造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经地质人员勘测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当坡角不超过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可确保山体不滑坡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如果改造时保持坡脚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则坡顶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至少向右移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才能确保山体不滑坡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132" name="yt_shape_14132"/>
          <p:cNvSpPr txBox="1"/>
          <p:nvPr/>
        </p:nvSpPr>
        <p:spPr>
          <a:xfrm>
            <a:off x="540000" y="53468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29" name="yt_shape_14129" title="H_145.2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0955" y="3452193"/>
            <a:ext cx="1910089" cy="1844280"/>
            <a:chOff x="0" y="0"/>
            <a:chExt cx="1910089" cy="1844280"/>
          </a:xfrm>
        </p:grpSpPr>
        <p:pic>
          <p:nvPicPr>
            <p:cNvPr id="2" name="yt_image_1412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0089" cy="1448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1" name="yt_shape_14131"/>
            <p:cNvSpPr txBox="1"/>
            <p:nvPr/>
          </p:nvSpPr>
          <p:spPr>
            <a:xfrm>
              <a:off x="421763" y="14842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34DD3F-46ED-BCF6-5254-845C01C1B376}"/>
              </a:ext>
            </a:extLst>
          </p:cNvPr>
          <p:cNvSpPr txBox="1"/>
          <p:nvPr/>
        </p:nvSpPr>
        <p:spPr>
          <a:xfrm>
            <a:off x="1991544" y="278151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" name="yt_shape_1413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某公园入口处原有三级台阶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每级台阶高为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为方便残疾人士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拟将台阶改为斜坡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设台阶的起点为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斜坡的起点为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现设计斜坡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137" name="yt_shape_14137"/>
          <p:cNvSpPr txBox="1"/>
          <p:nvPr/>
        </p:nvSpPr>
        <p:spPr>
          <a:xfrm>
            <a:off x="540000" y="38657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34" name="yt_shape_14134" title="H_104.19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0859" y="2491930"/>
            <a:ext cx="2390281" cy="1323288"/>
            <a:chOff x="0" y="0"/>
            <a:chExt cx="2390281" cy="1323288"/>
          </a:xfrm>
        </p:grpSpPr>
        <p:pic>
          <p:nvPicPr>
            <p:cNvPr id="2" name="yt_image_1413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0281" cy="927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6" name="yt_shape_14136"/>
            <p:cNvSpPr txBox="1"/>
            <p:nvPr/>
          </p:nvSpPr>
          <p:spPr>
            <a:xfrm>
              <a:off x="585676" y="9632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9EFD10-6B22-A098-72F3-708BECF1FE5E}"/>
              </a:ext>
            </a:extLst>
          </p:cNvPr>
          <p:cNvSpPr txBox="1"/>
          <p:nvPr/>
        </p:nvSpPr>
        <p:spPr>
          <a:xfrm>
            <a:off x="4885583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8" name="yt_shape_14138"/>
              <p:cNvSpPr txBox="1"/>
              <p:nvPr/>
            </p:nvSpPr>
            <p:spPr>
              <a:xfrm>
                <a:off x="540119" y="900000"/>
                <a:ext cx="11111999" cy="19518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乐山实验外国语学校月考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为了学生的安全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某校决定把一段如图所示的步梯路段进行改造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将步梯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改造为斜坡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8" name="yt_shape_1413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51881"/>
              </a:xfrm>
              <a:prstGeom prst="rect">
                <a:avLst/>
              </a:prstGeom>
              <a:blipFill>
                <a:blip r:embed="rId2"/>
                <a:stretch>
                  <a:fillRect l="-1701" t="-2813" r="-1482" b="-8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43" name="yt_shape_14143"/>
          <p:cNvSpPr txBox="1"/>
          <p:nvPr/>
        </p:nvSpPr>
        <p:spPr>
          <a:xfrm>
            <a:off x="540000" y="44942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0" name="yt_shape_14140" title="H_109.34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9982" y="3297759"/>
            <a:ext cx="1912035" cy="1388736"/>
            <a:chOff x="0" y="0"/>
            <a:chExt cx="1912035" cy="1388736"/>
          </a:xfrm>
        </p:grpSpPr>
        <p:pic>
          <p:nvPicPr>
            <p:cNvPr id="2" name="yt_image_1414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2035" cy="99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2" name="yt_shape_14142"/>
            <p:cNvSpPr txBox="1"/>
            <p:nvPr/>
          </p:nvSpPr>
          <p:spPr>
            <a:xfrm>
              <a:off x="346553" y="1028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9639BB-D577-635A-7087-EF418125059D}"/>
              </a:ext>
            </a:extLst>
          </p:cNvPr>
          <p:cNvSpPr txBox="1"/>
          <p:nvPr/>
        </p:nvSpPr>
        <p:spPr>
          <a:xfrm>
            <a:off x="8795596" y="1849001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1377</Words>
  <Application>Microsoft Office PowerPoint</Application>
  <PresentationFormat>宽屏</PresentationFormat>
  <Paragraphs>85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42</cp:revision>
  <dcterms:created xsi:type="dcterms:W3CDTF">2023-05-05T05:33:04Z</dcterms:created>
  <dcterms:modified xsi:type="dcterms:W3CDTF">2023-05-13T17:34:56Z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